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79" r:id="rId14"/>
    <p:sldId id="280" r:id="rId15"/>
    <p:sldId id="281" r:id="rId16"/>
    <p:sldId id="282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9A658-D4A6-44A5-98CC-6E6369FF532C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AC471-4C39-484A-B56A-38071B7FB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13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AC471-4C39-484A-B56A-38071B7FB8F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93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911B4-4347-E2E2-5FCE-8E5C97107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4B68E9-9C81-759B-E217-BC7A46180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EBE362-2FF7-73FC-5CB8-4819D54C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1A5218-B720-DF1F-E526-0B4BFFCA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B20142-67D7-36E6-D082-7583935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12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D3625-38B7-E5EA-448A-2DDD2BEA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122515-8400-8E49-CC11-9427E67F7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40C4C-3465-B771-17C3-D8386AEA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3B9B7B-875E-1910-28C8-1B42CE21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7DE1C1-01A9-C6AA-6051-4B4B740F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73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2AD21B-3A7D-5229-9E88-01529EAB9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828C16-2C58-87A3-6DE4-A728907DF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46440F-7C95-154B-A672-97FC5984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5A9225-9C62-3E4F-FCC6-8C3D1E57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2BB5B-B881-E463-67F8-396BB7B9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439702"/>
            <a:ext cx="10972320" cy="8125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US" sz="5867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600" y="3297782"/>
            <a:ext cx="10972320" cy="5909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US" sz="4267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B51B3D7-7689-4E5E-9B01-AB0EA25328A1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208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ldNum" idx="3"/>
          </p:nvPr>
        </p:nvSpPr>
        <p:spPr>
          <a:xfrm>
            <a:off x="11330880" y="6251520"/>
            <a:ext cx="727200" cy="52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333" b="0" u="none" strike="noStrike">
                <a:solidFill>
                  <a:schemeClr val="dk2"/>
                </a:solidFill>
                <a:effectLst/>
                <a:uFillTx/>
                <a:latin typeface="Lato"/>
                <a:ea typeface="Lato"/>
              </a:defRPr>
            </a:lvl1pPr>
          </a:lstStyle>
          <a:p>
            <a:fld id="{112D5B19-81E6-4CC1-AE71-CBE27EDB076C}" type="slidenum">
              <a:rPr lang="en-US" altLang="zh-CN" smtClean="0"/>
              <a:pPr/>
              <a:t>‹#›</a:t>
            </a:fld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r>
              <a:rPr lang="zh-CN" altLang="en-US" sz="5867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5867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marL="575986" indent="-431989"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lvl1pPr>
          </a:lstStyle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altLang="en-US" sz="4267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4267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51971" lvl="1" indent="-431989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altLang="en-US" sz="3733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3733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7957" lvl="2" indent="-383990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alt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3942" lvl="3" indent="-287993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altLang="en-US" sz="2667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2667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9928" lvl="4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altLang="en-US" sz="2667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2667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55914" lvl="5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altLang="en-US" sz="2667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2667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031899" lvl="6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altLang="en-US" sz="2667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2667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65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F69610-7A36-6871-6CAE-FF88DF53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D78B81-103D-273D-92BF-9ACE18002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323F2A-99E5-34A9-ECCB-F8F23C36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57C00-12D4-C7E7-3FD2-8F814A1D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ABE6B-9B57-BAB1-7B32-7AE62C96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4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DAD51D-DC68-D5CF-1B70-A9BD118C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513C76-B589-84DC-2C9B-64AF97DD7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F9BA20-D227-2712-8C8A-DAD71FF8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5FD40B-A7C1-F5DF-D342-592FD32C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756D79-C9C5-4D48-C37D-C5F8EBDA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0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D8149-6A8B-5067-222D-E5EA4D0B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72DFEA-3B96-1D7A-FF3C-AC457737C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56FA86-9BFB-5A75-8A1D-9EE56627B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2307FF-5018-C3B7-2420-19DAFB50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FD7B99-E5DE-7630-49CE-5328CAD2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411F8B-E084-E183-7B26-214B7627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3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1439E-FB34-4669-3FCA-EF91767E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BB6F56-8A9A-2251-86EF-BBE8B9AF5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CF3BE4-2B86-199E-935A-8CB09C3A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063E81-020C-4D9B-1138-67943676E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5954CF-F974-AAE8-0C5C-DBBB50B09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4E57F7-F3B0-CF28-2EDC-8541F8E2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CB7E3E-5C05-507E-D922-BF1275CD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C4F599F-B197-59AF-0823-65723675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0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EAB21-7595-E628-6664-6202C4C7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D50B40-B301-9807-F5C8-CA6C1C1B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7C88D6-78A5-1CF2-AE4B-7BDCE7F9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622855-A383-E432-16C1-86BAAB7B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8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9F0738-AA95-77F5-48E1-1817C98F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DC8394-2C57-28AC-26B3-7577E804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DF01E9-10B6-6183-B2DF-2D6FD9FE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3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3F2AD5-DFC0-CF75-C1F4-1013BA1D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21E11F-625A-FBB9-5BA6-ED5E626D7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353304-75C1-6392-FF21-DE3C0DEA3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1979E8-7BE0-5694-5AFD-A639EC33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27DB9E-85F6-BD05-9AD2-83D5DA53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E71E3D-2DFA-9B7B-A559-9099B179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6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C394AB-5FDE-3F2B-3FD5-0A1170E4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FB95839-21CA-158D-8E2F-3C0CF24B9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44B570-B457-5F1B-B370-C3B4EF0C0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39EBBF-A261-D591-6BD3-7BEE1558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F5D984-3AD1-3ACB-A780-41EBEDA1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DA9A57-B5C7-2ED6-A3B5-3E9BA990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72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1F5C8C-A8E9-FCE9-2DC7-9F71B3AE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FF963E-8F82-CD15-14DA-CDC5416F4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D56BF2-C3C1-5D8F-ED6F-7103B2E1D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3648C-A468-43F3-8628-CBD6457F4502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1FA48A-B593-5328-6C19-EFA41D2FA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DC5E3E-B2C0-7397-8A55-07A93D93E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B6D4-EA10-4E30-8F55-43B3F48AC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62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"/>
          <p:cNvSpPr/>
          <p:nvPr/>
        </p:nvSpPr>
        <p:spPr>
          <a:xfrm>
            <a:off x="25400" y="76200"/>
            <a:ext cx="12192001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3"/>
          <a:srcRect t="59697" b="11794"/>
          <a:stretch>
            <a:fillRect/>
          </a:stretch>
        </p:blipFill>
        <p:spPr>
          <a:xfrm>
            <a:off x="3435649" y="4916528"/>
            <a:ext cx="5320702" cy="1941473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5"/>
          <p:cNvSpPr txBox="1"/>
          <p:nvPr/>
        </p:nvSpPr>
        <p:spPr>
          <a:xfrm>
            <a:off x="685800" y="1659512"/>
            <a:ext cx="10820400" cy="2882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200"/>
              </a:lnSpc>
              <a:defRPr sz="1200"/>
            </a:pPr>
            <a:endParaRPr/>
          </a:p>
          <a:p>
            <a:pPr algn="ctr">
              <a:lnSpc>
                <a:spcPts val="5100"/>
              </a:lnSpc>
              <a:defRPr sz="4300" spc="2215">
                <a:solidFill>
                  <a:srgbClr val="111111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信心祷告的秘诀</a:t>
            </a:r>
          </a:p>
          <a:p>
            <a:pPr algn="ctr">
              <a:lnSpc>
                <a:spcPts val="4500"/>
              </a:lnSpc>
              <a:defRPr sz="4300" spc="2215">
                <a:solidFill>
                  <a:srgbClr val="111111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endParaRPr/>
          </a:p>
          <a:p>
            <a:pPr algn="ctr">
              <a:lnSpc>
                <a:spcPts val="3800"/>
              </a:lnSpc>
              <a:defRPr sz="3100" spc="570">
                <a:solidFill>
                  <a:srgbClr val="111111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经文：马可福音 11:22–24</a:t>
            </a:r>
          </a:p>
          <a:p>
            <a:pPr algn="ctr">
              <a:lnSpc>
                <a:spcPts val="3800"/>
              </a:lnSpc>
              <a:defRPr sz="3100" spc="491">
                <a:solidFill>
                  <a:srgbClr val="111111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你们当信服神 — 从与神相交到祷告得着</a:t>
            </a:r>
          </a:p>
        </p:txBody>
      </p:sp>
      <p:sp>
        <p:nvSpPr>
          <p:cNvPr id="115" name="TextBox 6"/>
          <p:cNvSpPr txBox="1"/>
          <p:nvPr/>
        </p:nvSpPr>
        <p:spPr>
          <a:xfrm>
            <a:off x="8756350" y="6196965"/>
            <a:ext cx="2749850" cy="186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 algn="r">
              <a:lnSpc>
                <a:spcPts val="1400"/>
              </a:lnSpc>
              <a:defRPr sz="1500" b="1" spc="-47">
                <a:solidFill>
                  <a:srgbClr val="111111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pPr>
            <a:r>
              <a:t>9th Nov 2025</a:t>
            </a:r>
          </a:p>
        </p:txBody>
      </p:sp>
      <p:sp>
        <p:nvSpPr>
          <p:cNvPr id="116" name="TextBox 7"/>
          <p:cNvSpPr txBox="1"/>
          <p:nvPr/>
        </p:nvSpPr>
        <p:spPr>
          <a:xfrm>
            <a:off x="502451" y="6191250"/>
            <a:ext cx="2749851" cy="22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lnSpc>
                <a:spcPts val="1500"/>
              </a:lnSpc>
              <a:defRPr sz="1700" b="1" spc="-51">
                <a:solidFill>
                  <a:srgbClr val="111111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pPr>
            <a:r>
              <a:t>家庭婚姻事工小组</a:t>
            </a:r>
          </a:p>
        </p:txBody>
      </p:sp>
      <p:sp>
        <p:nvSpPr>
          <p:cNvPr id="117" name="TextBox 8"/>
          <p:cNvSpPr txBox="1"/>
          <p:nvPr/>
        </p:nvSpPr>
        <p:spPr>
          <a:xfrm>
            <a:off x="685799" y="203200"/>
            <a:ext cx="3473898" cy="509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700"/>
              </a:lnSpc>
              <a:defRPr sz="3100" b="1" spc="-93">
                <a:solidFill>
                  <a:srgbClr val="111111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lvl1pPr>
          </a:lstStyle>
          <a:p>
            <a:r>
              <a:t>祷告的学校第十三课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2"/>
          <p:cNvSpPr txBox="1"/>
          <p:nvPr/>
        </p:nvSpPr>
        <p:spPr>
          <a:xfrm>
            <a:off x="860805" y="1902460"/>
            <a:ext cx="5562960" cy="85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lnSpc>
                <a:spcPts val="5700"/>
              </a:lnSpc>
              <a:defRPr sz="6400" spc="-192"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讨论</a:t>
            </a:r>
          </a:p>
        </p:txBody>
      </p:sp>
      <p:pic>
        <p:nvPicPr>
          <p:cNvPr id="171" name="Picture 4" descr="Picture 4"/>
          <p:cNvPicPr>
            <a:picLocks noChangeAspect="1"/>
          </p:cNvPicPr>
          <p:nvPr/>
        </p:nvPicPr>
        <p:blipFill>
          <a:blip r:embed="rId2"/>
          <a:srcRect l="9991" t="44330" r="778" b="23195"/>
          <a:stretch>
            <a:fillRect/>
          </a:stretch>
        </p:blipFill>
        <p:spPr>
          <a:xfrm>
            <a:off x="0" y="3912158"/>
            <a:ext cx="12192000" cy="295629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Box 5"/>
          <p:cNvSpPr txBox="1"/>
          <p:nvPr/>
        </p:nvSpPr>
        <p:spPr>
          <a:xfrm>
            <a:off x="3642283" y="1586778"/>
            <a:ext cx="7757681" cy="99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800"/>
              </a:lnSpc>
              <a:defRPr sz="2900" spc="-89">
                <a:solidFill>
                  <a:srgbClr val="343129"/>
                </a:solidFill>
                <a:latin typeface="思源宋体"/>
                <a:ea typeface="思源宋体"/>
                <a:cs typeface="思源宋体"/>
                <a:sym typeface="思源宋体"/>
              </a:defRPr>
            </a:lvl1pPr>
          </a:lstStyle>
          <a:p>
            <a:r>
              <a:t>讨论题：过去有哪些时刻，你因亲近神而信心得到增长？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600800" y="2250720"/>
            <a:ext cx="10067040" cy="2051520"/>
          </a:xfrm>
          <a:prstGeom prst="rect">
            <a:avLst/>
          </a:prstGeom>
          <a:noFill/>
          <a:ln w="0">
            <a:noFill/>
          </a:ln>
        </p:spPr>
        <p:txBody>
          <a:bodyPr vert="horz" lIns="121920" tIns="121920" rIns="121920" bIns="121920" rtlCol="0" anchor="t">
            <a:noAutofit/>
          </a:bodyPr>
          <a:lstStyle/>
          <a:p>
            <a:r>
              <a:rPr lang="zh-HK" altLang="en-US" sz="6400" b="1" dirty="0">
                <a:latin typeface="Raleway"/>
                <a:ea typeface="Raleway"/>
              </a:rPr>
              <a:t>第十四课 </a:t>
            </a:r>
            <a:r>
              <a:rPr lang="en-US" sz="6400" b="1" dirty="0">
                <a:latin typeface="Raleway"/>
                <a:ea typeface="Raleway"/>
              </a:rPr>
              <a:t>- </a:t>
            </a:r>
            <a:r>
              <a:rPr lang="zh-HK" altLang="en-US" sz="6400" b="1" dirty="0">
                <a:latin typeface="Raleway"/>
                <a:ea typeface="Raleway"/>
              </a:rPr>
              <a:t>祷告禁食的必要</a:t>
            </a:r>
            <a:r>
              <a:rPr lang="en-US" sz="6400" b="1" dirty="0">
                <a:latin typeface="Raleway"/>
                <a:ea typeface="Raleway"/>
              </a:rPr>
              <a:t> </a:t>
            </a:r>
            <a:br>
              <a:rPr sz="6400" dirty="0"/>
            </a:br>
            <a:endParaRPr lang="en-US" sz="6400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矩形 205"/>
          <p:cNvSpPr/>
          <p:nvPr/>
        </p:nvSpPr>
        <p:spPr>
          <a:xfrm>
            <a:off x="873600" y="797760"/>
            <a:ext cx="10155840" cy="52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t">
            <a:noAutofit/>
          </a:bodyPr>
          <a:lstStyle/>
          <a:p>
            <a:pPr>
              <a:spcBef>
                <a:spcPts val="1588"/>
              </a:spcBef>
              <a:spcAft>
                <a:spcPts val="1323"/>
              </a:spcAft>
            </a:pPr>
            <a:r>
              <a:rPr lang="en-US" sz="1600" b="1">
                <a:solidFill>
                  <a:srgbClr val="C9211E"/>
                </a:solidFill>
                <a:latin typeface="Arial"/>
              </a:rPr>
              <a:t> </a:t>
            </a:r>
            <a:endParaRPr lang="en-US" sz="1600">
              <a:solidFill>
                <a:srgbClr val="000000"/>
              </a:solidFill>
              <a:latin typeface="Arial"/>
            </a:endParaRPr>
          </a:p>
          <a:p>
            <a:r>
              <a:rPr lang="zh-CN" altLang="en-US" sz="2000" b="1">
                <a:solidFill>
                  <a:srgbClr val="C9211E"/>
                </a:solidFill>
                <a:latin typeface="Arial"/>
              </a:rPr>
              <a:t>经文：太十七：</a:t>
            </a:r>
            <a:r>
              <a:rPr lang="en-US" sz="2000" b="1">
                <a:solidFill>
                  <a:srgbClr val="C9211E"/>
                </a:solidFill>
                <a:latin typeface="Times New Roman;Times New Roman"/>
                <a:ea typeface="Times New Roman;Times New Roman"/>
              </a:rPr>
              <a:t>19 – 21 </a:t>
            </a:r>
            <a:r>
              <a:rPr lang="zh-CN" altLang="en-US" sz="2000" b="1">
                <a:solidFill>
                  <a:srgbClr val="C9211E"/>
                </a:solidFill>
                <a:latin typeface="Arial"/>
                <a:ea typeface="Noto Sans SC"/>
              </a:rPr>
              <a:t>门徒暗暗的到耶稣跟前说：我们为什么不能赶出那鬼呢？</a:t>
            </a:r>
            <a:endParaRPr lang="en-US" sz="2000">
              <a:solidFill>
                <a:srgbClr val="000000"/>
              </a:solidFill>
              <a:latin typeface="Arial"/>
            </a:endParaRPr>
          </a:p>
          <a:p>
            <a:r>
              <a:rPr lang="zh-CN" altLang="en-US" sz="2000" b="1">
                <a:solidFill>
                  <a:srgbClr val="C9211E"/>
                </a:solidFill>
                <a:latin typeface="Arial"/>
                <a:ea typeface="Noto Sans SC"/>
              </a:rPr>
              <a:t>耶稣说：是因为你们的信心小；我实在告诉你们，你们若有信心像一粒芥菜种，</a:t>
            </a:r>
            <a:endParaRPr lang="en-US" sz="2000">
              <a:solidFill>
                <a:srgbClr val="000000"/>
              </a:solidFill>
              <a:latin typeface="Arial"/>
            </a:endParaRPr>
          </a:p>
          <a:p>
            <a:r>
              <a:rPr lang="zh-CN" altLang="en-US" sz="2000" b="1">
                <a:solidFill>
                  <a:srgbClr val="C9211E"/>
                </a:solidFill>
                <a:latin typeface="Arial"/>
                <a:ea typeface="Noto Sans SC"/>
              </a:rPr>
              <a:t>就是对这座山说：你从这边挪到那边，它也必挪去；并且你们没有一件不能作的事了。</a:t>
            </a:r>
            <a:endParaRPr lang="en-US" sz="2000">
              <a:solidFill>
                <a:srgbClr val="000000"/>
              </a:solidFill>
              <a:latin typeface="Arial"/>
            </a:endParaRPr>
          </a:p>
          <a:p>
            <a:r>
              <a:rPr lang="zh-CN" altLang="en-US" sz="2000" b="1">
                <a:solidFill>
                  <a:srgbClr val="C9211E"/>
                </a:solidFill>
                <a:latin typeface="Arial"/>
                <a:ea typeface="Noto Sans SC"/>
              </a:rPr>
              <a:t>至於这一类的鬼，若不祷告禁食，他就不出来。 </a:t>
            </a:r>
            <a:endParaRPr lang="en-US" sz="200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88"/>
              </a:spcBef>
              <a:spcAft>
                <a:spcPts val="1323"/>
              </a:spcAft>
            </a:pPr>
            <a:endParaRPr lang="en-US" sz="1867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88"/>
              </a:spcBef>
              <a:spcAft>
                <a:spcPts val="1323"/>
              </a:spcAft>
            </a:pPr>
            <a:endParaRPr lang="en-US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915360" y="3770401"/>
            <a:ext cx="9479040" cy="12704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spAutoFit/>
          </a:bodyPr>
          <a:lstStyle/>
          <a:p>
            <a:r>
              <a:rPr lang="zh-CN" altLang="en-US" sz="1867">
                <a:solidFill>
                  <a:srgbClr val="000000"/>
                </a:solidFill>
                <a:latin typeface="Arial"/>
              </a:rPr>
              <a:t>神的能力进入人心中，透过他作工，信心是惟一的条件。</a:t>
            </a:r>
            <a:r>
              <a:rPr lang="zh-CN" altLang="en-US" sz="1867">
                <a:solidFill>
                  <a:srgbClr val="000000"/>
                </a:solidFill>
                <a:latin typeface="Arial"/>
                <a:ea typeface="Noto Sans SC"/>
              </a:rPr>
              <a:t>信心是最简单的属灵操练，但也是最高深的；我们的灵要全然臣服，能与主的灵完全呼应，以至有能力从事至高的属灵活动。信心的强弱全视属灵生命的状况；属灵生命若强壮，神的灵能在我们生命中满有权能，信心才有能力成就大事。</a:t>
            </a:r>
            <a:endParaRPr lang="en-US" sz="1867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14240" y="949440"/>
            <a:ext cx="8882400" cy="913440"/>
          </a:xfrm>
          <a:prstGeom prst="rect">
            <a:avLst/>
          </a:prstGeom>
          <a:noFill/>
          <a:ln w="0">
            <a:noFill/>
          </a:ln>
        </p:spPr>
        <p:txBody>
          <a:bodyPr vert="horz" lIns="121920" tIns="121920" rIns="121920" bIns="121920" rtlCol="0" anchor="t">
            <a:noAutofit/>
          </a:bodyPr>
          <a:lstStyle/>
          <a:p>
            <a:r>
              <a:rPr lang="zh-HK" altLang="en-US" sz="2400" b="1">
                <a:solidFill>
                  <a:schemeClr val="dk2"/>
                </a:solidFill>
                <a:latin typeface="Raleway"/>
                <a:ea typeface="Raleway"/>
              </a:rPr>
              <a:t>与神有非常亲密的往来，而且特别从世界分别出来</a:t>
            </a:r>
            <a:r>
              <a:rPr lang="en-US" sz="2400" b="1">
                <a:solidFill>
                  <a:schemeClr val="dk2"/>
                </a:solidFill>
                <a:latin typeface="..;.."/>
                <a:ea typeface="..;.."/>
              </a:rPr>
              <a:t>——</a:t>
            </a:r>
            <a:r>
              <a:rPr lang="zh-HK" altLang="en-US" sz="2400" b="1">
                <a:solidFill>
                  <a:schemeClr val="dk2"/>
                </a:solidFill>
                <a:latin typeface="Raleway"/>
                <a:ea typeface="Raleway"/>
              </a:rPr>
              <a:t>就是藉着祷告禁食</a:t>
            </a:r>
            <a:r>
              <a:rPr lang="en-US" sz="2133" b="1">
                <a:solidFill>
                  <a:schemeClr val="dk2"/>
                </a:solidFill>
                <a:latin typeface="Raleway"/>
                <a:ea typeface="Raleway"/>
              </a:rPr>
              <a:t> </a:t>
            </a:r>
            <a:br>
              <a:rPr sz="4800"/>
            </a:br>
            <a:endParaRPr lang="en-US" sz="2133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Google Shape;79;p14"/>
          <p:cNvSpPr/>
          <p:nvPr/>
        </p:nvSpPr>
        <p:spPr>
          <a:xfrm>
            <a:off x="1057920" y="2693760"/>
            <a:ext cx="9862080" cy="19701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t">
            <a:spAutoFit/>
          </a:bodyPr>
          <a:lstStyle/>
          <a:p>
            <a:r>
              <a:rPr lang="zh-HK" altLang="en-US" sz="1867">
                <a:solidFill>
                  <a:srgbClr val="404040"/>
                </a:solidFill>
                <a:latin typeface="Arial"/>
                <a:ea typeface="Arial"/>
              </a:rPr>
              <a:t>第一，信心要藉祷告的生活来成长，保持健壮。</a:t>
            </a:r>
            <a:endParaRPr lang="en-US" sz="1867">
              <a:solidFill>
                <a:srgbClr val="000000"/>
              </a:solidFill>
              <a:latin typeface="Arial"/>
            </a:endParaRPr>
          </a:p>
          <a:p>
            <a:r>
              <a:rPr lang="zh-HK" altLang="en-US" sz="1867">
                <a:solidFill>
                  <a:srgbClr val="404040"/>
                </a:solidFill>
                <a:latin typeface="Arial"/>
                <a:ea typeface="Arial"/>
              </a:rPr>
              <a:t>第二，祈祷的力量若要沛然全备，必须禁食。 </a:t>
            </a:r>
            <a:endParaRPr lang="en-US" sz="1867">
              <a:solidFill>
                <a:srgbClr val="000000"/>
              </a:solidFill>
              <a:latin typeface="Arial"/>
            </a:endParaRPr>
          </a:p>
          <a:p>
            <a:r>
              <a:rPr lang="zh-HK" altLang="en-US" sz="1867">
                <a:solidFill>
                  <a:srgbClr val="404040"/>
                </a:solidFill>
                <a:latin typeface="Arial"/>
                <a:ea typeface="Arial"/>
              </a:rPr>
              <a:t>信心必须靠祷告的生活才能全然成长。属灵生活的各种成份彼此密切相连，不断的相互影响，互为因果。信心正是如此。如果没有信心，就没有真正的祈祷；祈祷之前必须有些信心。然而祈祷也是加增信心的途径，要令信心的程度提高，必须多多祈祷。</a:t>
            </a:r>
            <a:endParaRPr lang="en-US" sz="1867">
              <a:solidFill>
                <a:srgbClr val="000000"/>
              </a:solidFill>
              <a:latin typeface="Arial"/>
            </a:endParaRPr>
          </a:p>
          <a:p>
            <a:r>
              <a:rPr lang="zh-HK" altLang="en-US" sz="1867" b="1">
                <a:solidFill>
                  <a:srgbClr val="404040"/>
                </a:solidFill>
                <a:latin typeface="Arial"/>
                <a:ea typeface="Arial"/>
              </a:rPr>
              <a:t>信心坚强的人就是多祷告的人。</a:t>
            </a:r>
            <a:r>
              <a:rPr lang="en-US" sz="1400">
                <a:solidFill>
                  <a:srgbClr val="404040"/>
                </a:solidFill>
                <a:latin typeface="Arial"/>
                <a:ea typeface="Arial"/>
              </a:rPr>
              <a:t> </a:t>
            </a:r>
            <a:endParaRPr lang="en-US" sz="14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14240" y="949440"/>
            <a:ext cx="8882400" cy="913440"/>
          </a:xfrm>
          <a:prstGeom prst="rect">
            <a:avLst/>
          </a:prstGeom>
          <a:noFill/>
          <a:ln w="0">
            <a:noFill/>
          </a:ln>
        </p:spPr>
        <p:txBody>
          <a:bodyPr vert="horz" lIns="121920" tIns="121920" rIns="121920" bIns="1219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588"/>
              </a:spcBef>
              <a:spcAft>
                <a:spcPts val="1323"/>
              </a:spcAft>
              <a:tabLst>
                <a:tab pos="0" algn="l"/>
              </a:tabLst>
            </a:pPr>
            <a:r>
              <a:rPr lang="zh-HK" altLang="en-US" sz="2400" b="1">
                <a:solidFill>
                  <a:schemeClr val="dk2"/>
                </a:solidFill>
                <a:latin typeface="Raleway"/>
                <a:ea typeface="Raleway"/>
              </a:rPr>
              <a:t>重要的祈祷为什么要禁食  </a:t>
            </a:r>
            <a:br>
              <a:rPr sz="2400"/>
            </a:b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Google Shape;79;p 3"/>
          <p:cNvSpPr/>
          <p:nvPr/>
        </p:nvSpPr>
        <p:spPr>
          <a:xfrm>
            <a:off x="1032960" y="2223840"/>
            <a:ext cx="9862080" cy="16828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t">
            <a:spAutoFit/>
          </a:bodyPr>
          <a:lstStyle/>
          <a:p>
            <a:r>
              <a:rPr lang="zh-CN" altLang="en-US" sz="1867">
                <a:solidFill>
                  <a:srgbClr val="404040"/>
                </a:solidFill>
                <a:latin typeface="Arial"/>
                <a:ea typeface="Arial"/>
              </a:rPr>
              <a:t>祈祷如同一只手，抓住眼所不能见的；而禁食乃是另一只手，抛弃眼所能见的。一个人与世俗接触最密的，唯推口食及口食之欲。亚当夫妇在乐园被诱，是因为可作食物的水果；主耶稣在旷野饿了，受魔鬼试探要他变石头为饼，结果他靠禁食得胜。我们的身体被赎，是要作圣灵的殿。我们荣耀神，不仅在灵里，也要在身体上，圣经特别强调饮食</a:t>
            </a:r>
            <a:r>
              <a:rPr lang="en-US" sz="1867">
                <a:solidFill>
                  <a:srgbClr val="404040"/>
                </a:solidFill>
                <a:latin typeface="Times New Roman;Times New Roman"/>
                <a:ea typeface="Times New Roman;Times New Roman"/>
              </a:rPr>
              <a:t>(</a:t>
            </a:r>
            <a:r>
              <a:rPr lang="zh-CN" altLang="en-US" sz="1867">
                <a:solidFill>
                  <a:srgbClr val="404040"/>
                </a:solidFill>
                <a:latin typeface="Arial"/>
                <a:ea typeface="Arial"/>
              </a:rPr>
              <a:t>林前十：</a:t>
            </a:r>
            <a:r>
              <a:rPr lang="en-US" sz="1867">
                <a:solidFill>
                  <a:srgbClr val="404040"/>
                </a:solidFill>
                <a:latin typeface="Times New Roman;Times New Roman"/>
                <a:ea typeface="Times New Roman;Times New Roman"/>
              </a:rPr>
              <a:t>31</a:t>
            </a:r>
            <a:r>
              <a:rPr lang="zh-CN" altLang="en-US" sz="1867">
                <a:solidFill>
                  <a:srgbClr val="404040"/>
                </a:solidFill>
                <a:latin typeface="Times New Roman;Times New Roman"/>
                <a:ea typeface="Times New Roman;Times New Roman"/>
              </a:rPr>
              <a:t>所以，你们或吃或喝，无论做什么，都要为荣耀神而行</a:t>
            </a:r>
            <a:r>
              <a:rPr lang="en-US" sz="1867">
                <a:solidFill>
                  <a:srgbClr val="404040"/>
                </a:solidFill>
                <a:latin typeface="Times New Roman;Times New Roman"/>
                <a:ea typeface="Times New Roman;Times New Roman"/>
              </a:rPr>
              <a:t>)</a:t>
            </a:r>
            <a:r>
              <a:rPr lang="zh-CN" altLang="en-US" sz="1867">
                <a:solidFill>
                  <a:srgbClr val="404040"/>
                </a:solidFill>
                <a:latin typeface="Arial"/>
                <a:ea typeface="Arial"/>
              </a:rPr>
              <a:t>。</a:t>
            </a:r>
            <a:endParaRPr lang="en-US" sz="1867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008480" y="504480"/>
            <a:ext cx="8882400" cy="913440"/>
          </a:xfrm>
          <a:prstGeom prst="rect">
            <a:avLst/>
          </a:prstGeom>
          <a:noFill/>
          <a:ln w="0">
            <a:noFill/>
          </a:ln>
        </p:spPr>
        <p:txBody>
          <a:bodyPr vert="horz" lIns="121920" tIns="121920" rIns="121920" bIns="121920" rtlCol="0" anchor="t">
            <a:noAutofit/>
          </a:bodyPr>
          <a:lstStyle/>
          <a:p>
            <a:r>
              <a:rPr lang="zh-HK" altLang="en-US" sz="4800">
                <a:solidFill>
                  <a:srgbClr val="000000"/>
                </a:solidFill>
                <a:latin typeface="Raleway"/>
                <a:ea typeface="Raleway"/>
              </a:rPr>
              <a:t>总结：祈祷是寻求神及眼所不能见的事；禁食是丢弃暂时可见之物。</a:t>
            </a:r>
            <a:endParaRPr lang="en-US" sz="4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Google Shape;79;p 2"/>
          <p:cNvSpPr/>
          <p:nvPr/>
        </p:nvSpPr>
        <p:spPr>
          <a:xfrm>
            <a:off x="1057920" y="2500800"/>
            <a:ext cx="9862080" cy="6347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t">
            <a:spAutoFit/>
          </a:bodyPr>
          <a:lstStyle/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1082400" y="3685920"/>
            <a:ext cx="9908160" cy="15984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Arial"/>
                <a:ea typeface="Noto Sans SC"/>
              </a:rPr>
              <a:t>禁食能够帮助我们表达心志，也能强化、肯定我们的决定，宁可牺牲一切，只求获得我们为神的国祈求的事。</a:t>
            </a:r>
            <a:endParaRPr lang="en-US" sz="240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Noto Sans SC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Arial"/>
              </a:rPr>
              <a:t>甘心乐意的</a:t>
            </a:r>
            <a:r>
              <a:rPr lang="zh-CN" altLang="en-US" sz="2400">
                <a:solidFill>
                  <a:srgbClr val="000000"/>
                </a:solidFill>
                <a:latin typeface="Arial"/>
                <a:ea typeface="Noto Sans SC"/>
              </a:rPr>
              <a:t>专为主和主的事把自己分别出来。</a:t>
            </a:r>
            <a:endParaRPr lang="en-US" sz="2400">
              <a:solidFill>
                <a:srgbClr val="000000"/>
              </a:solidFill>
              <a:latin typeface="Arial"/>
            </a:endParaRPr>
          </a:p>
          <a:p>
            <a:r>
              <a:rPr lang="en-US" sz="2400">
                <a:solidFill>
                  <a:srgbClr val="000000"/>
                </a:solidFill>
                <a:latin typeface="Arial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Arial"/>
                <a:ea typeface="Noto Sans SC"/>
              </a:rPr>
              <a:t>祷告是得坚强信心的门径。</a:t>
            </a:r>
            <a:endParaRPr lang="en-US" sz="24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008480" y="504480"/>
            <a:ext cx="8882400" cy="913440"/>
          </a:xfrm>
          <a:prstGeom prst="rect">
            <a:avLst/>
          </a:prstGeom>
          <a:noFill/>
          <a:ln w="0">
            <a:noFill/>
          </a:ln>
        </p:spPr>
        <p:txBody>
          <a:bodyPr vert="horz" lIns="121920" tIns="121920" rIns="121920" bIns="121920" rtlCol="0" anchor="t">
            <a:noAutofit/>
          </a:bodyPr>
          <a:lstStyle/>
          <a:p>
            <a:r>
              <a:rPr lang="zh-HK" altLang="en-US" sz="4800">
                <a:solidFill>
                  <a:srgbClr val="000000"/>
                </a:solidFill>
                <a:latin typeface="Raleway"/>
                <a:ea typeface="Raleway"/>
              </a:rPr>
              <a:t>回应：但</a:t>
            </a:r>
            <a:r>
              <a:rPr lang="en-US" sz="4800">
                <a:solidFill>
                  <a:srgbClr val="000000"/>
                </a:solidFill>
                <a:latin typeface="Raleway"/>
                <a:ea typeface="Raleway"/>
              </a:rPr>
              <a:t>9</a:t>
            </a:r>
            <a:r>
              <a:rPr lang="zh-HK" altLang="en-US" sz="4800">
                <a:solidFill>
                  <a:srgbClr val="000000"/>
                </a:solidFill>
                <a:latin typeface="Raleway"/>
                <a:ea typeface="Raleway"/>
              </a:rPr>
              <a:t>：</a:t>
            </a:r>
            <a:r>
              <a:rPr lang="en-US" sz="4800">
                <a:solidFill>
                  <a:srgbClr val="000000"/>
                </a:solidFill>
                <a:latin typeface="Raleway"/>
                <a:ea typeface="Raleway"/>
              </a:rPr>
              <a:t>3</a:t>
            </a:r>
            <a:r>
              <a:rPr lang="zh-HK" altLang="en-US" sz="4800">
                <a:solidFill>
                  <a:srgbClr val="000000"/>
                </a:solidFill>
                <a:latin typeface="Raleway"/>
                <a:ea typeface="Raleway"/>
              </a:rPr>
              <a:t>我便禁食，披麻蒙灰，定意向主神祈祷恳求。</a:t>
            </a:r>
            <a:endParaRPr lang="en-US" sz="4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Google Shape;79;p 4"/>
          <p:cNvSpPr/>
          <p:nvPr/>
        </p:nvSpPr>
        <p:spPr>
          <a:xfrm>
            <a:off x="1057920" y="2500800"/>
            <a:ext cx="986208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t">
            <a:spAutoFit/>
          </a:bodyPr>
          <a:lstStyle/>
          <a:p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1082400" y="3685921"/>
            <a:ext cx="9908160" cy="4905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spAutoFit/>
          </a:bodyPr>
          <a:lstStyle/>
          <a:p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文本框 217"/>
          <p:cNvSpPr txBox="1"/>
          <p:nvPr/>
        </p:nvSpPr>
        <p:spPr>
          <a:xfrm>
            <a:off x="2376480" y="2896800"/>
            <a:ext cx="6406560" cy="1598499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 anchor="t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Arial"/>
              </a:rPr>
              <a:t>我的禁食祈祷感受：禁食祈祷，不是在于禁食时间，而是多祷告。</a:t>
            </a:r>
            <a:endParaRPr lang="en-US" sz="2400">
              <a:solidFill>
                <a:srgbClr val="000000"/>
              </a:solidFill>
              <a:latin typeface="Arial"/>
            </a:endParaRPr>
          </a:p>
          <a:p>
            <a:r>
              <a:rPr lang="zh-CN" altLang="en-US" sz="2400">
                <a:solidFill>
                  <a:srgbClr val="000000"/>
                </a:solidFill>
                <a:latin typeface="Arial"/>
              </a:rPr>
              <a:t>在祷告中寻求上帝的旨意，特别愿意回应神的话。</a:t>
            </a:r>
            <a:endParaRPr lang="en-US" sz="24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702667-5F01-5B9A-4A68-A7CA750AB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521" y="1105785"/>
            <a:ext cx="9970331" cy="4694123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           </a:t>
            </a:r>
            <a:r>
              <a:rPr lang="ja-JP" altLang="en-US" sz="3600" b="1"/>
              <a:t>第十五课</a:t>
            </a:r>
            <a:r>
              <a:rPr lang="en-US" altLang="ja-JP" sz="3600" b="1" dirty="0"/>
              <a:t>- </a:t>
            </a:r>
            <a:r>
              <a:rPr lang="ja-JP" altLang="en-US" sz="3600" b="1"/>
              <a:t>祈祷与饶恕 </a:t>
            </a:r>
            <a:endParaRPr lang="en-CA" altLang="ja-JP" sz="3600" b="1" dirty="0"/>
          </a:p>
          <a:p>
            <a:r>
              <a:rPr lang="ja-JP" altLang="en-US" sz="3600" b="1"/>
              <a:t>经文：</a:t>
            </a:r>
            <a:r>
              <a:rPr lang="zh-CN" altLang="en-US" sz="3600" b="1" dirty="0"/>
              <a:t>马可福音</a:t>
            </a:r>
            <a:r>
              <a:rPr lang="en-US" altLang="zh-CN" sz="3600" b="1" dirty="0"/>
              <a:t>11:24-25</a:t>
            </a:r>
            <a:r>
              <a:rPr lang="zh-CN" altLang="en-US" sz="3600" b="1" dirty="0"/>
              <a:t>  </a:t>
            </a:r>
            <a:r>
              <a:rPr lang="en-US" altLang="zh-CN" sz="3600" b="1" dirty="0"/>
              <a:t>24</a:t>
            </a:r>
            <a:r>
              <a:rPr lang="ja-JP" altLang="en-US" sz="3600" b="1"/>
              <a:t>凡你们祷告祈求的，</a:t>
            </a:r>
            <a:endParaRPr lang="en-CA" altLang="ja-JP" sz="3600" b="1" dirty="0"/>
          </a:p>
          <a:p>
            <a:r>
              <a:rPr lang="ja-JP" altLang="en-US" sz="3600" b="1"/>
              <a:t>无论是什么，只要信是得着的，就必得着</a:t>
            </a:r>
            <a:r>
              <a:rPr lang="zh-CN" altLang="en-US" sz="3600" b="1" dirty="0"/>
              <a:t>。</a:t>
            </a:r>
            <a:endParaRPr lang="en-CA" altLang="zh-CN" sz="3600" b="1" dirty="0"/>
          </a:p>
          <a:p>
            <a:endParaRPr lang="ja-JP" altLang="en-US" sz="3600" b="1"/>
          </a:p>
          <a:p>
            <a:r>
              <a:rPr lang="en-US" altLang="zh-CN" sz="3600" b="1" dirty="0"/>
              <a:t>25</a:t>
            </a:r>
            <a:r>
              <a:rPr lang="ja-JP" altLang="en-US" sz="3600" b="1"/>
              <a:t>你们站着祷告的时候，若想起有人得罪你们，</a:t>
            </a:r>
            <a:endParaRPr lang="en-CA" altLang="ja-JP" sz="3600" b="1" dirty="0"/>
          </a:p>
          <a:p>
            <a:r>
              <a:rPr lang="ja-JP" altLang="en-US" sz="3600" b="1"/>
              <a:t>就应当饶恕他，好叫你们在天上的父也饶恕你们的过犯。</a:t>
            </a:r>
            <a:r>
              <a:rPr lang="ja-JP" altLang="en-US" sz="2400" b="1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0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7D8ED-BC70-23D5-066F-F4A403A50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/>
              <a:t>.</a:t>
            </a:r>
            <a:r>
              <a:rPr lang="ja-JP" altLang="en-US" sz="3200" b="1"/>
              <a:t>应当信服神</a:t>
            </a:r>
            <a:r>
              <a:rPr lang="en-US" altLang="ja-JP" sz="3200" b="1" dirty="0"/>
              <a:t>—</a:t>
            </a:r>
            <a:r>
              <a:rPr lang="ja-JP" altLang="en-US" sz="3200" b="1"/>
              <a:t>在於教导我们祷告全视我们与神是否有美好</a:t>
            </a:r>
            <a:r>
              <a:rPr lang="zh-CN" altLang="en-US" sz="3200" b="1" dirty="0"/>
              <a:t>      </a:t>
            </a:r>
            <a:r>
              <a:rPr lang="ja-JP" altLang="en-US" sz="3200" b="1"/>
              <a:t>的关系</a:t>
            </a:r>
          </a:p>
          <a:p>
            <a:r>
              <a:rPr lang="ja-JP" altLang="en-US" sz="3200" b="1"/>
              <a:t>与人也要有美好的关系。爱神与爱人是不可分开的：若心中没能与神和好，或是没能与人和好，所发出的祷告都不能有功效。信心与爱心彼此不可分开的。</a:t>
            </a:r>
          </a:p>
          <a:p>
            <a:endParaRPr lang="en-US" sz="36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4B6936-AD07-A0F7-7522-B7F2B213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sz="3600" b="1" dirty="0"/>
              <a:t>1.</a:t>
            </a:r>
            <a:r>
              <a:rPr lang="zh-CN" altLang="en-US" sz="3600" b="1" dirty="0"/>
              <a:t>饶恕的重要性 暨着祷告建立与神与人美好的关系</a:t>
            </a:r>
            <a:br>
              <a:rPr lang="en-CA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977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4CB28-CDB2-1166-B1A1-67944BC4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364882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Times"/>
              </a:rPr>
              <a:t>太</a:t>
            </a:r>
            <a:r>
              <a:rPr lang="en-US" altLang="zh-CN" sz="2800" b="1" dirty="0">
                <a:latin typeface="Times"/>
              </a:rPr>
              <a:t>18:35</a:t>
            </a:r>
            <a:r>
              <a:rPr lang="zh-CN" altLang="en-US" sz="2800" b="1" dirty="0">
                <a:latin typeface="Times"/>
              </a:rPr>
              <a:t> </a:t>
            </a:r>
            <a:r>
              <a:rPr lang="ja-JP" altLang="en-US" sz="2800" b="1">
                <a:latin typeface="Times"/>
              </a:rPr>
              <a:t>你们各人若不从心里饶恕你的弟兄，我天父也要这样待你们了。”</a:t>
            </a:r>
            <a:endParaRPr lang="en-CA" altLang="ja-JP" sz="2800" b="1" dirty="0">
              <a:latin typeface="Times"/>
            </a:endParaRPr>
          </a:p>
          <a:p>
            <a:r>
              <a:rPr lang="zh-CN" altLang="en-US" sz="2800" b="1" dirty="0"/>
              <a:t>太</a:t>
            </a:r>
            <a:r>
              <a:rPr lang="en-US" altLang="zh-CN" sz="2800" b="1" dirty="0"/>
              <a:t>5</a:t>
            </a:r>
            <a:r>
              <a:rPr lang="zh-CN" altLang="en-US" sz="2800" b="1" dirty="0"/>
              <a:t>：</a:t>
            </a:r>
            <a:r>
              <a:rPr lang="en-CA" sz="2800" b="1" dirty="0"/>
              <a:t>23 - 24)</a:t>
            </a:r>
            <a:r>
              <a:rPr lang="zh-CN" altLang="en-US" sz="2800" b="1" dirty="0"/>
              <a:t>，</a:t>
            </a:r>
            <a:r>
              <a:rPr lang="en-CA" sz="2800" b="1" dirty="0"/>
              <a:t>“</a:t>
            </a:r>
            <a:r>
              <a:rPr lang="zh-CN" altLang="en-US" sz="2800" b="1" dirty="0"/>
              <a:t>所以你在祭坛上献礼物的时候，若想起弟兄向你怀怨，就把礼物留在坛前，先去同弟兄和好，然后来献礼物。</a:t>
            </a:r>
            <a:r>
              <a:rPr lang="en-CA" sz="2800" b="1" dirty="0"/>
              <a:t>”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9A40F8-80E7-800A-B4F7-9B28B9D195D0}"/>
              </a:ext>
            </a:extLst>
          </p:cNvPr>
          <p:cNvSpPr txBox="1"/>
          <p:nvPr/>
        </p:nvSpPr>
        <p:spPr>
          <a:xfrm rot="10800000" flipH="1" flipV="1">
            <a:off x="3683726" y="794488"/>
            <a:ext cx="397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与弟兄和好</a:t>
            </a:r>
          </a:p>
        </p:txBody>
      </p:sp>
    </p:spTree>
    <p:extLst>
      <p:ext uri="{BB962C8B-B14F-4D97-AF65-F5344CB8AC3E}">
        <p14:creationId xmlns:p14="http://schemas.microsoft.com/office/powerpoint/2010/main" val="422986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2"/>
          <p:cNvSpPr txBox="1"/>
          <p:nvPr/>
        </p:nvSpPr>
        <p:spPr>
          <a:xfrm>
            <a:off x="6750353" y="1035050"/>
            <a:ext cx="4755847" cy="71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lnSpc>
                <a:spcPts val="4800"/>
              </a:lnSpc>
              <a:defRPr sz="5300">
                <a:solidFill>
                  <a:srgbClr val="343129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学习目标</a:t>
            </a:r>
          </a:p>
        </p:txBody>
      </p:sp>
      <p:sp>
        <p:nvSpPr>
          <p:cNvPr id="120" name="TextBox 3"/>
          <p:cNvSpPr txBox="1"/>
          <p:nvPr/>
        </p:nvSpPr>
        <p:spPr>
          <a:xfrm>
            <a:off x="7436153" y="2581911"/>
            <a:ext cx="4070047" cy="49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2100" i="1" spc="-64">
                <a:latin typeface="思源宋体 Italics"/>
                <a:ea typeface="思源宋体 Italics"/>
                <a:cs typeface="思源宋体 Italics"/>
                <a:sym typeface="思源宋体 Italics"/>
              </a:defRPr>
            </a:lvl1pPr>
          </a:lstStyle>
          <a:p>
            <a:r>
              <a:t>明白“信是得着的”应许的根源</a:t>
            </a:r>
          </a:p>
        </p:txBody>
      </p:sp>
      <p:sp>
        <p:nvSpPr>
          <p:cNvPr id="121" name="TextBox 4"/>
          <p:cNvSpPr txBox="1"/>
          <p:nvPr/>
        </p:nvSpPr>
        <p:spPr>
          <a:xfrm>
            <a:off x="6750353" y="2554744"/>
            <a:ext cx="685801" cy="25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lnSpc>
                <a:spcPts val="1900"/>
              </a:lnSpc>
              <a:defRPr sz="2100" i="1" spc="-64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01.</a:t>
            </a:r>
          </a:p>
        </p:txBody>
      </p:sp>
      <p:sp>
        <p:nvSpPr>
          <p:cNvPr id="122" name="TextBox 5"/>
          <p:cNvSpPr txBox="1"/>
          <p:nvPr/>
        </p:nvSpPr>
        <p:spPr>
          <a:xfrm>
            <a:off x="7436153" y="3242311"/>
            <a:ext cx="4629288" cy="49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2100" i="1" spc="-64">
                <a:latin typeface="思源宋体 Italics"/>
                <a:ea typeface="思源宋体 Italics"/>
                <a:cs typeface="思源宋体 Italics"/>
                <a:sym typeface="思源宋体 Italics"/>
              </a:defRPr>
            </a:lvl1pPr>
          </a:lstStyle>
          <a:p>
            <a:r>
              <a:t>分辨“信应许”与“信神”之间的关系</a:t>
            </a:r>
          </a:p>
        </p:txBody>
      </p:sp>
      <p:sp>
        <p:nvSpPr>
          <p:cNvPr id="123" name="TextBox 6"/>
          <p:cNvSpPr txBox="1"/>
          <p:nvPr/>
        </p:nvSpPr>
        <p:spPr>
          <a:xfrm>
            <a:off x="6750353" y="3316923"/>
            <a:ext cx="685801" cy="25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lnSpc>
                <a:spcPts val="1900"/>
              </a:lnSpc>
              <a:defRPr sz="2100" i="1" spc="-64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02.</a:t>
            </a:r>
          </a:p>
        </p:txBody>
      </p:sp>
      <p:sp>
        <p:nvSpPr>
          <p:cNvPr id="124" name="TextBox 7"/>
          <p:cNvSpPr txBox="1"/>
          <p:nvPr/>
        </p:nvSpPr>
        <p:spPr>
          <a:xfrm>
            <a:off x="7436153" y="4077653"/>
            <a:ext cx="4217216" cy="28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lnSpc>
                <a:spcPts val="1900"/>
              </a:lnSpc>
              <a:defRPr sz="2100" i="1" spc="-64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学会实际操练使信心得以增长的方法</a:t>
            </a:r>
          </a:p>
        </p:txBody>
      </p:sp>
      <p:sp>
        <p:nvSpPr>
          <p:cNvPr id="125" name="TextBox 8"/>
          <p:cNvSpPr txBox="1"/>
          <p:nvPr/>
        </p:nvSpPr>
        <p:spPr>
          <a:xfrm>
            <a:off x="6750353" y="4077653"/>
            <a:ext cx="685801" cy="25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lnSpc>
                <a:spcPts val="1900"/>
              </a:lnSpc>
              <a:defRPr sz="2100" i="1" spc="-64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03.</a:t>
            </a:r>
          </a:p>
        </p:txBody>
      </p:sp>
      <p:sp>
        <p:nvSpPr>
          <p:cNvPr id="126" name="AutoShape 9"/>
          <p:cNvSpPr/>
          <p:nvPr/>
        </p:nvSpPr>
        <p:spPr>
          <a:xfrm>
            <a:off x="7436153" y="3047911"/>
            <a:ext cx="4070047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AutoShape 10"/>
          <p:cNvSpPr/>
          <p:nvPr/>
        </p:nvSpPr>
        <p:spPr>
          <a:xfrm>
            <a:off x="7436153" y="3727450"/>
            <a:ext cx="4070047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AutoShape 11"/>
          <p:cNvSpPr/>
          <p:nvPr/>
        </p:nvSpPr>
        <p:spPr>
          <a:xfrm>
            <a:off x="7436153" y="4487545"/>
            <a:ext cx="4070047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9" name="Picture 13" descr="Picture 13"/>
          <p:cNvPicPr>
            <a:picLocks noChangeAspect="1"/>
          </p:cNvPicPr>
          <p:nvPr/>
        </p:nvPicPr>
        <p:blipFill>
          <a:blip r:embed="rId2"/>
          <a:srcRect l="8686" t="1579" b="11046"/>
          <a:stretch>
            <a:fillRect/>
          </a:stretch>
        </p:blipFill>
        <p:spPr>
          <a:xfrm>
            <a:off x="-1" y="-174456"/>
            <a:ext cx="5502888" cy="7032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10702-96A2-56DB-68A6-313B4B0F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 </a:t>
            </a:r>
            <a:br>
              <a:rPr lang="en-CA" altLang="zh-CN" b="1" dirty="0"/>
            </a:br>
            <a:br>
              <a:rPr lang="en-CA" altLang="zh-CN" b="1" dirty="0"/>
            </a:br>
            <a:r>
              <a:rPr lang="en-US" altLang="zh-CN" sz="4000" b="1" dirty="0"/>
              <a:t>2.</a:t>
            </a:r>
            <a:r>
              <a:rPr lang="zh-CN" altLang="en-US" sz="3600" b="1" dirty="0"/>
              <a:t>以基督的爱饶恕曾经伤过的人 不是出自于自己的感而出来，而是从基督的爱而来的，是一种无条件的爱</a:t>
            </a:r>
            <a:br>
              <a:rPr lang="en-CA" sz="4000" b="1" dirty="0"/>
            </a:br>
            <a:br>
              <a:rPr lang="ja-JP" altLang="en-US" b="1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289B-CDBC-BE9C-EE1B-1F7DE7F1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4087"/>
          </a:xfrm>
        </p:spPr>
        <p:txBody>
          <a:bodyPr>
            <a:normAutofit/>
          </a:bodyPr>
          <a:lstStyle/>
          <a:p>
            <a:r>
              <a:rPr lang="ja-JP" altLang="en-US" sz="3200" b="1"/>
              <a:t>这正是祷告的人软弱的最大原因。</a:t>
            </a:r>
          </a:p>
          <a:p>
            <a:r>
              <a:rPr lang="ja-JP" altLang="en-US" sz="3200" b="1"/>
              <a:t>主要引导我们进入他美好的经历，要我们对神所爱的人付出爱心和同情；没有一件事比这种心胸更能让我们在祈祷中自由的亲近神，有信心的能力。 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A0737-DBE1-02D3-1B86-F120BFB6DCBC}"/>
              </a:ext>
            </a:extLst>
          </p:cNvPr>
          <p:cNvSpPr txBox="1"/>
          <p:nvPr/>
        </p:nvSpPr>
        <p:spPr>
          <a:xfrm>
            <a:off x="3051544" y="3249650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C00000"/>
                </a:solidFill>
                <a:effectLst/>
                <a:latin typeface="Time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3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43244-498C-B9CC-3412-E1B96B4F5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44" y="1084521"/>
            <a:ext cx="10289311" cy="5124893"/>
          </a:xfrm>
        </p:spPr>
        <p:txBody>
          <a:bodyPr>
            <a:normAutofit/>
          </a:bodyPr>
          <a:lstStyle/>
          <a:p>
            <a:r>
              <a:rPr lang="zh-CN" altLang="en-US" sz="3000" b="1" dirty="0"/>
              <a:t>第</a:t>
            </a:r>
            <a:r>
              <a:rPr lang="en-US" altLang="zh-CN" sz="3000" b="1" dirty="0"/>
              <a:t>1</a:t>
            </a:r>
            <a:r>
              <a:rPr lang="zh-CN" altLang="en-US" sz="3000" b="1" dirty="0"/>
              <a:t>课</a:t>
            </a:r>
            <a:r>
              <a:rPr lang="en-US" altLang="zh-CN" sz="3000" b="1" dirty="0"/>
              <a:t>.</a:t>
            </a:r>
            <a:r>
              <a:rPr lang="zh-CN" altLang="en-US" sz="3000" b="1" dirty="0"/>
              <a:t> 主</a:t>
            </a:r>
            <a:r>
              <a:rPr lang="ja-JP" altLang="en-US" sz="3000" b="1"/>
              <a:t>教导要我们有饶恕的性情</a:t>
            </a:r>
            <a:endParaRPr lang="en-CA" altLang="ja-JP" sz="3000" b="1" dirty="0"/>
          </a:p>
          <a:p>
            <a:pPr marL="0" indent="0">
              <a:buNone/>
            </a:pPr>
            <a:r>
              <a:rPr lang="ja-JP" altLang="en-US" sz="3000" b="1"/>
              <a:t>要我们彼此饶恕，正如神在基督里饶恕了我们一样</a:t>
            </a:r>
          </a:p>
          <a:p>
            <a:pPr marL="0" indent="0">
              <a:buNone/>
            </a:pPr>
            <a:r>
              <a:rPr lang="ja-JP" altLang="en-US" sz="3000" b="1"/>
              <a:t>免我们的债，如同我们免了人的债”</a:t>
            </a:r>
          </a:p>
          <a:p>
            <a:pPr marL="0" indent="0">
              <a:buNone/>
            </a:pPr>
            <a:r>
              <a:rPr lang="en-US" altLang="zh-CN" sz="3000" b="1" dirty="0"/>
              <a:t>.</a:t>
            </a:r>
            <a:r>
              <a:rPr lang="ja-JP" altLang="en-US" sz="3000" b="1"/>
              <a:t>天父全然不计较的饶恕，是我们饶恕别人的法则，若我们的饶恕是勉强的，不甘心的，就不是真饶恕，恐怕神也就要照这种法则来对待我们了。我们所有的祈祷，都奠基在主的赎罪大恩之上</a:t>
            </a:r>
            <a:endParaRPr lang="en-CA" altLang="ja-JP" sz="3000" b="1" dirty="0"/>
          </a:p>
          <a:p>
            <a:pPr marL="0" indent="0">
              <a:buNone/>
            </a:pPr>
            <a:r>
              <a:rPr lang="en-US" altLang="zh-CN" sz="3000" b="1" dirty="0">
                <a:solidFill>
                  <a:srgbClr val="C00000"/>
                </a:solidFill>
              </a:rPr>
              <a:t>.</a:t>
            </a:r>
            <a:r>
              <a:rPr lang="ja-JP" altLang="en-US" sz="3000" b="1"/>
              <a:t>赦免开了恩典之门：因为神赦免了我们一切的罪，我们的祷告才能得着应允</a:t>
            </a:r>
            <a:r>
              <a:rPr lang="zh-CN" altLang="en-US" sz="3000" b="1" dirty="0"/>
              <a:t>，</a:t>
            </a:r>
            <a:r>
              <a:rPr lang="ja-JP" altLang="en-US" sz="3000" b="1"/>
              <a:t>祈祷得蒙应允的确据，就是神饶恕的爱</a:t>
            </a:r>
          </a:p>
          <a:p>
            <a:pPr marL="0" indent="0">
              <a:buNone/>
            </a:pPr>
            <a:endParaRPr lang="ja-JP" altLang="en-US"/>
          </a:p>
          <a:p>
            <a:pPr marL="0" indent="0">
              <a:buNone/>
            </a:pPr>
            <a:endParaRPr lang="ja-JP" altLang="en-US" sz="2800" b="1"/>
          </a:p>
          <a:p>
            <a:pPr marL="0" indent="0">
              <a:buNone/>
            </a:pPr>
            <a:endParaRPr lang="ja-JP" altLang="en-US" sz="3200" b="1"/>
          </a:p>
          <a:p>
            <a:pPr marL="0" indent="0">
              <a:buNone/>
            </a:pPr>
            <a:endParaRPr lang="ja-JP" altLang="en-US" sz="2800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1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760A-A828-9AE9-F2B0-28B2DC7F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/>
              <a:t>第</a:t>
            </a:r>
            <a:r>
              <a:rPr lang="en-US" altLang="zh-CN" sz="3600" b="1" dirty="0"/>
              <a:t>2.</a:t>
            </a:r>
            <a:r>
              <a:rPr lang="ja-JP" altLang="en-US" sz="3600" b="1"/>
              <a:t> 日常的生活，是我们与神祈祷相交的试验场所</a:t>
            </a:r>
            <a:br>
              <a:rPr lang="ja-JP" altLang="en-US" b="1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BD093-1C96-94CA-C272-CB80C7DAD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非常重要一点：</a:t>
            </a:r>
            <a:r>
              <a:rPr lang="en-CA" sz="2800" b="1" dirty="0" err="1"/>
              <a:t>有</a:t>
            </a:r>
            <a:r>
              <a:rPr lang="zh-CN" altLang="en-US" sz="2800" b="1" dirty="0"/>
              <a:t> </a:t>
            </a:r>
            <a:r>
              <a:rPr lang="en-CA" sz="2800" b="1" dirty="0" err="1"/>
              <a:t>效的信心祈祷</a:t>
            </a:r>
            <a:r>
              <a:rPr lang="zh-CN" altLang="en-US" sz="2800" b="1" dirty="0"/>
              <a:t> </a:t>
            </a:r>
            <a:r>
              <a:rPr lang="en-CA" sz="2800" b="1" dirty="0" err="1"/>
              <a:t>出</a:t>
            </a:r>
            <a:r>
              <a:rPr lang="zh-CN" altLang="en-US" sz="2800" b="1" dirty="0"/>
              <a:t> </a:t>
            </a:r>
            <a:r>
              <a:rPr lang="en-CA" sz="2800" b="1" dirty="0" err="1"/>
              <a:t>自顺服</a:t>
            </a:r>
            <a:r>
              <a:rPr lang="zh-CN" altLang="en-US" sz="2800" b="1" dirty="0"/>
              <a:t> </a:t>
            </a:r>
            <a:r>
              <a:rPr lang="en-CA" sz="2800" b="1" dirty="0" err="1"/>
              <a:t>於神的旨意</a:t>
            </a:r>
            <a:r>
              <a:rPr lang="zh-CN" altLang="en-US" sz="2800" b="1" dirty="0"/>
              <a:t> </a:t>
            </a:r>
            <a:r>
              <a:rPr lang="en-CA" sz="2800" b="1" dirty="0" err="1"/>
              <a:t>与爱的生命</a:t>
            </a:r>
            <a:r>
              <a:rPr lang="en-CA" sz="2800" b="1" dirty="0"/>
              <a:t>。</a:t>
            </a:r>
          </a:p>
          <a:p>
            <a:r>
              <a:rPr lang="en-CA" sz="2800" b="1" dirty="0" err="1"/>
              <a:t>所以</a:t>
            </a:r>
            <a:r>
              <a:rPr lang="zh-CN" altLang="en-US" sz="2800" b="1" dirty="0"/>
              <a:t>， </a:t>
            </a:r>
            <a:r>
              <a:rPr lang="en-CA" sz="2800" b="1" dirty="0" err="1"/>
              <a:t>神看我们的祷告不是按照我们祈祷时的故意表态，乃是依据平常不祈祷时侯的真实光景</a:t>
            </a:r>
            <a:r>
              <a:rPr lang="zh-CN" altLang="en-US" sz="2800" b="1" dirty="0"/>
              <a:t>，这是一体的两面。</a:t>
            </a:r>
            <a:r>
              <a:rPr lang="en-CA" sz="2800" b="1" dirty="0"/>
              <a:t>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38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3257D-6F0C-A381-1D0D-B4B73144D5FA}"/>
              </a:ext>
            </a:extLst>
          </p:cNvPr>
          <p:cNvSpPr txBox="1"/>
          <p:nvPr/>
        </p:nvSpPr>
        <p:spPr>
          <a:xfrm>
            <a:off x="1227909" y="1776549"/>
            <a:ext cx="9901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就是要我们有饶恕的性情</a:t>
            </a:r>
            <a:r>
              <a:rPr lang="en-CA" sz="2800" dirty="0"/>
              <a:t> </a:t>
            </a:r>
            <a:r>
              <a:rPr lang="zh-CN" altLang="en-US" sz="2800" b="1" dirty="0"/>
              <a:t> </a:t>
            </a:r>
            <a:r>
              <a:rPr lang="en-CA" sz="2800" b="1" dirty="0"/>
              <a:t>我们与世人之间第一要紧的基石，就是“</a:t>
            </a:r>
            <a:r>
              <a:rPr lang="en-CA" sz="2800" b="1" dirty="0" err="1"/>
              <a:t>爱</a:t>
            </a:r>
            <a:r>
              <a:rPr lang="en-CA" sz="2800" b="1" dirty="0"/>
              <a:t>”。</a:t>
            </a:r>
            <a:r>
              <a:rPr lang="en-CA" sz="2800" b="1" dirty="0" err="1"/>
              <a:t>饶恕的精神</a:t>
            </a:r>
            <a:r>
              <a:rPr lang="zh-CN" altLang="en-US" sz="2800" b="1" dirty="0"/>
              <a:t> </a:t>
            </a:r>
            <a:r>
              <a:rPr lang="en-CA" sz="2800" b="1" dirty="0" err="1"/>
              <a:t>就是爱的精神。天父是爱，所以能饶恕人</a:t>
            </a:r>
            <a:r>
              <a:rPr lang="en-CA" sz="2800" b="1" dirty="0"/>
              <a:t>；</a:t>
            </a:r>
          </a:p>
          <a:p>
            <a:endParaRPr lang="en-CA" sz="2800" dirty="0"/>
          </a:p>
          <a:p>
            <a:r>
              <a:rPr lang="en-CA" sz="2800" b="1" dirty="0" err="1"/>
              <a:t>我们惟有住在他的爱中，才能像神一样饶恕人。我们爱弟兄，便显出爱神的证据</a:t>
            </a:r>
            <a:r>
              <a:rPr lang="en-CA" sz="2800" b="1" dirty="0"/>
              <a:t>；</a:t>
            </a:r>
          </a:p>
          <a:p>
            <a:endParaRPr lang="en-CA" sz="2800" dirty="0"/>
          </a:p>
          <a:p>
            <a:r>
              <a:rPr lang="en-CA" sz="2800" b="1" dirty="0" err="1"/>
              <a:t>这是我们在神面前安稳的立足点，也是祈祷蒙神垂听的确据</a:t>
            </a:r>
            <a:r>
              <a:rPr lang="en-CA" sz="2800" b="1" dirty="0"/>
              <a:t>(约壹四：20，三：18 </a:t>
            </a:r>
            <a:r>
              <a:rPr lang="en-CA" b="1" dirty="0"/>
              <a:t>- 21，23)</a:t>
            </a:r>
            <a:r>
              <a:rPr lang="en-CA" sz="2800" dirty="0"/>
              <a:t>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3F3F1-37DC-6625-90EA-1A00F6FC811E}"/>
              </a:ext>
            </a:extLst>
          </p:cNvPr>
          <p:cNvSpPr txBox="1"/>
          <p:nvPr/>
        </p:nvSpPr>
        <p:spPr>
          <a:xfrm>
            <a:off x="1227910" y="496389"/>
            <a:ext cx="1044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祈祷得蒙应允的确据，就是神饶恕的爱  爱便使我们与神联合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9953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113C-708F-E99F-3C8D-C7EEAE7A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656" y="365125"/>
            <a:ext cx="937614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信心的祷告</a:t>
            </a:r>
            <a:r>
              <a:rPr lang="zh-CN" altLang="en-US" sz="3200" dirty="0"/>
              <a:t> 及成功的服事</a:t>
            </a:r>
            <a:r>
              <a:rPr lang="en-US" sz="3200" dirty="0" err="1"/>
              <a:t>的秘诀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CB76-A6DF-1DFC-89E4-F39A14F7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53500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秘诀就是：在大牧人耶稣寻找迷羊的温柔之爱中，来看每一个败坏的人，无论他多不可爱；为主的缘故提携他，对他敞开胸怀给予真正的爱</a:t>
            </a:r>
            <a:r>
              <a:rPr lang="en-CA" sz="3200" dirty="0"/>
              <a:t> </a:t>
            </a:r>
            <a:r>
              <a:rPr lang="zh-CN" altLang="en-US" sz="2800" dirty="0"/>
              <a:t>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9373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09BD-860B-09E2-461F-54480717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336" y="0"/>
            <a:ext cx="3788230" cy="765544"/>
          </a:xfrm>
        </p:spPr>
        <p:txBody>
          <a:bodyPr>
            <a:normAutofit/>
          </a:bodyPr>
          <a:lstStyle/>
          <a:p>
            <a:r>
              <a:rPr lang="en-US" sz="3200" b="1" dirty="0"/>
              <a:t>应用</a:t>
            </a:r>
            <a:r>
              <a:rPr lang="zh-CN" altLang="en-US" sz="3200" b="1" dirty="0"/>
              <a:t>： </a:t>
            </a:r>
            <a:r>
              <a:rPr lang="en-US" sz="3200" b="1" dirty="0"/>
              <a:t>祈祷与饶恕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98E7-80DE-18BF-9A73-58C1AA00B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7" y="765544"/>
            <a:ext cx="9917707" cy="4700802"/>
          </a:xfrm>
        </p:spPr>
        <p:txBody>
          <a:bodyPr>
            <a:normAutofit lnSpcReduction="10000"/>
          </a:bodyPr>
          <a:lstStyle/>
          <a:p>
            <a:r>
              <a:rPr lang="ja-JP" altLang="en-US" sz="2800" b="1" dirty="0"/>
              <a:t>信必得着的祈祷、或凭信心作的真诚祈祷，会带来极深刻的自省。以基督爱来饶恕他</a:t>
            </a:r>
            <a:r>
              <a:rPr lang="en-US" altLang="zh-CN" sz="2800" b="1" dirty="0"/>
              <a:t>/</a:t>
            </a:r>
            <a:r>
              <a:rPr lang="zh-CN" altLang="en-US" sz="2800" b="1" dirty="0"/>
              <a:t>她，为对方代祷，认自己的罪。</a:t>
            </a:r>
            <a:endParaRPr lang="ja-JP" altLang="en-US" sz="2800" b="1" dirty="0"/>
          </a:p>
          <a:p>
            <a:r>
              <a:rPr lang="ja-JP" altLang="en-US" sz="2400" b="1" dirty="0"/>
              <a:t>亲爱的弟兄姐妹</a:t>
            </a:r>
            <a:r>
              <a:rPr lang="zh-CN" altLang="en-US" sz="2400" b="1" dirty="0"/>
              <a:t>！</a:t>
            </a:r>
            <a:r>
              <a:rPr lang="ja-JP" altLang="en-US" sz="2400" b="1" dirty="0"/>
              <a:t>让我们一起来省察自己。扪心自问，我们的祷告是否确实是生命的流露</a:t>
            </a:r>
            <a:r>
              <a:rPr lang="en-US" altLang="ja-JP" sz="2400" b="1" dirty="0"/>
              <a:t>——</a:t>
            </a:r>
            <a:r>
              <a:rPr lang="ja-JP" altLang="en-US" sz="2400" b="1" dirty="0"/>
              <a:t>全然降服于神的旨意，又有爱人之心呢？</a:t>
            </a:r>
            <a:endParaRPr lang="en-CA" altLang="ja-JP" sz="2400" b="1" dirty="0"/>
          </a:p>
          <a:p>
            <a:r>
              <a:rPr lang="ja-JP" altLang="en-US" sz="2400" b="1" u="sng" dirty="0"/>
              <a:t>请大家回想一下，我们是怎么样成为基督徒的？</a:t>
            </a:r>
            <a:endParaRPr lang="ja-JP" altLang="en-US" sz="2400" b="1" dirty="0"/>
          </a:p>
          <a:p>
            <a:pPr>
              <a:lnSpc>
                <a:spcPct val="150000"/>
              </a:lnSpc>
            </a:pPr>
            <a:r>
              <a:rPr lang="ja-JP" altLang="en-US" sz="2400" b="1" u="sng" dirty="0"/>
              <a:t>主耶稣何等的爱你，不仅仅为你我牺牲，也保守你，赐福你，哪怕是仍旧悖逆活在黑暗中，，祂依然用爱如此爱你。呼唤你 孩子你回来吧 ！我现在给大家</a:t>
            </a:r>
            <a:r>
              <a:rPr lang="en-US" altLang="zh-CN" sz="2400" b="1" u="sng" dirty="0"/>
              <a:t>1</a:t>
            </a:r>
            <a:r>
              <a:rPr lang="ja-JP" altLang="en-US" sz="2400" b="1" u="sng" dirty="0"/>
              <a:t>分钟时间安静</a:t>
            </a:r>
            <a:r>
              <a:rPr lang="ja-JP" altLang="en-US" sz="2400" b="1" dirty="0"/>
              <a:t>，</a:t>
            </a:r>
            <a:r>
              <a:rPr lang="ja-JP" altLang="en-US" sz="2400" b="1" u="sng" dirty="0"/>
              <a:t>在主面前省察自己，特别是省察自己在哪些方面伤害人、得罪神的，亲自向神认罪，安靜在主的面前 默禱。。。，一方面紀念主，一方面省察自己 </a:t>
            </a:r>
            <a:r>
              <a:rPr lang="en-US" altLang="zh-CN" sz="2400" b="1" u="sng" dirty="0"/>
              <a:t>1</a:t>
            </a:r>
            <a:r>
              <a:rPr lang="ja-JP" altLang="en-US" sz="2400" b="1" u="sng" dirty="0"/>
              <a:t>分钟</a:t>
            </a:r>
            <a:endParaRPr lang="ja-JP" altLang="en-US" sz="2400" b="1" dirty="0"/>
          </a:p>
          <a:p>
            <a:endParaRPr lang="ja-JP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5B626-9BEB-795F-460C-850C6B70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3" y="0"/>
            <a:ext cx="10035952" cy="5911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b="1" dirty="0"/>
              <a:t>      </a:t>
            </a:r>
            <a:endParaRPr lang="en-CA" altLang="zh-CN" sz="2800" b="1" dirty="0"/>
          </a:p>
          <a:p>
            <a:r>
              <a:rPr lang="zh-CN" altLang="en-US" sz="2800" b="1" dirty="0"/>
              <a:t>  结语：  </a:t>
            </a:r>
            <a:r>
              <a:rPr lang="ja-JP" altLang="en-US" sz="2800" b="1"/>
              <a:t>爱使你得福</a:t>
            </a:r>
            <a:endParaRPr lang="en-CA" altLang="ja-JP" sz="2800" b="1"/>
          </a:p>
          <a:p>
            <a:pPr marL="0" indent="0">
              <a:buNone/>
            </a:pPr>
            <a:endParaRPr lang="en-CA" altLang="ja-JP" sz="2800" b="1" dirty="0"/>
          </a:p>
          <a:p>
            <a:r>
              <a:rPr lang="ja-JP" altLang="en-US" sz="2800" b="1"/>
              <a:t>爱是唯一能让信心生根繁茂的土壤。每当爱向天高举，敞开心门，天父就会检视它是否也向败坏、卑贱的人敞开。这样的爱虽然未达十分完全，但目标确定，真诚顺服；信心惟有在其中才能蒙神的悦纳。若一个人完全把自己献给神，让耶稣的爱住在心里，每日的生活都将神的爱表现出来；这人就能相信，那位爱的神对他的祷告无不垂听。那在宝座上的，是神的羔半，唯有受苦与包容的爱，才能使祷告蒙神眷顾。怜恤人的人有福了，因为他们必蒙怜恤。温柔的人有福了，因为他们必承受地土。 </a:t>
            </a:r>
          </a:p>
          <a:p>
            <a:r>
              <a:rPr lang="en-US" sz="2800" b="1" dirty="0" err="1"/>
              <a:t>阿</a:t>
            </a:r>
            <a:r>
              <a:rPr lang="zh-CN" altLang="en-US" sz="2800" b="1" dirty="0"/>
              <a:t> </a:t>
            </a:r>
            <a:r>
              <a:rPr lang="en-US" sz="2800" b="1" dirty="0" err="1"/>
              <a:t>门</a:t>
            </a:r>
            <a:r>
              <a:rPr lang="zh-CN" altLang="en-US" sz="2800" b="1" dirty="0"/>
              <a:t>！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6560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B137F3-F4CD-E8FF-353A-466AB828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整课回应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5745B7-1997-9729-1F0E-E9CBE9866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3200" b="1" dirty="0"/>
              <a:t>如何能使我们的祷告蒙神垂听？</a:t>
            </a:r>
            <a:endParaRPr lang="en-US" altLang="zh-CN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</a:t>
            </a:r>
            <a:r>
              <a:rPr lang="zh-CN" altLang="en-US" dirty="0"/>
              <a:t>、相信神本身，自然容易相信神的应许。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2</a:t>
            </a:r>
            <a:r>
              <a:rPr lang="zh-CN" altLang="en-US" dirty="0"/>
              <a:t>、神赐给我们祷告的权柄，我们需要凭信心领受，需要持续，而非一次性永久把持。通过祷告抓住眼不能见的，通过禁食抛弃眼所能见的，专心沉浸在祷告寻求等候神的过程中。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3</a:t>
            </a:r>
            <a:r>
              <a:rPr lang="zh-CN" altLang="en-US" dirty="0"/>
              <a:t>、排除使我们不能来到神面前的拦阻。当信服神、又当爱人。这是有效祷告的条件。人的大罪是不顺服爱的诫命，是祷告软弱的最大原因。常常自我省察，是否是生命流露的祷告，是否有愿意为灵魂付出自我牺牲的爱。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11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2"/>
          <p:cNvSpPr txBox="1"/>
          <p:nvPr/>
        </p:nvSpPr>
        <p:spPr>
          <a:xfrm>
            <a:off x="741363" y="495363"/>
            <a:ext cx="5773693" cy="297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2500" i="1" spc="31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马可 11:22–24</a:t>
            </a:r>
          </a:p>
          <a:p>
            <a:pPr>
              <a:lnSpc>
                <a:spcPts val="3000"/>
              </a:lnSpc>
              <a:defRPr sz="2500" i="1" spc="31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耶稣回答说：你们当信服神；我实在告诉你们，无论何人对这座山说：你挪开此地投在海里， 他若心里不疑惑，只信他所说的必成，就必给他成了。所以我告诉你们，凡你们祷告祈求的， 无论是什么，只要信是得着的，就必得着。</a:t>
            </a:r>
          </a:p>
        </p:txBody>
      </p:sp>
      <p:sp>
        <p:nvSpPr>
          <p:cNvPr id="132" name="TextBox 3"/>
          <p:cNvSpPr txBox="1"/>
          <p:nvPr/>
        </p:nvSpPr>
        <p:spPr>
          <a:xfrm>
            <a:off x="685800" y="4289731"/>
            <a:ext cx="6007419" cy="102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900"/>
              </a:lnSpc>
              <a:defRPr sz="3000" spc="-91">
                <a:solidFill>
                  <a:srgbClr val="343129"/>
                </a:solidFill>
                <a:latin typeface="思源宋体"/>
                <a:ea typeface="思源宋体"/>
                <a:cs typeface="思源宋体"/>
                <a:sym typeface="思源宋体"/>
              </a:defRPr>
            </a:lvl1pPr>
          </a:lstStyle>
          <a:p>
            <a:r>
              <a:t>思考：在“信是得着的”之前，耶稣说了什么?</a:t>
            </a:r>
          </a:p>
        </p:txBody>
      </p:sp>
      <p:pic>
        <p:nvPicPr>
          <p:cNvPr id="133" name="Picture 5" descr="Picture 5"/>
          <p:cNvPicPr>
            <a:picLocks noChangeAspect="1"/>
          </p:cNvPicPr>
          <p:nvPr/>
        </p:nvPicPr>
        <p:blipFill>
          <a:blip r:embed="rId2"/>
          <a:srcRect l="8686" b="9465"/>
          <a:stretch>
            <a:fillRect/>
          </a:stretch>
        </p:blipFill>
        <p:spPr>
          <a:xfrm>
            <a:off x="7004936" y="0"/>
            <a:ext cx="5187064" cy="6868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2"/>
          <p:cNvSpPr txBox="1"/>
          <p:nvPr/>
        </p:nvSpPr>
        <p:spPr>
          <a:xfrm>
            <a:off x="741363" y="495363"/>
            <a:ext cx="5773693" cy="297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2500" i="1" spc="31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马可 11:22–24</a:t>
            </a:r>
          </a:p>
          <a:p>
            <a:pPr>
              <a:lnSpc>
                <a:spcPts val="3000"/>
              </a:lnSpc>
              <a:defRPr sz="2500" i="1" spc="31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耶稣回答说：你们当信服神；我实在告诉你们，无论何人对这座山说：你挪开此地投在海里， 他若心里不疑惑，只信他所说的必成，就必给他成了。所以我告诉你们，凡你们祷告祈求的， 无论是什么，只要信是得着的，就必得着。</a:t>
            </a:r>
          </a:p>
        </p:txBody>
      </p:sp>
      <p:sp>
        <p:nvSpPr>
          <p:cNvPr id="136" name="TextBox 3"/>
          <p:cNvSpPr txBox="1"/>
          <p:nvPr/>
        </p:nvSpPr>
        <p:spPr>
          <a:xfrm>
            <a:off x="685800" y="4289731"/>
            <a:ext cx="6007419" cy="102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900"/>
              </a:lnSpc>
              <a:defRPr sz="3000" spc="-91">
                <a:solidFill>
                  <a:srgbClr val="FF3131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重点</a:t>
            </a:r>
            <a:r>
              <a:rPr>
                <a:solidFill>
                  <a:srgbClr val="343129"/>
                </a:solidFill>
              </a:rPr>
              <a:t>：在“信是得着的”之前，耶稣说“你们当</a:t>
            </a:r>
            <a:r>
              <a:rPr b="1" u="sng">
                <a:solidFill>
                  <a:srgbClr val="5E17EB"/>
                </a:solidFill>
                <a:latin typeface="思源宋体 Bold"/>
                <a:ea typeface="思源宋体 Bold"/>
                <a:cs typeface="思源宋体 Bold"/>
                <a:sym typeface="思源宋体 Bold"/>
              </a:rPr>
              <a:t>信服神</a:t>
            </a:r>
            <a:r>
              <a:rPr>
                <a:solidFill>
                  <a:srgbClr val="343129"/>
                </a:solidFill>
              </a:rPr>
              <a:t>”</a:t>
            </a:r>
          </a:p>
        </p:txBody>
      </p:sp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2"/>
          <a:srcRect l="8686" b="9465"/>
          <a:stretch>
            <a:fillRect/>
          </a:stretch>
        </p:blipFill>
        <p:spPr>
          <a:xfrm>
            <a:off x="7004936" y="0"/>
            <a:ext cx="5187064" cy="6868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3"/>
          <p:cNvSpPr/>
          <p:nvPr/>
        </p:nvSpPr>
        <p:spPr>
          <a:xfrm>
            <a:off x="1969408" y="2950641"/>
            <a:ext cx="4038292" cy="1414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1" y="0"/>
                </a:moveTo>
                <a:lnTo>
                  <a:pt x="21219" y="0"/>
                </a:lnTo>
                <a:cubicBezTo>
                  <a:pt x="21430" y="0"/>
                  <a:pt x="21600" y="487"/>
                  <a:pt x="21600" y="1087"/>
                </a:cubicBezTo>
                <a:lnTo>
                  <a:pt x="21600" y="20513"/>
                </a:lnTo>
                <a:cubicBezTo>
                  <a:pt x="21600" y="20801"/>
                  <a:pt x="21560" y="21078"/>
                  <a:pt x="21489" y="21282"/>
                </a:cubicBezTo>
                <a:cubicBezTo>
                  <a:pt x="21417" y="21485"/>
                  <a:pt x="21320" y="21600"/>
                  <a:pt x="21219" y="21600"/>
                </a:cubicBezTo>
                <a:lnTo>
                  <a:pt x="381" y="21600"/>
                </a:lnTo>
                <a:cubicBezTo>
                  <a:pt x="280" y="21600"/>
                  <a:pt x="183" y="21485"/>
                  <a:pt x="112" y="21282"/>
                </a:cubicBezTo>
                <a:cubicBezTo>
                  <a:pt x="40" y="21078"/>
                  <a:pt x="0" y="20801"/>
                  <a:pt x="0" y="20513"/>
                </a:cubicBezTo>
                <a:lnTo>
                  <a:pt x="0" y="1087"/>
                </a:lnTo>
                <a:cubicBezTo>
                  <a:pt x="0" y="799"/>
                  <a:pt x="40" y="522"/>
                  <a:pt x="112" y="318"/>
                </a:cubicBezTo>
                <a:cubicBezTo>
                  <a:pt x="183" y="114"/>
                  <a:pt x="280" y="0"/>
                  <a:pt x="381" y="0"/>
                </a:cubicBezTo>
                <a:close/>
              </a:path>
            </a:pathLst>
          </a:custGeom>
          <a:solidFill>
            <a:srgbClr val="F4F6F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" name="Freeform 6"/>
          <p:cNvSpPr/>
          <p:nvPr/>
        </p:nvSpPr>
        <p:spPr>
          <a:xfrm>
            <a:off x="6239642" y="4534541"/>
            <a:ext cx="4345008" cy="142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9" y="0"/>
                </a:moveTo>
                <a:lnTo>
                  <a:pt x="21271" y="0"/>
                </a:lnTo>
                <a:cubicBezTo>
                  <a:pt x="21453" y="0"/>
                  <a:pt x="21600" y="447"/>
                  <a:pt x="21600" y="999"/>
                </a:cubicBezTo>
                <a:lnTo>
                  <a:pt x="21600" y="20601"/>
                </a:lnTo>
                <a:cubicBezTo>
                  <a:pt x="21600" y="20866"/>
                  <a:pt x="21565" y="21120"/>
                  <a:pt x="21504" y="21307"/>
                </a:cubicBezTo>
                <a:cubicBezTo>
                  <a:pt x="21442" y="21495"/>
                  <a:pt x="21358" y="21600"/>
                  <a:pt x="21271" y="21600"/>
                </a:cubicBezTo>
                <a:lnTo>
                  <a:pt x="329" y="21600"/>
                </a:lnTo>
                <a:cubicBezTo>
                  <a:pt x="147" y="21600"/>
                  <a:pt x="0" y="21153"/>
                  <a:pt x="0" y="20601"/>
                </a:cubicBezTo>
                <a:lnTo>
                  <a:pt x="0" y="999"/>
                </a:lnTo>
                <a:cubicBezTo>
                  <a:pt x="0" y="447"/>
                  <a:pt x="147" y="0"/>
                  <a:pt x="329" y="0"/>
                </a:cubicBezTo>
                <a:close/>
              </a:path>
            </a:pathLst>
          </a:custGeom>
          <a:solidFill>
            <a:srgbClr val="F4F6F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" name="Freeform 9"/>
          <p:cNvSpPr/>
          <p:nvPr/>
        </p:nvSpPr>
        <p:spPr>
          <a:xfrm>
            <a:off x="1969408" y="4534541"/>
            <a:ext cx="4038292" cy="142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1" y="0"/>
                </a:moveTo>
                <a:lnTo>
                  <a:pt x="21219" y="0"/>
                </a:lnTo>
                <a:cubicBezTo>
                  <a:pt x="21430" y="0"/>
                  <a:pt x="21600" y="481"/>
                  <a:pt x="21600" y="1075"/>
                </a:cubicBezTo>
                <a:lnTo>
                  <a:pt x="21600" y="20525"/>
                </a:lnTo>
                <a:cubicBezTo>
                  <a:pt x="21600" y="20810"/>
                  <a:pt x="21560" y="21083"/>
                  <a:pt x="21489" y="21285"/>
                </a:cubicBezTo>
                <a:cubicBezTo>
                  <a:pt x="21417" y="21487"/>
                  <a:pt x="21320" y="21600"/>
                  <a:pt x="21219" y="21600"/>
                </a:cubicBezTo>
                <a:lnTo>
                  <a:pt x="381" y="21600"/>
                </a:lnTo>
                <a:cubicBezTo>
                  <a:pt x="170" y="21600"/>
                  <a:pt x="0" y="21119"/>
                  <a:pt x="0" y="20525"/>
                </a:cubicBezTo>
                <a:lnTo>
                  <a:pt x="0" y="1075"/>
                </a:lnTo>
                <a:cubicBezTo>
                  <a:pt x="0" y="790"/>
                  <a:pt x="40" y="517"/>
                  <a:pt x="112" y="315"/>
                </a:cubicBezTo>
                <a:cubicBezTo>
                  <a:pt x="183" y="113"/>
                  <a:pt x="280" y="0"/>
                  <a:pt x="381" y="0"/>
                </a:cubicBezTo>
                <a:close/>
              </a:path>
            </a:pathLst>
          </a:custGeom>
          <a:solidFill>
            <a:srgbClr val="F4F6F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" name="Freeform 12"/>
          <p:cNvSpPr/>
          <p:nvPr/>
        </p:nvSpPr>
        <p:spPr>
          <a:xfrm>
            <a:off x="6239642" y="2950641"/>
            <a:ext cx="4345008" cy="1447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9" y="0"/>
                </a:moveTo>
                <a:lnTo>
                  <a:pt x="21271" y="0"/>
                </a:lnTo>
                <a:cubicBezTo>
                  <a:pt x="21453" y="0"/>
                  <a:pt x="21600" y="442"/>
                  <a:pt x="21600" y="987"/>
                </a:cubicBezTo>
                <a:lnTo>
                  <a:pt x="21600" y="20613"/>
                </a:lnTo>
                <a:cubicBezTo>
                  <a:pt x="21600" y="20875"/>
                  <a:pt x="21565" y="21126"/>
                  <a:pt x="21504" y="21311"/>
                </a:cubicBezTo>
                <a:cubicBezTo>
                  <a:pt x="21442" y="21496"/>
                  <a:pt x="21358" y="21600"/>
                  <a:pt x="21271" y="21600"/>
                </a:cubicBezTo>
                <a:lnTo>
                  <a:pt x="329" y="21600"/>
                </a:lnTo>
                <a:cubicBezTo>
                  <a:pt x="147" y="21600"/>
                  <a:pt x="0" y="21158"/>
                  <a:pt x="0" y="20613"/>
                </a:cubicBezTo>
                <a:lnTo>
                  <a:pt x="0" y="987"/>
                </a:lnTo>
                <a:cubicBezTo>
                  <a:pt x="0" y="442"/>
                  <a:pt x="147" y="0"/>
                  <a:pt x="329" y="0"/>
                </a:cubicBezTo>
                <a:close/>
              </a:path>
            </a:pathLst>
          </a:custGeom>
          <a:solidFill>
            <a:srgbClr val="F4F6F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TextBox 14"/>
          <p:cNvSpPr txBox="1"/>
          <p:nvPr/>
        </p:nvSpPr>
        <p:spPr>
          <a:xfrm>
            <a:off x="6484963" y="4890539"/>
            <a:ext cx="3893192" cy="73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800"/>
              </a:lnSpc>
              <a:defRPr sz="2300" b="1" spc="-71">
                <a:solidFill>
                  <a:srgbClr val="343129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lvl1pPr>
          </a:lstStyle>
          <a:p>
            <a:r>
              <a:t>心（整体）：降服、亲近并住在神里</a:t>
            </a:r>
          </a:p>
        </p:txBody>
      </p:sp>
      <p:sp>
        <p:nvSpPr>
          <p:cNvPr id="144" name="TextBox 15"/>
          <p:cNvSpPr txBox="1"/>
          <p:nvPr/>
        </p:nvSpPr>
        <p:spPr>
          <a:xfrm>
            <a:off x="2243306" y="5073062"/>
            <a:ext cx="3490498" cy="369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2200" b="1" spc="-68">
                <a:solidFill>
                  <a:srgbClr val="343129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lvl1pPr>
          </a:lstStyle>
          <a:p>
            <a:r>
              <a:t>手/口：接收并承受神的恩赐</a:t>
            </a:r>
          </a:p>
        </p:txBody>
      </p:sp>
      <p:sp>
        <p:nvSpPr>
          <p:cNvPr id="145" name="TextBox 16"/>
          <p:cNvSpPr txBox="1"/>
          <p:nvPr/>
        </p:nvSpPr>
        <p:spPr>
          <a:xfrm>
            <a:off x="6705838" y="3325150"/>
            <a:ext cx="3451440" cy="681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2200" b="1" spc="-68">
                <a:solidFill>
                  <a:srgbClr val="343129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lvl1pPr>
          </a:lstStyle>
          <a:p>
            <a:r>
              <a:t>耳朵：听见神的声音与话语</a:t>
            </a:r>
          </a:p>
        </p:txBody>
      </p:sp>
      <p:sp>
        <p:nvSpPr>
          <p:cNvPr id="146" name="TextBox 17"/>
          <p:cNvSpPr txBox="1"/>
          <p:nvPr/>
        </p:nvSpPr>
        <p:spPr>
          <a:xfrm>
            <a:off x="1727316" y="1233250"/>
            <a:ext cx="8737370" cy="85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 algn="ctr">
              <a:lnSpc>
                <a:spcPts val="5700"/>
              </a:lnSpc>
              <a:defRPr sz="6400" i="1" spc="-192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信的四重比喻</a:t>
            </a:r>
          </a:p>
        </p:txBody>
      </p:sp>
      <p:sp>
        <p:nvSpPr>
          <p:cNvPr id="147" name="TextBox 18"/>
          <p:cNvSpPr txBox="1"/>
          <p:nvPr/>
        </p:nvSpPr>
        <p:spPr>
          <a:xfrm>
            <a:off x="2423205" y="3283075"/>
            <a:ext cx="3490498" cy="681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2200" b="1" spc="-68">
                <a:solidFill>
                  <a:srgbClr val="343129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lvl1pPr>
          </a:lstStyle>
          <a:p>
            <a:r>
              <a:t>眼睛：看见神的作为与面容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2"/>
          <p:cNvSpPr txBox="1"/>
          <p:nvPr/>
        </p:nvSpPr>
        <p:spPr>
          <a:xfrm>
            <a:off x="880220" y="1683824"/>
            <a:ext cx="10432327" cy="855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 algn="ctr">
              <a:lnSpc>
                <a:spcPts val="5700"/>
              </a:lnSpc>
              <a:defRPr sz="6400" i="1" spc="-192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为什么先要“信服神”？</a:t>
            </a:r>
          </a:p>
        </p:txBody>
      </p:sp>
      <p:pic>
        <p:nvPicPr>
          <p:cNvPr id="150" name="Picture 4" descr="Picture 4"/>
          <p:cNvPicPr>
            <a:picLocks noChangeAspect="1"/>
          </p:cNvPicPr>
          <p:nvPr/>
        </p:nvPicPr>
        <p:blipFill>
          <a:blip r:embed="rId2"/>
          <a:srcRect t="45595" b="18525"/>
          <a:stretch>
            <a:fillRect/>
          </a:stretch>
        </p:blipFill>
        <p:spPr>
          <a:xfrm>
            <a:off x="0" y="3981412"/>
            <a:ext cx="12192000" cy="288704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Freeform 6"/>
          <p:cNvSpPr/>
          <p:nvPr/>
        </p:nvSpPr>
        <p:spPr>
          <a:xfrm>
            <a:off x="4419555" y="3120133"/>
            <a:ext cx="3353654" cy="2209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2" y="0"/>
                </a:moveTo>
                <a:lnTo>
                  <a:pt x="21048" y="0"/>
                </a:lnTo>
                <a:cubicBezTo>
                  <a:pt x="21194" y="0"/>
                  <a:pt x="21335" y="88"/>
                  <a:pt x="21438" y="245"/>
                </a:cubicBezTo>
                <a:cubicBezTo>
                  <a:pt x="21542" y="402"/>
                  <a:pt x="21600" y="616"/>
                  <a:pt x="21600" y="838"/>
                </a:cubicBezTo>
                <a:lnTo>
                  <a:pt x="21600" y="20762"/>
                </a:lnTo>
                <a:cubicBezTo>
                  <a:pt x="21600" y="20984"/>
                  <a:pt x="21542" y="21198"/>
                  <a:pt x="21438" y="21355"/>
                </a:cubicBezTo>
                <a:cubicBezTo>
                  <a:pt x="21335" y="21512"/>
                  <a:pt x="21194" y="21600"/>
                  <a:pt x="21048" y="21600"/>
                </a:cubicBezTo>
                <a:lnTo>
                  <a:pt x="552" y="21600"/>
                </a:lnTo>
                <a:cubicBezTo>
                  <a:pt x="406" y="21600"/>
                  <a:pt x="265" y="21512"/>
                  <a:pt x="162" y="21355"/>
                </a:cubicBezTo>
                <a:cubicBezTo>
                  <a:pt x="58" y="21198"/>
                  <a:pt x="0" y="20984"/>
                  <a:pt x="0" y="20762"/>
                </a:cubicBezTo>
                <a:lnTo>
                  <a:pt x="0" y="838"/>
                </a:lnTo>
                <a:cubicBezTo>
                  <a:pt x="0" y="616"/>
                  <a:pt x="58" y="402"/>
                  <a:pt x="162" y="245"/>
                </a:cubicBezTo>
                <a:cubicBezTo>
                  <a:pt x="265" y="88"/>
                  <a:pt x="406" y="0"/>
                  <a:pt x="552" y="0"/>
                </a:cubicBezTo>
                <a:close/>
              </a:path>
            </a:pathLst>
          </a:custGeom>
          <a:solidFill>
            <a:srgbClr val="F4F6F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" name="Freeform 9"/>
          <p:cNvSpPr/>
          <p:nvPr/>
        </p:nvSpPr>
        <p:spPr>
          <a:xfrm>
            <a:off x="779387" y="3120133"/>
            <a:ext cx="3353654" cy="2209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2" y="0"/>
                </a:moveTo>
                <a:lnTo>
                  <a:pt x="21048" y="0"/>
                </a:lnTo>
                <a:cubicBezTo>
                  <a:pt x="21194" y="0"/>
                  <a:pt x="21335" y="88"/>
                  <a:pt x="21438" y="245"/>
                </a:cubicBezTo>
                <a:cubicBezTo>
                  <a:pt x="21542" y="402"/>
                  <a:pt x="21600" y="616"/>
                  <a:pt x="21600" y="838"/>
                </a:cubicBezTo>
                <a:lnTo>
                  <a:pt x="21600" y="20762"/>
                </a:lnTo>
                <a:cubicBezTo>
                  <a:pt x="21600" y="20984"/>
                  <a:pt x="21542" y="21198"/>
                  <a:pt x="21438" y="21355"/>
                </a:cubicBezTo>
                <a:cubicBezTo>
                  <a:pt x="21335" y="21512"/>
                  <a:pt x="21194" y="21600"/>
                  <a:pt x="21048" y="21600"/>
                </a:cubicBezTo>
                <a:lnTo>
                  <a:pt x="552" y="21600"/>
                </a:lnTo>
                <a:cubicBezTo>
                  <a:pt x="406" y="21600"/>
                  <a:pt x="265" y="21512"/>
                  <a:pt x="162" y="21355"/>
                </a:cubicBezTo>
                <a:cubicBezTo>
                  <a:pt x="58" y="21198"/>
                  <a:pt x="0" y="20984"/>
                  <a:pt x="0" y="20762"/>
                </a:cubicBezTo>
                <a:lnTo>
                  <a:pt x="0" y="838"/>
                </a:lnTo>
                <a:cubicBezTo>
                  <a:pt x="0" y="616"/>
                  <a:pt x="58" y="402"/>
                  <a:pt x="162" y="245"/>
                </a:cubicBezTo>
                <a:cubicBezTo>
                  <a:pt x="265" y="88"/>
                  <a:pt x="406" y="0"/>
                  <a:pt x="552" y="0"/>
                </a:cubicBezTo>
                <a:close/>
              </a:path>
            </a:pathLst>
          </a:custGeom>
          <a:solidFill>
            <a:srgbClr val="F4F6F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Freeform 12"/>
          <p:cNvSpPr/>
          <p:nvPr/>
        </p:nvSpPr>
        <p:spPr>
          <a:xfrm>
            <a:off x="8058960" y="3120133"/>
            <a:ext cx="3353654" cy="2209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2" y="0"/>
                </a:moveTo>
                <a:lnTo>
                  <a:pt x="21048" y="0"/>
                </a:lnTo>
                <a:cubicBezTo>
                  <a:pt x="21194" y="0"/>
                  <a:pt x="21335" y="88"/>
                  <a:pt x="21438" y="245"/>
                </a:cubicBezTo>
                <a:cubicBezTo>
                  <a:pt x="21542" y="402"/>
                  <a:pt x="21600" y="616"/>
                  <a:pt x="21600" y="838"/>
                </a:cubicBezTo>
                <a:lnTo>
                  <a:pt x="21600" y="20762"/>
                </a:lnTo>
                <a:cubicBezTo>
                  <a:pt x="21600" y="20984"/>
                  <a:pt x="21542" y="21198"/>
                  <a:pt x="21438" y="21355"/>
                </a:cubicBezTo>
                <a:cubicBezTo>
                  <a:pt x="21335" y="21512"/>
                  <a:pt x="21194" y="21600"/>
                  <a:pt x="21048" y="21600"/>
                </a:cubicBezTo>
                <a:lnTo>
                  <a:pt x="552" y="21600"/>
                </a:lnTo>
                <a:cubicBezTo>
                  <a:pt x="406" y="21600"/>
                  <a:pt x="265" y="21512"/>
                  <a:pt x="162" y="21355"/>
                </a:cubicBezTo>
                <a:cubicBezTo>
                  <a:pt x="58" y="21198"/>
                  <a:pt x="0" y="20984"/>
                  <a:pt x="0" y="20762"/>
                </a:cubicBezTo>
                <a:lnTo>
                  <a:pt x="0" y="838"/>
                </a:lnTo>
                <a:cubicBezTo>
                  <a:pt x="0" y="616"/>
                  <a:pt x="58" y="402"/>
                  <a:pt x="162" y="245"/>
                </a:cubicBezTo>
                <a:cubicBezTo>
                  <a:pt x="265" y="88"/>
                  <a:pt x="406" y="0"/>
                  <a:pt x="552" y="0"/>
                </a:cubicBezTo>
                <a:close/>
              </a:path>
            </a:pathLst>
          </a:custGeom>
          <a:solidFill>
            <a:srgbClr val="F4F6F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" name="TextBox 14"/>
          <p:cNvSpPr txBox="1"/>
          <p:nvPr/>
        </p:nvSpPr>
        <p:spPr>
          <a:xfrm>
            <a:off x="8058960" y="3515547"/>
            <a:ext cx="3353654" cy="820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100"/>
              </a:lnSpc>
              <a:defRPr sz="2600" b="1" spc="-79">
                <a:latin typeface="思源宋体 Bold"/>
                <a:ea typeface="思源宋体 Bold"/>
                <a:cs typeface="思源宋体 Bold"/>
                <a:sym typeface="思源宋体 Bold"/>
              </a:defRPr>
            </a:lvl1pPr>
          </a:lstStyle>
          <a:p>
            <a:r>
              <a:t>与神的相交是信心稳定增长的土壤</a:t>
            </a:r>
          </a:p>
        </p:txBody>
      </p:sp>
      <p:sp>
        <p:nvSpPr>
          <p:cNvPr id="155" name="TextBox 15"/>
          <p:cNvSpPr txBox="1"/>
          <p:nvPr/>
        </p:nvSpPr>
        <p:spPr>
          <a:xfrm>
            <a:off x="1209325" y="3574286"/>
            <a:ext cx="2673869" cy="1214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100"/>
              </a:lnSpc>
              <a:defRPr sz="2600" b="1" spc="-79">
                <a:latin typeface="思源宋体 Bold"/>
                <a:ea typeface="思源宋体 Bold"/>
                <a:cs typeface="思源宋体 Bold"/>
                <a:sym typeface="思源宋体 Bold"/>
              </a:defRPr>
            </a:lvl1pPr>
          </a:lstStyle>
          <a:p>
            <a:r>
              <a:t>信的应许建立于对应许者的认识与亲近</a:t>
            </a:r>
          </a:p>
        </p:txBody>
      </p:sp>
      <p:sp>
        <p:nvSpPr>
          <p:cNvPr id="156" name="TextBox 16"/>
          <p:cNvSpPr txBox="1"/>
          <p:nvPr/>
        </p:nvSpPr>
        <p:spPr>
          <a:xfrm>
            <a:off x="4432255" y="3361702"/>
            <a:ext cx="3353654" cy="1174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defRPr sz="2500" b="1" spc="-77">
                <a:latin typeface="思源宋体 Bold"/>
                <a:ea typeface="思源宋体 Bold"/>
                <a:cs typeface="思源宋体 Bold"/>
                <a:sym typeface="思源宋体 Bold"/>
              </a:defRPr>
            </a:lvl1pPr>
          </a:lstStyle>
          <a:p>
            <a:r>
              <a:t>属灵的感官（眼、耳）被开启，才能真正“拿得住”应许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2"/>
          <p:cNvSpPr/>
          <p:nvPr/>
        </p:nvSpPr>
        <p:spPr>
          <a:xfrm>
            <a:off x="8274611" y="0"/>
            <a:ext cx="3917389" cy="26099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TextBox 3"/>
          <p:cNvSpPr txBox="1"/>
          <p:nvPr/>
        </p:nvSpPr>
        <p:spPr>
          <a:xfrm>
            <a:off x="310405" y="3293398"/>
            <a:ext cx="11571190" cy="275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720653" lvl="1" indent="-360326">
              <a:lnSpc>
                <a:spcPts val="5900"/>
              </a:lnSpc>
              <a:buSzPct val="100000"/>
              <a:buFont typeface="Arial"/>
              <a:buChar char="•"/>
              <a:defRPr sz="3300" spc="377">
                <a:solidFill>
                  <a:srgbClr val="111111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重新检视：是否</a:t>
            </a:r>
            <a:r>
              <a:rPr b="1">
                <a:latin typeface="思源宋体 Bold"/>
                <a:ea typeface="思源宋体 Bold"/>
                <a:cs typeface="思源宋体 Bold"/>
                <a:sym typeface="思源宋体 Bold"/>
              </a:rPr>
              <a:t>更相信</a:t>
            </a:r>
            <a:r>
              <a:t>应许的内容或应许者？</a:t>
            </a:r>
          </a:p>
          <a:p>
            <a:pPr marL="720653" lvl="1" indent="-360326">
              <a:lnSpc>
                <a:spcPts val="5900"/>
              </a:lnSpc>
              <a:buSzPct val="100000"/>
              <a:buFont typeface="Arial"/>
              <a:buChar char="•"/>
              <a:defRPr sz="3300" spc="377">
                <a:solidFill>
                  <a:srgbClr val="111111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等候与顺服：有时神以</a:t>
            </a:r>
            <a:r>
              <a:rPr b="1">
                <a:latin typeface="思源宋体 Bold"/>
                <a:ea typeface="思源宋体 Bold"/>
                <a:cs typeface="思源宋体 Bold"/>
                <a:sym typeface="思源宋体 Bold"/>
              </a:rPr>
              <a:t>不同方式或时间</a:t>
            </a:r>
            <a:r>
              <a:t>实现他的美意</a:t>
            </a:r>
          </a:p>
          <a:p>
            <a:pPr marL="720653" lvl="1" indent="-360326">
              <a:lnSpc>
                <a:spcPts val="5900"/>
              </a:lnSpc>
              <a:buSzPct val="100000"/>
              <a:buFont typeface="Arial"/>
              <a:buChar char="•"/>
              <a:defRPr sz="3300" spc="377">
                <a:solidFill>
                  <a:srgbClr val="111111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保持记录：</a:t>
            </a:r>
            <a:r>
              <a:rPr b="1">
                <a:latin typeface="思源宋体 Bold"/>
                <a:ea typeface="思源宋体 Bold"/>
                <a:cs typeface="思源宋体 Bold"/>
                <a:sym typeface="思源宋体 Bold"/>
              </a:rPr>
              <a:t>写</a:t>
            </a:r>
            <a:r>
              <a:t>下祷告与神的回应，建立长期信心史</a:t>
            </a:r>
          </a:p>
        </p:txBody>
      </p:sp>
      <p:sp>
        <p:nvSpPr>
          <p:cNvPr id="160" name="TextBox 4"/>
          <p:cNvSpPr txBox="1"/>
          <p:nvPr/>
        </p:nvSpPr>
        <p:spPr>
          <a:xfrm>
            <a:off x="-593361" y="1530494"/>
            <a:ext cx="9876109" cy="567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 algn="ctr">
              <a:lnSpc>
                <a:spcPts val="3800"/>
              </a:lnSpc>
              <a:defRPr sz="4200" b="1" spc="-105">
                <a:solidFill>
                  <a:srgbClr val="111111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pPr>
            <a:r>
              <a:t>如何面对祷告“未应允”的时刻?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2"/>
          <p:cNvSpPr txBox="1"/>
          <p:nvPr/>
        </p:nvSpPr>
        <p:spPr>
          <a:xfrm>
            <a:off x="5477893" y="1460468"/>
            <a:ext cx="6578972" cy="6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lnSpc>
                <a:spcPts val="4200"/>
              </a:lnSpc>
              <a:defRPr sz="4700" i="1" spc="-142"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常见误区</a:t>
            </a:r>
          </a:p>
        </p:txBody>
      </p:sp>
      <p:sp>
        <p:nvSpPr>
          <p:cNvPr id="163" name="TextBox 3"/>
          <p:cNvSpPr txBox="1"/>
          <p:nvPr/>
        </p:nvSpPr>
        <p:spPr>
          <a:xfrm>
            <a:off x="6096000" y="2429972"/>
            <a:ext cx="5857756" cy="2607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03786" lvl="1" indent="-251893">
              <a:lnSpc>
                <a:spcPts val="4400"/>
              </a:lnSpc>
              <a:buSzPct val="100000"/>
              <a:buFont typeface="Arial"/>
              <a:buChar char="•"/>
              <a:defRPr sz="2300" spc="-69">
                <a:solidFill>
                  <a:srgbClr val="343129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只盯着应许的结果，而忽略与神的关系</a:t>
            </a:r>
          </a:p>
          <a:p>
            <a:pPr marL="503786" lvl="1" indent="-251893">
              <a:lnSpc>
                <a:spcPts val="4400"/>
              </a:lnSpc>
              <a:buSzPct val="100000"/>
              <a:buFont typeface="Arial"/>
              <a:buChar char="•"/>
              <a:defRPr sz="2300" spc="-69">
                <a:solidFill>
                  <a:srgbClr val="343129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把祷告当作索取工具，而非亲近神的途径</a:t>
            </a:r>
          </a:p>
          <a:p>
            <a:pPr marL="503786" lvl="1" indent="-251893">
              <a:lnSpc>
                <a:spcPts val="4400"/>
              </a:lnSpc>
              <a:buSzPct val="100000"/>
              <a:buFont typeface="Arial"/>
              <a:buChar char="•"/>
              <a:defRPr sz="2300" spc="-69">
                <a:solidFill>
                  <a:srgbClr val="343129"/>
                </a:solidFill>
                <a:latin typeface="思源宋体"/>
                <a:ea typeface="思源宋体"/>
                <a:cs typeface="思源宋体"/>
                <a:sym typeface="思源宋体"/>
              </a:defRPr>
            </a:pPr>
            <a:r>
              <a:t>期待一次高潮式的“信心注入”而不肯长期操练</a:t>
            </a:r>
          </a:p>
        </p:txBody>
      </p:sp>
      <p:pic>
        <p:nvPicPr>
          <p:cNvPr id="164" name="Picture 5" descr="Picture 5"/>
          <p:cNvPicPr>
            <a:picLocks noChangeAspect="1"/>
          </p:cNvPicPr>
          <p:nvPr/>
        </p:nvPicPr>
        <p:blipFill>
          <a:blip r:embed="rId2"/>
          <a:srcRect l="24873" r="24873"/>
          <a:stretch>
            <a:fillRect/>
          </a:stretch>
        </p:blipFill>
        <p:spPr>
          <a:xfrm>
            <a:off x="1" y="0"/>
            <a:ext cx="5187063" cy="6868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3" descr="Picture 3"/>
          <p:cNvPicPr>
            <a:picLocks noChangeAspect="1"/>
          </p:cNvPicPr>
          <p:nvPr/>
        </p:nvPicPr>
        <p:blipFill>
          <a:blip r:embed="rId2"/>
          <a:srcRect l="16699" r="16699"/>
          <a:stretch>
            <a:fillRect/>
          </a:stretch>
        </p:blipFill>
        <p:spPr>
          <a:xfrm>
            <a:off x="7492980" y="0"/>
            <a:ext cx="4699020" cy="4709598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4"/>
          <p:cNvSpPr txBox="1"/>
          <p:nvPr/>
        </p:nvSpPr>
        <p:spPr>
          <a:xfrm>
            <a:off x="507655" y="407500"/>
            <a:ext cx="5588346" cy="628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lnSpc>
                <a:spcPts val="4400"/>
              </a:lnSpc>
              <a:defRPr sz="4200" i="1" spc="-127">
                <a:solidFill>
                  <a:srgbClr val="343129"/>
                </a:solidFill>
                <a:latin typeface="思源宋体 Italics"/>
                <a:ea typeface="思源宋体 Italics"/>
                <a:cs typeface="思源宋体 Italics"/>
                <a:sym typeface="思源宋体 Italics"/>
              </a:defRPr>
            </a:pPr>
            <a:r>
              <a:t>信心成长的实操步骤</a:t>
            </a:r>
          </a:p>
        </p:txBody>
      </p:sp>
      <p:sp>
        <p:nvSpPr>
          <p:cNvPr id="168" name="TextBox 5"/>
          <p:cNvSpPr txBox="1"/>
          <p:nvPr/>
        </p:nvSpPr>
        <p:spPr>
          <a:xfrm>
            <a:off x="-1" y="1854646"/>
            <a:ext cx="7299592" cy="4376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51292" lvl="1" indent="-225647" algn="just">
              <a:lnSpc>
                <a:spcPts val="4000"/>
              </a:lnSpc>
              <a:buSzPct val="100000"/>
              <a:buFont typeface="Arial"/>
              <a:buChar char="•"/>
              <a:defRPr sz="2000" b="1" spc="133">
                <a:solidFill>
                  <a:srgbClr val="343129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pPr>
            <a:r>
              <a:t>静默等候：每天预留固定时间，安静在神面前（5–20 分钟）</a:t>
            </a:r>
          </a:p>
          <a:p>
            <a:pPr marL="451292" lvl="1" indent="-225647" algn="just">
              <a:lnSpc>
                <a:spcPts val="4000"/>
              </a:lnSpc>
              <a:buSzPct val="100000"/>
              <a:buFont typeface="Arial"/>
              <a:buChar char="•"/>
              <a:defRPr sz="2000" b="1" spc="133">
                <a:solidFill>
                  <a:srgbClr val="343129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pPr>
            <a:r>
              <a:t>听神话语：读经后停下来问“神今天对我说什么？”</a:t>
            </a:r>
          </a:p>
          <a:p>
            <a:pPr marL="451292" lvl="1" indent="-225647" algn="just">
              <a:lnSpc>
                <a:spcPts val="4000"/>
              </a:lnSpc>
              <a:buSzPct val="100000"/>
              <a:buFont typeface="Arial"/>
              <a:buChar char="•"/>
              <a:defRPr sz="2000" b="1" spc="133">
                <a:solidFill>
                  <a:srgbClr val="343129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pPr>
            <a:r>
              <a:t>用眼去看：默想神的属性（慈爱、全能、真实）并回想他在你生命中的作为</a:t>
            </a:r>
          </a:p>
          <a:p>
            <a:pPr marL="451292" lvl="1" indent="-225647" algn="just">
              <a:lnSpc>
                <a:spcPts val="4000"/>
              </a:lnSpc>
              <a:buSzPct val="100000"/>
              <a:buFont typeface="Arial"/>
              <a:buChar char="•"/>
              <a:defRPr sz="2000" b="1" spc="133">
                <a:solidFill>
                  <a:srgbClr val="343129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pPr>
            <a:r>
              <a:t>口里宣告：用信心语言宣认神的应许（短句、经文化为祷告）</a:t>
            </a:r>
          </a:p>
          <a:p>
            <a:pPr marL="451292" lvl="1" indent="-225647" algn="just">
              <a:lnSpc>
                <a:spcPts val="4000"/>
              </a:lnSpc>
              <a:buSzPct val="100000"/>
              <a:buFont typeface="Arial"/>
              <a:buChar char="•"/>
              <a:defRPr sz="2000" b="1" spc="133">
                <a:solidFill>
                  <a:srgbClr val="343129"/>
                </a:solidFill>
                <a:latin typeface="思源宋体 Bold"/>
                <a:ea typeface="思源宋体 Bold"/>
                <a:cs typeface="思源宋体 Bold"/>
                <a:sym typeface="思源宋体 Bold"/>
              </a:defRPr>
            </a:pPr>
            <a:r>
              <a:t>小步练习：从小事开始求，见证神赐下（建立经历）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1963</Words>
  <Application>Microsoft Office PowerPoint</Application>
  <PresentationFormat>宽屏</PresentationFormat>
  <Paragraphs>118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..;..</vt:lpstr>
      <vt:lpstr>Times New Roman;Times New Roman</vt:lpstr>
      <vt:lpstr>等线</vt:lpstr>
      <vt:lpstr>等线 Light</vt:lpstr>
      <vt:lpstr>思源宋体 Bold</vt:lpstr>
      <vt:lpstr>Arial</vt:lpstr>
      <vt:lpstr>Lato</vt:lpstr>
      <vt:lpstr>Raleway</vt:lpstr>
      <vt:lpstr>Symbol</vt:lpstr>
      <vt:lpstr>Times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第十四课 - 祷告禁食的必要  </vt:lpstr>
      <vt:lpstr>PowerPoint 演示文稿</vt:lpstr>
      <vt:lpstr>与神有非常亲密的往来，而且特别从世界分别出来——就是藉着祷告禁食  </vt:lpstr>
      <vt:lpstr>重要的祈祷为什么要禁食   </vt:lpstr>
      <vt:lpstr>总结：祈祷是寻求神及眼所不能见的事；禁食是丢弃暂时可见之物。</vt:lpstr>
      <vt:lpstr>回应：但9：3我便禁食，披麻蒙灰，定意向主神祈祷恳求。</vt:lpstr>
      <vt:lpstr>PowerPoint 演示文稿</vt:lpstr>
      <vt:lpstr> 1.饶恕的重要性 暨着祷告建立与神与人美好的关系 </vt:lpstr>
      <vt:lpstr>PowerPoint 演示文稿</vt:lpstr>
      <vt:lpstr>   2.以基督的爱饶恕曾经伤过的人 不是出自于自己的感而出来，而是从基督的爱而来的，是一种无条件的爱  </vt:lpstr>
      <vt:lpstr>PowerPoint 演示文稿</vt:lpstr>
      <vt:lpstr>第2. 日常的生活，是我们与神祈祷相交的试验场所 </vt:lpstr>
      <vt:lpstr>PowerPoint 演示文稿</vt:lpstr>
      <vt:lpstr>信心的祷告 及成功的服事的秘诀</vt:lpstr>
      <vt:lpstr>应用： 祈祷与饶恕</vt:lpstr>
      <vt:lpstr>PowerPoint 演示文稿</vt:lpstr>
      <vt:lpstr>整课回应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曼 胡</dc:creator>
  <cp:lastModifiedBy>曼 胡</cp:lastModifiedBy>
  <cp:revision>5</cp:revision>
  <dcterms:created xsi:type="dcterms:W3CDTF">2025-11-09T06:42:15Z</dcterms:created>
  <dcterms:modified xsi:type="dcterms:W3CDTF">2025-11-09T16:58:14Z</dcterms:modified>
</cp:coreProperties>
</file>