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310" r:id="rId5"/>
    <p:sldId id="258" r:id="rId6"/>
    <p:sldId id="259" r:id="rId7"/>
    <p:sldId id="261" r:id="rId8"/>
    <p:sldId id="260" r:id="rId9"/>
    <p:sldId id="267" r:id="rId10"/>
    <p:sldId id="262" r:id="rId11"/>
    <p:sldId id="263" r:id="rId12"/>
    <p:sldId id="266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5" r:id="rId27"/>
    <p:sldId id="326" r:id="rId28"/>
    <p:sldId id="277" r:id="rId29"/>
    <p:sldId id="327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5648EF-EAE8-4C0C-9C96-EFB04F45706A}">
          <p14:sldIdLst>
            <p14:sldId id="256"/>
            <p14:sldId id="257"/>
            <p14:sldId id="310"/>
            <p14:sldId id="258"/>
            <p14:sldId id="259"/>
            <p14:sldId id="261"/>
            <p14:sldId id="260"/>
            <p14:sldId id="267"/>
            <p14:sldId id="262"/>
            <p14:sldId id="263"/>
            <p14:sldId id="266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5"/>
            <p14:sldId id="326"/>
            <p14:sldId id="277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E52"/>
    <a:srgbClr val="DA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39.xml"/><Relationship Id="rId37" Type="http://schemas.openxmlformats.org/officeDocument/2006/relationships/tags" Target="../tags/tag38.xml"/><Relationship Id="rId36" Type="http://schemas.openxmlformats.org/officeDocument/2006/relationships/tags" Target="../tags/tag37.xml"/><Relationship Id="rId35" Type="http://schemas.openxmlformats.org/officeDocument/2006/relationships/tags" Target="../tags/tag36.xml"/><Relationship Id="rId34" Type="http://schemas.openxmlformats.org/officeDocument/2006/relationships/tags" Target="../tags/tag35.xml"/><Relationship Id="rId33" Type="http://schemas.openxmlformats.org/officeDocument/2006/relationships/tags" Target="../tags/tag34.xml"/><Relationship Id="rId32" Type="http://schemas.openxmlformats.org/officeDocument/2006/relationships/tags" Target="../tags/tag33.xml"/><Relationship Id="rId31" Type="http://schemas.openxmlformats.org/officeDocument/2006/relationships/tags" Target="../tags/tag32.xml"/><Relationship Id="rId30" Type="http://schemas.openxmlformats.org/officeDocument/2006/relationships/tags" Target="../tags/tag31.xml"/><Relationship Id="rId3" Type="http://schemas.openxmlformats.org/officeDocument/2006/relationships/tags" Target="../tags/tag4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4.sv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656455"/>
            <a:ext cx="7212193" cy="8974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0" y="2552700"/>
            <a:ext cx="8229600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基督的祷告学校</a:t>
            </a:r>
            <a:endParaRPr lang="en-CA" sz="8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7400" y="4592621"/>
            <a:ext cx="8229600" cy="3370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分享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人：</a:t>
            </a:r>
            <a:endParaRPr lang="en-CA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endParaRPr lang="en-CA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第</a:t>
            </a:r>
            <a:r>
              <a:rPr lang="en-CA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16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章：华威弟兄 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《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一同祈祷的力量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》</a:t>
            </a:r>
            <a:endParaRPr lang="en-US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第</a:t>
            </a:r>
            <a:r>
              <a:rPr lang="en-CA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17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章：王磊弟兄 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《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恒切祈祷的能力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》</a:t>
            </a:r>
            <a:endParaRPr lang="en-US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第</a:t>
            </a:r>
            <a:r>
              <a:rPr lang="en-CA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18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章：甄强弟兄 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《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照神的本质祈祷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》</a:t>
            </a:r>
            <a:endParaRPr lang="en-US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CA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见证：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   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大罡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弟兄</a:t>
            </a:r>
            <a:endParaRPr lang="zh-CN" altLang="en-US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总结：</a:t>
            </a:r>
            <a:r>
              <a:rPr lang="en-US" altLang="zh-CN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   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魏</a:t>
            </a:r>
            <a:r>
              <a:rPr lang="zh-C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牧师</a:t>
            </a:r>
            <a:endParaRPr lang="zh-CN" altLang="en-US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9144000" y="666750"/>
            <a:ext cx="5489342" cy="445682"/>
            <a:chOff x="0" y="0"/>
            <a:chExt cx="7319123" cy="594243"/>
          </a:xfrm>
        </p:grpSpPr>
        <p:sp>
          <p:nvSpPr>
            <p:cNvPr id="13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988" y="266700"/>
            <a:ext cx="8153400" cy="2362200"/>
          </a:xfrm>
        </p:spPr>
        <p:txBody>
          <a:bodyPr>
            <a:noAutofit/>
          </a:bodyPr>
          <a:lstStyle/>
          <a:p>
            <a:pPr algn="l"/>
            <a:r>
              <a:rPr lang="zh-CN" altLang="en-US" sz="7200" dirty="0">
                <a:solidFill>
                  <a:schemeClr val="bg1"/>
                </a:solidFill>
              </a:rPr>
              <a:t>如何建立小组祷告的方式？</a:t>
            </a:r>
            <a:endParaRPr lang="en-CA" sz="7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78742"/>
            <a:ext cx="6400800" cy="6172200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sz="4400" dirty="0">
                <a:solidFill>
                  <a:schemeClr val="bg1"/>
                </a:solidFill>
              </a:rPr>
              <a:t>团契的祷告</a:t>
            </a:r>
            <a:endParaRPr lang="en-CA" altLang="zh-CN" sz="44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团契服侍同工祷告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团契前的祷告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为儿童事工祷告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代祷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结束祷告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algn="l"/>
            <a:endParaRPr lang="en-CA" altLang="zh-CN" sz="3600" dirty="0">
              <a:solidFill>
                <a:schemeClr val="bg1"/>
              </a:solidFill>
            </a:endParaRPr>
          </a:p>
          <a:p>
            <a:pPr algn="l"/>
            <a:r>
              <a:rPr lang="zh-CN" altLang="en-US" sz="4400" dirty="0">
                <a:solidFill>
                  <a:schemeClr val="bg1"/>
                </a:solidFill>
              </a:rPr>
              <a:t>每天的祷告</a:t>
            </a:r>
            <a:endParaRPr lang="en-CA" altLang="zh-CN" sz="44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每天共同为一个家庭</a:t>
            </a:r>
            <a:endParaRPr lang="en-CA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4983" y="770330"/>
            <a:ext cx="8593411" cy="649224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9744988" y="7658100"/>
            <a:ext cx="8153400" cy="160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</a:rPr>
              <a:t>祷告</a:t>
            </a:r>
            <a:endParaRPr lang="en-CA" altLang="zh-CN" sz="4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通过团体聚集，共同增强祷告的力量。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3753" y="419100"/>
            <a:ext cx="6858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一同祈祷的力量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4076700"/>
            <a:ext cx="1615440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、</a:t>
            </a:r>
            <a:r>
              <a:rPr lang="zh-CN" altLang="en-US" sz="3600" dirty="0">
                <a:solidFill>
                  <a:schemeClr val="bg1"/>
                </a:solidFill>
              </a:rPr>
              <a:t>无声的祷告 （</a:t>
            </a:r>
            <a:r>
              <a:rPr lang="zh-CN" altLang="en-US" sz="2800" dirty="0">
                <a:solidFill>
                  <a:schemeClr val="bg1"/>
                </a:solidFill>
              </a:rPr>
              <a:t>师母在周三祷告会鼓励一位弟兄</a:t>
            </a:r>
            <a:r>
              <a:rPr lang="zh-CN" altLang="en-US" sz="3600" dirty="0">
                <a:solidFill>
                  <a:schemeClr val="bg1"/>
                </a:solidFill>
              </a:rPr>
              <a:t>）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3752" y="2247900"/>
            <a:ext cx="786204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总结感恩与祝福的分享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2318" y="5720603"/>
            <a:ext cx="1615440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、</a:t>
            </a:r>
            <a:r>
              <a:rPr lang="zh-CN" altLang="en-US" sz="3600" dirty="0">
                <a:solidFill>
                  <a:schemeClr val="bg1"/>
                </a:solidFill>
              </a:rPr>
              <a:t>想出声却不知道如何祷告 （</a:t>
            </a:r>
            <a:r>
              <a:rPr lang="zh-CN" altLang="en-US" sz="2800" dirty="0">
                <a:solidFill>
                  <a:schemeClr val="bg1"/>
                </a:solidFill>
              </a:rPr>
              <a:t>胡曼姊妹在周三祷告会鼓励一位姊妹</a:t>
            </a:r>
            <a:r>
              <a:rPr lang="zh-CN" altLang="en-US" sz="3600" dirty="0">
                <a:solidFill>
                  <a:schemeClr val="bg1"/>
                </a:solidFill>
              </a:rPr>
              <a:t>）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318" y="7364506"/>
            <a:ext cx="1615440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3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、</a:t>
            </a:r>
            <a:r>
              <a:rPr lang="zh-CN" altLang="en-US" sz="3600" dirty="0">
                <a:solidFill>
                  <a:schemeClr val="bg1"/>
                </a:solidFill>
              </a:rPr>
              <a:t>出声且蒙神喜悦的祷告 （</a:t>
            </a:r>
            <a:r>
              <a:rPr lang="zh-CN" altLang="en-US" sz="2800" dirty="0">
                <a:solidFill>
                  <a:schemeClr val="bg1"/>
                </a:solidFill>
              </a:rPr>
              <a:t>黄涛姊妹在撒母耳团契的带领</a:t>
            </a:r>
            <a:r>
              <a:rPr lang="zh-CN" altLang="en-US" sz="3600" dirty="0">
                <a:solidFill>
                  <a:schemeClr val="bg1"/>
                </a:solidFill>
              </a:rPr>
              <a:t>）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1704975"/>
            <a:ext cx="8401050" cy="4663004"/>
            <a:chOff x="0" y="190500"/>
            <a:chExt cx="11201400" cy="6217339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500"/>
              <a:ext cx="11099800" cy="1846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恒切祈祷的能力</a:t>
              </a: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5689866"/>
              <a:ext cx="11099800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分享</a:t>
              </a:r>
              <a:r>
                <a:rPr 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人: </a:t>
              </a: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王磊弟兄</a:t>
              </a:r>
              <a:endParaRPr lang="zh-CN" alt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6750" y="666750"/>
            <a:ext cx="7191375" cy="8953500"/>
            <a:chOff x="0" y="0"/>
            <a:chExt cx="1036915" cy="1290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36915" cy="1290994"/>
            </a:xfrm>
            <a:custGeom>
              <a:avLst/>
              <a:gdLst/>
              <a:ahLst/>
              <a:cxnLst/>
              <a:rect l="l" t="t" r="r" b="b"/>
              <a:pathLst>
                <a:path w="1036915" h="1290994">
                  <a:moveTo>
                    <a:pt x="0" y="0"/>
                  </a:moveTo>
                  <a:lnTo>
                    <a:pt x="1036915" y="0"/>
                  </a:lnTo>
                  <a:lnTo>
                    <a:pt x="1036915" y="1290994"/>
                  </a:lnTo>
                  <a:lnTo>
                    <a:pt x="0" y="1290994"/>
                  </a:lnTo>
                  <a:close/>
                </a:path>
              </a:pathLst>
            </a:custGeom>
            <a:blipFill>
              <a:blip r:embed="rId1"/>
              <a:stretch>
                <a:fillRect t="-199" b="-199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9296400" y="666750"/>
            <a:ext cx="5489342" cy="445682"/>
            <a:chOff x="0" y="0"/>
            <a:chExt cx="7319123" cy="594243"/>
          </a:xfrm>
        </p:grpSpPr>
        <p:sp>
          <p:nvSpPr>
            <p:cNvPr id="9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5" name="AutoShape 7"/>
          <p:cNvSpPr/>
          <p:nvPr/>
        </p:nvSpPr>
        <p:spPr>
          <a:xfrm>
            <a:off x="8610600" y="5407229"/>
            <a:ext cx="9763125" cy="0"/>
          </a:xfrm>
          <a:prstGeom prst="line">
            <a:avLst/>
          </a:prstGeom>
          <a:ln w="25400" cap="rnd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2992091"/>
            <a:ext cx="9779888" cy="984614"/>
            <a:chOff x="0" y="1792656"/>
            <a:chExt cx="13039851" cy="770718"/>
          </a:xfrm>
        </p:grpSpPr>
        <p:sp>
          <p:nvSpPr>
            <p:cNvPr id="4" name="TextBox 4"/>
            <p:cNvSpPr txBox="1"/>
            <p:nvPr/>
          </p:nvSpPr>
          <p:spPr>
            <a:xfrm>
              <a:off x="22351" y="1792656"/>
              <a:ext cx="13017500" cy="55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00"/>
                </a:lnSpc>
              </a:pPr>
              <a:r>
                <a:rPr lang="zh-CN" altLang="en-US" sz="50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 祈祷是祈祷中最深奥 的之一</a:t>
              </a:r>
              <a:endParaRPr lang="en-US" sz="5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563374"/>
              <a:ext cx="13017500" cy="0"/>
            </a:xfrm>
            <a:prstGeom prst="line">
              <a:avLst/>
            </a:prstGeom>
            <a:ln w="25400" cap="rnd">
              <a:solidFill>
                <a:srgbClr val="E9F1F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66750" y="666750"/>
            <a:ext cx="5753100" cy="8080381"/>
            <a:chOff x="0" y="0"/>
            <a:chExt cx="891306" cy="12518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1306" cy="1251862"/>
            </a:xfrm>
            <a:custGeom>
              <a:avLst/>
              <a:gdLst/>
              <a:ahLst/>
              <a:cxnLst/>
              <a:rect l="l" t="t" r="r" b="b"/>
              <a:pathLst>
                <a:path w="891306" h="1251862">
                  <a:moveTo>
                    <a:pt x="0" y="0"/>
                  </a:moveTo>
                  <a:lnTo>
                    <a:pt x="891306" y="0"/>
                  </a:lnTo>
                  <a:lnTo>
                    <a:pt x="891306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1"/>
              <a:stretch>
                <a:fillRect t="-316" b="-31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17485613" y="9402749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12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6750" y="796479"/>
            <a:ext cx="13436044" cy="6367891"/>
            <a:chOff x="0" y="76200"/>
            <a:chExt cx="17914727" cy="3740327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7611255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0"/>
                </a:lnSpc>
              </a:pPr>
              <a:r>
                <a:rPr lang="en-US" sz="9000" dirty="0" err="1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恒切祈祷</a:t>
              </a:r>
              <a:endParaRPr lang="en-US" sz="9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3470" y="2957710"/>
              <a:ext cx="17611257" cy="85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2860"/>
                </a:lnSpc>
              </a:pPr>
              <a:r>
                <a:rPr 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路加福音</a:t>
              </a:r>
              <a:r>
                <a:rPr lang="en-US" altLang="zh-CN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18</a:t>
              </a:r>
              <a:r>
                <a:rPr 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:1-8</a:t>
              </a: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200" dirty="0" err="1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教导我们，</a:t>
              </a:r>
              <a:r>
                <a:rPr lang="en-US" sz="2200" b="1" dirty="0" err="1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恒切的祈祷</a:t>
              </a:r>
              <a:r>
                <a:rPr lang="en-US" sz="2200" dirty="0" err="1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能塑造我们的信心，持续的祷告使我们更亲近神，帮助我们在逆境中保持坚定</a:t>
              </a:r>
              <a:r>
                <a:rPr 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。</a:t>
              </a: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即使像“不义的官”（不敬畏神、冷漠自私），最终也因寡妇“不断恳求”而伸冤；何况向“满有恩典和公义的神”祷告，祂必垂听，只是会按祂的时间和主权成就，因此信徒更当“常常祷告，不可灰心”。</a:t>
              </a:r>
              <a:endParaRPr lang="zh-CN" alt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2860"/>
                </a:lnSpc>
              </a:pPr>
              <a:endParaRPr 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485343" y="941227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13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4353" y="2718444"/>
            <a:ext cx="138180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1</a:t>
            </a:r>
            <a:r>
              <a:rPr lang="zh-CN" altLang="en-US" sz="2200" dirty="0">
                <a:solidFill>
                  <a:schemeClr val="bg1"/>
                </a:solidFill>
              </a:rPr>
              <a:t>耶稣设一个比喻，是要人</a:t>
            </a:r>
            <a:r>
              <a:rPr lang="zh-CN" altLang="en-US" sz="2200" dirty="0">
                <a:solidFill>
                  <a:srgbClr val="FF0000"/>
                </a:solidFill>
              </a:rPr>
              <a:t>常常</a:t>
            </a:r>
            <a:r>
              <a:rPr lang="zh-CN" altLang="en-US" sz="2200" dirty="0">
                <a:solidFill>
                  <a:schemeClr val="bg1"/>
                </a:solidFill>
              </a:rPr>
              <a:t>祷告，不可灰心。</a:t>
            </a:r>
            <a:r>
              <a:rPr lang="en-US" altLang="zh-CN" sz="2200" dirty="0">
                <a:solidFill>
                  <a:schemeClr val="bg1"/>
                </a:solidFill>
              </a:rPr>
              <a:t>2</a:t>
            </a:r>
            <a:r>
              <a:rPr lang="zh-CN" altLang="en-US" sz="2200" dirty="0">
                <a:solidFill>
                  <a:schemeClr val="bg1"/>
                </a:solidFill>
              </a:rPr>
              <a:t> 说：“某城里有一个官，不惧怕 神，也不尊重世人。</a:t>
            </a:r>
            <a:r>
              <a:rPr lang="en-US" altLang="zh-CN" sz="2200" dirty="0">
                <a:solidFill>
                  <a:schemeClr val="bg1"/>
                </a:solidFill>
              </a:rPr>
              <a:t>3</a:t>
            </a:r>
            <a:r>
              <a:rPr lang="zh-CN" altLang="en-US" sz="2200" dirty="0">
                <a:solidFill>
                  <a:schemeClr val="bg1"/>
                </a:solidFill>
              </a:rPr>
              <a:t> 那城里有个寡妇，</a:t>
            </a:r>
            <a:r>
              <a:rPr lang="zh-CN" altLang="en-US" sz="2200" dirty="0">
                <a:solidFill>
                  <a:srgbClr val="FF0000"/>
                </a:solidFill>
              </a:rPr>
              <a:t>常</a:t>
            </a:r>
            <a:r>
              <a:rPr lang="zh-CN" altLang="en-US" sz="2200" dirty="0">
                <a:solidFill>
                  <a:schemeClr val="bg1"/>
                </a:solidFill>
              </a:rPr>
              <a:t>到他那里，说：‘我有一个对头，求你给我伸冤。’</a:t>
            </a:r>
            <a:r>
              <a:rPr lang="en-US" altLang="zh-CN" sz="2200" dirty="0">
                <a:solidFill>
                  <a:schemeClr val="bg1"/>
                </a:solidFill>
              </a:rPr>
              <a:t>4</a:t>
            </a:r>
            <a:r>
              <a:rPr lang="zh-CN" altLang="en-US" sz="2200" dirty="0">
                <a:solidFill>
                  <a:schemeClr val="bg1"/>
                </a:solidFill>
              </a:rPr>
              <a:t> 他多日不准，后来心里说：‘我虽不惧怕 神，也不尊重世人，</a:t>
            </a:r>
            <a:r>
              <a:rPr lang="en-US" altLang="zh-CN" sz="2200" dirty="0">
                <a:solidFill>
                  <a:schemeClr val="bg1"/>
                </a:solidFill>
              </a:rPr>
              <a:t>5</a:t>
            </a:r>
            <a:r>
              <a:rPr lang="zh-CN" altLang="en-US" sz="2200" dirty="0">
                <a:solidFill>
                  <a:schemeClr val="bg1"/>
                </a:solidFill>
              </a:rPr>
              <a:t> 只因这寡妇烦扰我，我就给她伸冤吧，免得她</a:t>
            </a:r>
            <a:r>
              <a:rPr lang="zh-CN" altLang="en-US" sz="2200" dirty="0">
                <a:solidFill>
                  <a:srgbClr val="FF0000"/>
                </a:solidFill>
              </a:rPr>
              <a:t>常</a:t>
            </a:r>
            <a:r>
              <a:rPr lang="zh-CN" altLang="en-US" sz="2200" dirty="0">
                <a:solidFill>
                  <a:schemeClr val="bg1"/>
                </a:solidFill>
              </a:rPr>
              <a:t>来缠磨我！’”</a:t>
            </a:r>
            <a:r>
              <a:rPr lang="en-US" altLang="zh-CN" sz="2200" dirty="0">
                <a:solidFill>
                  <a:schemeClr val="bg1"/>
                </a:solidFill>
              </a:rPr>
              <a:t>6</a:t>
            </a:r>
            <a:r>
              <a:rPr lang="zh-CN" altLang="en-US" sz="2200" dirty="0">
                <a:solidFill>
                  <a:schemeClr val="bg1"/>
                </a:solidFill>
              </a:rPr>
              <a:t> 主说：“你们听这不义之官所说的话。</a:t>
            </a:r>
            <a:r>
              <a:rPr lang="en-US" altLang="zh-CN" sz="2200" dirty="0">
                <a:solidFill>
                  <a:schemeClr val="bg1"/>
                </a:solidFill>
              </a:rPr>
              <a:t>7</a:t>
            </a:r>
            <a:r>
              <a:rPr lang="zh-CN" altLang="en-US" sz="2200" dirty="0">
                <a:solidFill>
                  <a:schemeClr val="bg1"/>
                </a:solidFill>
              </a:rPr>
              <a:t>  神的选民昼夜呼吁他，他纵然为他们忍了多时，岂不终久给他们伸冤吗？</a:t>
            </a:r>
            <a:r>
              <a:rPr lang="en-US" altLang="zh-CN" sz="2200" dirty="0">
                <a:solidFill>
                  <a:schemeClr val="bg1"/>
                </a:solidFill>
              </a:rPr>
              <a:t>8</a:t>
            </a:r>
            <a:r>
              <a:rPr lang="zh-CN" altLang="en-US" sz="2200" dirty="0">
                <a:solidFill>
                  <a:schemeClr val="bg1"/>
                </a:solidFill>
              </a:rPr>
              <a:t>我告诉你们，要快快地给他们伸冤了。然而，人子来的时候，遇得见世上有信德吗？”</a:t>
            </a:r>
            <a:endParaRPr lang="zh-CN" altLang="en-US" sz="2200" dirty="0">
              <a:solidFill>
                <a:schemeClr val="bg1"/>
              </a:solidFill>
            </a:endParaRPr>
          </a:p>
          <a:p>
            <a:r>
              <a:rPr lang="zh-CN" altLang="en-US" sz="2200" dirty="0">
                <a:solidFill>
                  <a:schemeClr val="bg1"/>
                </a:solidFill>
              </a:rPr>
              <a:t>( 路加福音 18:1-8 和合本 )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6750" y="723900"/>
            <a:ext cx="18256691" cy="1455932"/>
            <a:chOff x="0" y="76200"/>
            <a:chExt cx="24342255" cy="1941242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7611255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0"/>
                </a:lnSpc>
              </a:pPr>
              <a:r>
                <a:rPr lang="zh-CN" altLang="en-US" sz="90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恒切祷告</a:t>
              </a:r>
              <a:endParaRPr lang="en-US" sz="9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731000" y="644843"/>
              <a:ext cx="17611255" cy="137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zh-CN" altLang="en-US" sz="3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认识信徒</a:t>
              </a:r>
              <a:endParaRPr lang="en-US" altLang="zh-CN" sz="3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4200"/>
                </a:lnSpc>
              </a:pPr>
              <a:endParaRPr lang="en-US" sz="3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3775" y="2583267"/>
            <a:ext cx="5443538" cy="3129850"/>
            <a:chOff x="0" y="-66675"/>
            <a:chExt cx="7258050" cy="4173133"/>
          </a:xfrm>
        </p:grpSpPr>
        <p:sp>
          <p:nvSpPr>
            <p:cNvPr id="8" name="TextBox 8"/>
            <p:cNvSpPr txBox="1"/>
            <p:nvPr/>
          </p:nvSpPr>
          <p:spPr>
            <a:xfrm>
              <a:off x="0" y="1165225"/>
              <a:ext cx="7258050" cy="2941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信心是建立在主的言语和基督的圣明之上，又把自己交由圣灵引导，所祷告的单单是主的旨意和主的荣耀，虽然应允迟缓，也不必灰心丧志。</a:t>
              </a:r>
              <a:endParaRPr lang="en-US" altLang="zh-CN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2860"/>
                </a:lnSpc>
              </a:pP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信心与人的意念 人的能耐无关，乃是靠赖永生神的话语。</a:t>
              </a:r>
              <a:endParaRPr 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725805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 b="1" dirty="0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000" b="1" dirty="0" err="1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信心</a:t>
              </a:r>
              <a:endParaRPr lang="en-US" sz="3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5846" y="6497372"/>
            <a:ext cx="5448300" cy="2014160"/>
            <a:chOff x="0" y="-66675"/>
            <a:chExt cx="7264400" cy="268554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165225"/>
              <a:ext cx="7264400" cy="1453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没有一个信心的祈祷在天上会缺乏功效，点滴的影响累积起来，到时候就会为忍耐到底的人带下回答。</a:t>
              </a:r>
              <a:endParaRPr 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726440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 b="1" dirty="0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忍耐</a:t>
              </a:r>
              <a:endParaRPr lang="en-US" sz="3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485343" y="941227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14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9448800" y="726141"/>
            <a:ext cx="6583397" cy="8058150"/>
            <a:chOff x="0" y="0"/>
            <a:chExt cx="871289" cy="1066467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871289" cy="1066467"/>
            </a:xfrm>
            <a:custGeom>
              <a:avLst/>
              <a:gdLst/>
              <a:ahLst/>
              <a:cxnLst/>
              <a:rect l="l" t="t" r="r" b="b"/>
              <a:pathLst>
                <a:path w="871289" h="1066467">
                  <a:moveTo>
                    <a:pt x="0" y="0"/>
                  </a:moveTo>
                  <a:lnTo>
                    <a:pt x="871289" y="0"/>
                  </a:lnTo>
                  <a:lnTo>
                    <a:pt x="871289" y="1066467"/>
                  </a:lnTo>
                  <a:lnTo>
                    <a:pt x="0" y="1066467"/>
                  </a:lnTo>
                  <a:close/>
                </a:path>
              </a:pathLst>
            </a:custGeom>
            <a:blipFill>
              <a:blip r:embed="rId2"/>
              <a:stretch>
                <a:fillRect t="-353" b="-353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6750" y="723900"/>
            <a:ext cx="18028091" cy="1640641"/>
            <a:chOff x="0" y="76200"/>
            <a:chExt cx="24037455" cy="2187521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7611255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0"/>
                </a:lnSpc>
              </a:pPr>
              <a:r>
                <a:rPr lang="zh-CN" altLang="en-US" sz="90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恒切祷告</a:t>
              </a:r>
              <a:endParaRPr lang="en-US" sz="9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426200" y="891123"/>
              <a:ext cx="17611255" cy="1372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zh-CN" altLang="en-US" sz="3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认识父神个性与作为</a:t>
              </a:r>
              <a:endParaRPr lang="en-US" altLang="zh-CN" sz="3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4200"/>
                </a:lnSpc>
              </a:pPr>
              <a:endParaRPr lang="en-US" sz="3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8570" y="2761227"/>
            <a:ext cx="5443538" cy="2382273"/>
            <a:chOff x="0" y="-66675"/>
            <a:chExt cx="7258050" cy="3176364"/>
          </a:xfrm>
        </p:grpSpPr>
        <p:sp>
          <p:nvSpPr>
            <p:cNvPr id="8" name="TextBox 8"/>
            <p:cNvSpPr txBox="1"/>
            <p:nvPr/>
          </p:nvSpPr>
          <p:spPr>
            <a:xfrm>
              <a:off x="0" y="1165225"/>
              <a:ext cx="7258050" cy="1944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神知道人的属灵生命必须经过成长之路，才能有成熟的灵命，这一切都在天父手中，惟有他知道何时个人或教会已经成熟，信心充足，能够获得恩赐</a:t>
              </a:r>
              <a:r>
                <a:rPr 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。</a:t>
              </a:r>
              <a:endParaRPr 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725805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 b="1" dirty="0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忍耐的心</a:t>
              </a:r>
              <a:endParaRPr lang="en-US" sz="3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3808" y="6010634"/>
            <a:ext cx="5448300" cy="1642263"/>
            <a:chOff x="0" y="-66675"/>
            <a:chExt cx="7264400" cy="218968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165225"/>
              <a:ext cx="7264400" cy="957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zh-CN" altLang="en-US" sz="2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神不会故意多耽延一分一秒，他总是竭尽其力，加速给人应允。</a:t>
              </a:r>
              <a:endParaRPr 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726440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 b="1" dirty="0">
                  <a:solidFill>
                    <a:srgbClr val="E9F1F7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快快的作为</a:t>
              </a:r>
              <a:endParaRPr lang="en-US" sz="3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485343" y="941227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14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0820400" y="669550"/>
            <a:ext cx="4953000" cy="8058150"/>
            <a:chOff x="0" y="0"/>
            <a:chExt cx="1048057" cy="1828800"/>
          </a:xfrm>
        </p:grpSpPr>
        <p:sp>
          <p:nvSpPr>
            <p:cNvPr id="16" name="Freeform 8"/>
            <p:cNvSpPr/>
            <p:nvPr/>
          </p:nvSpPr>
          <p:spPr>
            <a:xfrm>
              <a:off x="0" y="0"/>
              <a:ext cx="1048057" cy="1828800"/>
            </a:xfrm>
            <a:custGeom>
              <a:avLst/>
              <a:gdLst/>
              <a:ahLst/>
              <a:cxnLst/>
              <a:rect l="l" t="t" r="r" b="b"/>
              <a:pathLst>
                <a:path w="1048057" h="1828800">
                  <a:moveTo>
                    <a:pt x="0" y="0"/>
                  </a:moveTo>
                  <a:lnTo>
                    <a:pt x="1048057" y="0"/>
                  </a:lnTo>
                  <a:lnTo>
                    <a:pt x="1048057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2"/>
              <a:stretch>
                <a:fillRect t="-160" b="-160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6750" y="723900"/>
            <a:ext cx="13946501" cy="2864461"/>
            <a:chOff x="0" y="76200"/>
            <a:chExt cx="18595335" cy="3819281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7611255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0"/>
                </a:lnSpc>
              </a:pPr>
              <a:r>
                <a:rPr lang="zh-CN" altLang="en-US" sz="90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恒切祷告</a:t>
              </a:r>
              <a:endParaRPr lang="en-US" sz="9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4080" y="2507836"/>
              <a:ext cx="17611255" cy="138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zh-CN" altLang="en-US" sz="3200" dirty="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神忍耐的心和快快的作为，与等候他的孩子所持的得胜并忍耐的信心，相遇。</a:t>
              </a:r>
              <a:endParaRPr lang="en-US" sz="3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67563" y="4097639"/>
            <a:ext cx="5443538" cy="146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zh-CN" alt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信心能相信按照神的应许，它已经得着了所求，它让神控制时间，知道已经得胜，还会得胜。它已安静，持续，定意的坚忍，继续祷告感谢，直到祝福来到。</a:t>
            </a:r>
            <a:endParaRPr lang="en-US" sz="22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8319" y="6498796"/>
            <a:ext cx="5448300" cy="108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zh-CN" altLang="en-US" sz="22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信心以未见之神的回答为己得的产业，因而欢喜快乐，并以忍耐昼夜呼求，直到祝福明显为止。</a:t>
            </a:r>
            <a:endParaRPr lang="en-US" sz="22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485343" y="9412274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14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4" name="Group 12"/>
          <p:cNvGrpSpPr/>
          <p:nvPr/>
        </p:nvGrpSpPr>
        <p:grpSpPr>
          <a:xfrm>
            <a:off x="8229600" y="3474742"/>
            <a:ext cx="8324850" cy="4476750"/>
            <a:chOff x="0" y="0"/>
            <a:chExt cx="1116961" cy="600654"/>
          </a:xfrm>
        </p:grpSpPr>
        <p:sp>
          <p:nvSpPr>
            <p:cNvPr id="15" name="Freeform 13"/>
            <p:cNvSpPr/>
            <p:nvPr/>
          </p:nvSpPr>
          <p:spPr>
            <a:xfrm>
              <a:off x="0" y="0"/>
              <a:ext cx="1116961" cy="600654"/>
            </a:xfrm>
            <a:custGeom>
              <a:avLst/>
              <a:gdLst/>
              <a:ahLst/>
              <a:cxnLst/>
              <a:rect l="l" t="t" r="r" b="b"/>
              <a:pathLst>
                <a:path w="1116961" h="600654">
                  <a:moveTo>
                    <a:pt x="0" y="0"/>
                  </a:moveTo>
                  <a:lnTo>
                    <a:pt x="1116961" y="0"/>
                  </a:lnTo>
                  <a:lnTo>
                    <a:pt x="1116961" y="600654"/>
                  </a:lnTo>
                  <a:lnTo>
                    <a:pt x="0" y="600654"/>
                  </a:lnTo>
                  <a:close/>
                </a:path>
              </a:pathLst>
            </a:custGeom>
            <a:blipFill>
              <a:blip r:embed="rId2"/>
              <a:stretch>
                <a:fillRect l="-140" r="-140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1722914"/>
            <a:ext cx="9999980" cy="6309995"/>
            <a:chOff x="-304800" y="-66675"/>
            <a:chExt cx="13333307" cy="84133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3017500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endParaRPr 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22411"/>
              <a:ext cx="13017500" cy="2821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00"/>
                </a:lnSpc>
              </a:pP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照神的本质祷告</a:t>
              </a: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5500"/>
                </a:lnSpc>
              </a:pP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5500"/>
                </a:lnSpc>
              </a:pP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95918"/>
              <a:ext cx="12836313" cy="717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分享人：甄强</a:t>
              </a: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</a:t>
              </a:r>
              <a:endParaRPr lang="zh-CN" alt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04800" y="7417858"/>
              <a:ext cx="13333307" cy="92879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3080"/>
                </a:lnSpc>
              </a:pPr>
              <a:endParaRPr lang="en-US" sz="22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4087374"/>
              <a:ext cx="13017500" cy="0"/>
            </a:xfrm>
            <a:prstGeom prst="line">
              <a:avLst/>
            </a:prstGeom>
            <a:ln w="25400" cap="rnd">
              <a:solidFill>
                <a:srgbClr val="E9F1F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666750" y="666750"/>
            <a:ext cx="5753100" cy="8080381"/>
            <a:chOff x="0" y="0"/>
            <a:chExt cx="891306" cy="12518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1306" cy="1251862"/>
            </a:xfrm>
            <a:custGeom>
              <a:avLst/>
              <a:gdLst/>
              <a:ahLst/>
              <a:cxnLst/>
              <a:rect l="l" t="t" r="r" b="b"/>
              <a:pathLst>
                <a:path w="891306" h="1251862">
                  <a:moveTo>
                    <a:pt x="0" y="0"/>
                  </a:moveTo>
                  <a:lnTo>
                    <a:pt x="891306" y="0"/>
                  </a:lnTo>
                  <a:lnTo>
                    <a:pt x="891306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1"/>
              <a:stretch>
                <a:fillRect t="-316" b="-31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9"/>
          <p:cNvGrpSpPr/>
          <p:nvPr/>
        </p:nvGrpSpPr>
        <p:grpSpPr>
          <a:xfrm>
            <a:off x="671512" y="696620"/>
            <a:ext cx="5753100" cy="8080381"/>
            <a:chOff x="0" y="0"/>
            <a:chExt cx="891306" cy="1251862"/>
          </a:xfrm>
        </p:grpSpPr>
        <p:sp>
          <p:nvSpPr>
            <p:cNvPr id="14" name="Freeform 10"/>
            <p:cNvSpPr/>
            <p:nvPr/>
          </p:nvSpPr>
          <p:spPr>
            <a:xfrm>
              <a:off x="0" y="0"/>
              <a:ext cx="891306" cy="1251862"/>
            </a:xfrm>
            <a:custGeom>
              <a:avLst/>
              <a:gdLst/>
              <a:ahLst/>
              <a:cxnLst/>
              <a:rect l="l" t="t" r="r" b="b"/>
              <a:pathLst>
                <a:path w="891306" h="1251862">
                  <a:moveTo>
                    <a:pt x="0" y="0"/>
                  </a:moveTo>
                  <a:lnTo>
                    <a:pt x="891306" y="0"/>
                  </a:lnTo>
                  <a:lnTo>
                    <a:pt x="891306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1"/>
              <a:stretch>
                <a:fillRect t="-316" b="-31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5" name="Group 8"/>
          <p:cNvGrpSpPr/>
          <p:nvPr/>
        </p:nvGrpSpPr>
        <p:grpSpPr>
          <a:xfrm>
            <a:off x="7620000" y="666750"/>
            <a:ext cx="5489342" cy="445682"/>
            <a:chOff x="0" y="0"/>
            <a:chExt cx="7319123" cy="594243"/>
          </a:xfrm>
        </p:grpSpPr>
        <p:sp>
          <p:nvSpPr>
            <p:cNvPr id="16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8" y="266700"/>
            <a:ext cx="8915400" cy="8915400"/>
          </a:xfrm>
          <a:prstGeom prst="rect">
            <a:avLst/>
          </a:prstGeom>
        </p:spPr>
      </p:pic>
      <p:sp>
        <p:nvSpPr>
          <p:cNvPr id="6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21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3"/>
          <p:cNvSpPr txBox="1"/>
          <p:nvPr/>
        </p:nvSpPr>
        <p:spPr>
          <a:xfrm>
            <a:off x="1431704" y="2628900"/>
            <a:ext cx="7562850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尽心，也要</a:t>
            </a: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尽意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认识主的荣耀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正确的敬拜</a:t>
            </a:r>
            <a:endParaRPr lang="en-US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19100"/>
            <a:ext cx="5105400" cy="1470025"/>
          </a:xfrm>
        </p:spPr>
        <p:txBody>
          <a:bodyPr>
            <a:normAutofit/>
          </a:bodyPr>
          <a:lstStyle/>
          <a:p>
            <a:r>
              <a:rPr lang="zh-CN" altLang="en-CA" sz="8000" dirty="0">
                <a:solidFill>
                  <a:schemeClr val="bg1"/>
                </a:solidFill>
                <a:latin typeface="+mn-ea"/>
                <a:ea typeface="+mn-ea"/>
              </a:rPr>
              <a:t>时间</a:t>
            </a:r>
            <a:r>
              <a:rPr lang="zh-CN" altLang="en-CA" sz="8000" dirty="0">
                <a:solidFill>
                  <a:schemeClr val="bg1"/>
                </a:solidFill>
                <a:latin typeface="+mn-ea"/>
                <a:ea typeface="+mn-ea"/>
              </a:rPr>
              <a:t>安排</a:t>
            </a:r>
            <a:endParaRPr lang="zh-CN" alt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1"/>
            </p:custDataLst>
          </p:nvPr>
        </p:nvGraphicFramePr>
        <p:xfrm>
          <a:off x="913130" y="2444750"/>
          <a:ext cx="16492855" cy="660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145"/>
                <a:gridCol w="8223250"/>
                <a:gridCol w="3066415"/>
                <a:gridCol w="3281045"/>
              </a:tblGrid>
              <a:tr h="11004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次序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内容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分享人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时间</a:t>
                      </a:r>
                      <a:endParaRPr lang="zh-CN" altLang="en-US" sz="4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/>
                        <a:t>1</a:t>
                      </a:r>
                      <a:endParaRPr lang="en-US" altLang="zh-CN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第</a:t>
                      </a:r>
                      <a:r>
                        <a:rPr lang="en-US" altLang="zh-CN" sz="4400" dirty="0">
                          <a:solidFill>
                            <a:schemeClr val="tx1"/>
                          </a:solidFill>
                          <a:sym typeface="+mn-ea"/>
                        </a:rPr>
                        <a:t>16</a:t>
                      </a: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章《一同祈祷的力量》</a:t>
                      </a:r>
                      <a:endParaRPr lang="zh-CN" alt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许华威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/>
                        <a:t>15</a:t>
                      </a:r>
                      <a:r>
                        <a:rPr lang="zh-CN" altLang="en-US" sz="4400"/>
                        <a:t>分钟</a:t>
                      </a:r>
                      <a:endParaRPr lang="zh-CN" altLang="en-US" sz="4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/>
                        <a:t>2</a:t>
                      </a:r>
                      <a:endParaRPr lang="en-US" altLang="zh-CN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第</a:t>
                      </a:r>
                      <a:r>
                        <a:rPr lang="en-US" altLang="zh-CN" sz="4400" dirty="0">
                          <a:solidFill>
                            <a:schemeClr val="tx1"/>
                          </a:solidFill>
                          <a:sym typeface="+mn-ea"/>
                        </a:rPr>
                        <a:t>17</a:t>
                      </a: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章《恒切祈祷的能力》</a:t>
                      </a:r>
                      <a:endParaRPr lang="zh-CN" alt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王磊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/>
                        <a:t>15</a:t>
                      </a:r>
                      <a:r>
                        <a:rPr lang="zh-CN" altLang="en-US" sz="4400"/>
                        <a:t>分钟</a:t>
                      </a:r>
                      <a:endParaRPr lang="zh-CN" altLang="en-US" sz="4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/>
                        <a:t>3</a:t>
                      </a:r>
                      <a:endParaRPr lang="en-US" altLang="zh-CN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第</a:t>
                      </a:r>
                      <a:r>
                        <a:rPr lang="en-US" altLang="zh-CN" sz="4400" dirty="0">
                          <a:solidFill>
                            <a:schemeClr val="tx1"/>
                          </a:solidFill>
                          <a:sym typeface="+mn-ea"/>
                        </a:rPr>
                        <a:t>18</a:t>
                      </a:r>
                      <a:r>
                        <a:rPr lang="zh-CN" altLang="en-US" sz="4400" dirty="0">
                          <a:solidFill>
                            <a:schemeClr val="tx1"/>
                          </a:solidFill>
                          <a:sym typeface="+mn-ea"/>
                        </a:rPr>
                        <a:t>章《照神本质的祈祷》</a:t>
                      </a:r>
                      <a:endParaRPr lang="zh-CN" alt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甄强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/>
                        <a:t>15</a:t>
                      </a:r>
                      <a:r>
                        <a:rPr lang="zh-CN" altLang="en-US" sz="4400"/>
                        <a:t>分钟</a:t>
                      </a:r>
                      <a:endParaRPr lang="zh-CN" altLang="en-US" sz="4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/>
                        <a:t>4</a:t>
                      </a:r>
                      <a:endParaRPr lang="en-US" altLang="zh-CN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见证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孙大罡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/>
                        <a:t>10</a:t>
                      </a:r>
                      <a:r>
                        <a:rPr lang="zh-CN" altLang="en-US" sz="4400"/>
                        <a:t>分钟</a:t>
                      </a:r>
                      <a:endParaRPr lang="zh-CN" altLang="en-US" sz="4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/>
                        <a:t>5</a:t>
                      </a:r>
                      <a:endParaRPr lang="en-US" altLang="zh-CN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总结</a:t>
                      </a:r>
                      <a:r>
                        <a:rPr lang="zh-CN" altLang="en-US" sz="4400"/>
                        <a:t>和互动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400"/>
                        <a:t>魏牧师</a:t>
                      </a:r>
                      <a:endParaRPr lang="zh-CN" altLang="en-US" sz="4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/>
                        <a:t>10-20</a:t>
                      </a:r>
                      <a:r>
                        <a:rPr lang="zh-CN" altLang="en-US" sz="4400"/>
                        <a:t>分钟</a:t>
                      </a:r>
                      <a:endParaRPr lang="zh-CN" altLang="en-US" sz="4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22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676274"/>
            <a:ext cx="9144000" cy="7619981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1734800" y="2095500"/>
            <a:ext cx="7562850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的全权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en-US" altLang="zh-CN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 	vs</a:t>
            </a: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我们的意志</a:t>
            </a:r>
            <a:endParaRPr lang="en-US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23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88" y="190500"/>
            <a:ext cx="8128000" cy="8890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105162" y="1409700"/>
            <a:ext cx="788643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的本质：三位一体的奥义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圣父与圣子，在圣灵里面合一并相交</a:t>
            </a: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我们藉着圣子感动天父</a:t>
            </a:r>
            <a:endParaRPr lang="en-US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24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67309"/>
            <a:ext cx="10858500" cy="4762500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1981200" y="7199034"/>
            <a:ext cx="1348740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圣子求圣父的自由与权能 </a:t>
            </a:r>
            <a:r>
              <a:rPr lang="en-US" altLang="zh-CN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vs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 神的命令不能更改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25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3" y="1181100"/>
            <a:ext cx="8202547" cy="6134079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0363199" y="1866900"/>
            <a:ext cx="6692965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与时间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神的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计划不可改变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能自由随意而行</a:t>
            </a:r>
            <a:endParaRPr lang="en-US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26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66700"/>
            <a:ext cx="10043160" cy="6276975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113182" y="4414423"/>
            <a:ext cx="8411817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zh-CN" altLang="en-CA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神是</a:t>
            </a: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慈爱的源泉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藉着他儿子成为人</a:t>
            </a:r>
            <a:endParaRPr lang="en-CA" altLang="zh-CN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0" lvl="0" indent="0" algn="l">
              <a:lnSpc>
                <a:spcPts val="5500"/>
              </a:lnSpc>
            </a:pPr>
            <a:r>
              <a:rPr lang="zh-CN" altLang="en-US" sz="5000" b="1" dirty="0">
                <a:solidFill>
                  <a:srgbClr val="E9F1F7"/>
                </a:solidFill>
                <a:latin typeface="Raleway Bold"/>
                <a:ea typeface="Raleway Bold"/>
                <a:cs typeface="Raleway Bold"/>
                <a:sym typeface="Raleway Bold"/>
              </a:rPr>
              <a:t>与世人建立最亲密的关系</a:t>
            </a:r>
            <a:endParaRPr lang="en-CA" sz="5000" b="1" dirty="0">
              <a:solidFill>
                <a:srgbClr val="E9F1F7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1722914"/>
            <a:ext cx="9999980" cy="6309995"/>
            <a:chOff x="-304800" y="-66675"/>
            <a:chExt cx="13333307" cy="84133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3017500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endParaRPr 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22411"/>
              <a:ext cx="13017500" cy="2821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00"/>
                </a:lnSpc>
              </a:pP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见证</a:t>
              </a: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5500"/>
                </a:lnSpc>
              </a:pP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5500"/>
                </a:lnSpc>
              </a:pP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95918"/>
              <a:ext cx="12836313" cy="717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分享人：</a:t>
              </a: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大罡弟兄</a:t>
              </a:r>
              <a:endParaRPr lang="zh-CN" alt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04800" y="7417858"/>
              <a:ext cx="13333307" cy="92879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3080"/>
                </a:lnSpc>
              </a:pPr>
              <a:endParaRPr lang="en-US" sz="22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4087374"/>
              <a:ext cx="13017500" cy="0"/>
            </a:xfrm>
            <a:prstGeom prst="line">
              <a:avLst/>
            </a:prstGeom>
            <a:ln w="25400" cap="rnd">
              <a:solidFill>
                <a:srgbClr val="E9F1F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7170807" y="9287747"/>
            <a:ext cx="445681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endParaRPr lang="en-US" sz="2000" dirty="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5" name="Group 8"/>
          <p:cNvGrpSpPr/>
          <p:nvPr/>
        </p:nvGrpSpPr>
        <p:grpSpPr>
          <a:xfrm>
            <a:off x="7620000" y="666750"/>
            <a:ext cx="5489342" cy="445682"/>
            <a:chOff x="0" y="0"/>
            <a:chExt cx="7319123" cy="594243"/>
          </a:xfrm>
        </p:grpSpPr>
        <p:sp>
          <p:nvSpPr>
            <p:cNvPr id="16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pic>
        <p:nvPicPr>
          <p:cNvPr id="18" name="图片 17" descr="妈妈决志照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342900"/>
            <a:ext cx="6398260" cy="89966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26"/>
          <p:cNvSpPr txBox="1"/>
          <p:nvPr>
            <p:custDataLst>
              <p:tags r:id="rId1"/>
            </p:custDataLst>
          </p:nvPr>
        </p:nvSpPr>
        <p:spPr>
          <a:xfrm>
            <a:off x="9806940" y="7579360"/>
            <a:ext cx="2619375" cy="4616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8</a:t>
            </a:r>
            <a:r>
              <a:rPr lang="zh-CN" altLang="en-US" sz="2400" b="1" dirty="0">
                <a:solidFill>
                  <a:schemeClr val="bg1"/>
                </a:solidFill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</a:rPr>
              <a:t>日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 flipH="1">
            <a:off x="1494847" y="7110180"/>
            <a:ext cx="1603120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1646338" y="3031493"/>
            <a:ext cx="2724849" cy="5672168"/>
            <a:chOff x="307584" y="2390775"/>
            <a:chExt cx="1554219" cy="3235333"/>
          </a:xfrm>
        </p:grpSpPr>
        <p:sp>
          <p:nvSpPr>
            <p:cNvPr id="9" name="圆角矩形 8"/>
            <p:cNvSpPr/>
            <p:nvPr>
              <p:custDataLst>
                <p:tags r:id="rId4"/>
              </p:custDataLst>
            </p:nvPr>
          </p:nvSpPr>
          <p:spPr>
            <a:xfrm>
              <a:off x="416176" y="2390775"/>
              <a:ext cx="1341732" cy="18952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1">
                      <a:lumMod val="50000"/>
                    </a:schemeClr>
                  </a:solidFill>
                </a:rPr>
                <a:t>父母入境</a:t>
              </a:r>
              <a:endParaRPr lang="en-US" altLang="zh-CN" sz="2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泪滴形 10"/>
            <p:cNvSpPr/>
            <p:nvPr>
              <p:custDataLst>
                <p:tags r:id="rId5"/>
              </p:custDataLst>
            </p:nvPr>
          </p:nvSpPr>
          <p:spPr>
            <a:xfrm rot="8100000">
              <a:off x="893941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/>
            </a:bodyPr>
            <a:p>
              <a:pPr algn="ctr"/>
              <a:endParaRPr lang="zh-CN" altLang="en-US" sz="2700"/>
            </a:p>
          </p:txBody>
        </p:sp>
        <p:sp>
          <p:nvSpPr>
            <p:cNvPr id="12" name="椭圆 11"/>
            <p:cNvSpPr/>
            <p:nvPr>
              <p:custDataLst>
                <p:tags r:id="rId6"/>
              </p:custDataLst>
            </p:nvPr>
          </p:nvSpPr>
          <p:spPr>
            <a:xfrm rot="8100000">
              <a:off x="985072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35000" lnSpcReduction="20000"/>
            </a:bodyPr>
            <a:p>
              <a:pPr algn="ctr"/>
              <a:endParaRPr lang="zh-CN" altLang="en-US" sz="2700"/>
            </a:p>
          </p:txBody>
        </p:sp>
        <p:sp>
          <p:nvSpPr>
            <p:cNvPr id="17" name="椭圆 16"/>
            <p:cNvSpPr/>
            <p:nvPr>
              <p:custDataLst>
                <p:tags r:id="rId7"/>
              </p:custDataLst>
            </p:nvPr>
          </p:nvSpPr>
          <p:spPr>
            <a:xfrm>
              <a:off x="1050305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700"/>
            </a:p>
          </p:txBody>
        </p:sp>
        <p:sp>
          <p:nvSpPr>
            <p:cNvPr id="23" name="文本框 22"/>
            <p:cNvSpPr txBox="1"/>
            <p:nvPr>
              <p:custDataLst>
                <p:tags r:id="rId8"/>
              </p:custDataLst>
            </p:nvPr>
          </p:nvSpPr>
          <p:spPr>
            <a:xfrm>
              <a:off x="307584" y="4979777"/>
              <a:ext cx="155421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4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月</a:t>
              </a:r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15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日</a:t>
              </a:r>
              <a:endParaRPr lang="zh-CN" alt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9"/>
            </p:custDataLst>
          </p:nvPr>
        </p:nvGrpSpPr>
        <p:grpSpPr>
          <a:xfrm>
            <a:off x="4249547" y="3031493"/>
            <a:ext cx="2724849" cy="5672168"/>
            <a:chOff x="2052411" y="2390775"/>
            <a:chExt cx="1554219" cy="3235333"/>
          </a:xfrm>
        </p:grpSpPr>
        <p:sp>
          <p:nvSpPr>
            <p:cNvPr id="25" name="圆角矩形 24"/>
            <p:cNvSpPr/>
            <p:nvPr>
              <p:custDataLst>
                <p:tags r:id="rId10"/>
              </p:custDataLst>
            </p:nvPr>
          </p:nvSpPr>
          <p:spPr>
            <a:xfrm>
              <a:off x="2158655" y="2390775"/>
              <a:ext cx="1341732" cy="189526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2">
                      <a:lumMod val="50000"/>
                    </a:schemeClr>
                  </a:solidFill>
                </a:rPr>
                <a:t>盟约之爱</a:t>
              </a:r>
              <a:r>
                <a:rPr lang="en-US" altLang="zh-CN" sz="2700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  <a:r>
                <a:rPr lang="zh-CN" altLang="en-US" sz="2700" dirty="0">
                  <a:solidFill>
                    <a:schemeClr val="accent2">
                      <a:lumMod val="50000"/>
                    </a:schemeClr>
                  </a:solidFill>
                </a:rPr>
                <a:t>遍</a:t>
              </a:r>
              <a:endParaRPr lang="zh-CN" altLang="en-US" sz="27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6" name="泪滴形 25"/>
            <p:cNvSpPr/>
            <p:nvPr>
              <p:custDataLst>
                <p:tags r:id="rId11"/>
              </p:custDataLst>
            </p:nvPr>
          </p:nvSpPr>
          <p:spPr>
            <a:xfrm rot="8100000">
              <a:off x="2636420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2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100"/>
            </a:p>
          </p:txBody>
        </p:sp>
        <p:sp>
          <p:nvSpPr>
            <p:cNvPr id="30" name="椭圆 29"/>
            <p:cNvSpPr/>
            <p:nvPr>
              <p:custDataLst>
                <p:tags r:id="rId12"/>
              </p:custDataLst>
            </p:nvPr>
          </p:nvSpPr>
          <p:spPr>
            <a:xfrm rot="8100000">
              <a:off x="2727551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34" name="椭圆 33"/>
            <p:cNvSpPr/>
            <p:nvPr>
              <p:custDataLst>
                <p:tags r:id="rId13"/>
              </p:custDataLst>
            </p:nvPr>
          </p:nvSpPr>
          <p:spPr>
            <a:xfrm>
              <a:off x="2792784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49" name="文本框 48"/>
            <p:cNvSpPr txBox="1"/>
            <p:nvPr>
              <p:custDataLst>
                <p:tags r:id="rId14"/>
              </p:custDataLst>
            </p:nvPr>
          </p:nvSpPr>
          <p:spPr>
            <a:xfrm>
              <a:off x="2052411" y="4979777"/>
              <a:ext cx="155421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4-5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月</a:t>
              </a:r>
              <a:endParaRPr lang="zh-CN" alt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5"/>
            </p:custDataLst>
          </p:nvPr>
        </p:nvGrpSpPr>
        <p:grpSpPr>
          <a:xfrm>
            <a:off x="6852754" y="3031493"/>
            <a:ext cx="2724849" cy="5672168"/>
            <a:chOff x="3797238" y="2390775"/>
            <a:chExt cx="1554219" cy="3235333"/>
          </a:xfrm>
        </p:grpSpPr>
        <p:sp>
          <p:nvSpPr>
            <p:cNvPr id="37" name="圆角矩形 36"/>
            <p:cNvSpPr/>
            <p:nvPr>
              <p:custDataLst>
                <p:tags r:id="rId16"/>
              </p:custDataLst>
            </p:nvPr>
          </p:nvSpPr>
          <p:spPr>
            <a:xfrm>
              <a:off x="3901134" y="2390775"/>
              <a:ext cx="1341732" cy="189526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3">
                      <a:lumMod val="50000"/>
                    </a:schemeClr>
                  </a:solidFill>
                </a:rPr>
                <a:t>圣经故事</a:t>
              </a:r>
              <a:r>
                <a:rPr lang="en-US" altLang="zh-CN" sz="2700" dirty="0">
                  <a:solidFill>
                    <a:schemeClr val="accent3">
                      <a:lumMod val="50000"/>
                    </a:schemeClr>
                  </a:solidFill>
                </a:rPr>
                <a:t>+</a:t>
              </a:r>
              <a:endParaRPr lang="en-US" altLang="zh-CN" sz="270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zh-CN" altLang="en-US" sz="2700" dirty="0">
                  <a:solidFill>
                    <a:schemeClr val="accent3">
                      <a:lumMod val="50000"/>
                    </a:schemeClr>
                  </a:solidFill>
                </a:rPr>
                <a:t>启发</a:t>
              </a:r>
              <a:r>
                <a:rPr lang="zh-CN" altLang="en-US" sz="2700" dirty="0">
                  <a:solidFill>
                    <a:schemeClr val="accent3">
                      <a:lumMod val="50000"/>
                    </a:schemeClr>
                  </a:solidFill>
                </a:rPr>
                <a:t>课程</a:t>
              </a:r>
              <a:endParaRPr lang="zh-CN" altLang="en-US" sz="27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8" name="泪滴形 37"/>
            <p:cNvSpPr/>
            <p:nvPr>
              <p:custDataLst>
                <p:tags r:id="rId17"/>
              </p:custDataLst>
            </p:nvPr>
          </p:nvSpPr>
          <p:spPr>
            <a:xfrm rot="8100000">
              <a:off x="4378899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3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100"/>
            </a:p>
          </p:txBody>
        </p:sp>
        <p:sp>
          <p:nvSpPr>
            <p:cNvPr id="39" name="椭圆 38"/>
            <p:cNvSpPr/>
            <p:nvPr>
              <p:custDataLst>
                <p:tags r:id="rId18"/>
              </p:custDataLst>
            </p:nvPr>
          </p:nvSpPr>
          <p:spPr>
            <a:xfrm rot="8100000">
              <a:off x="4470030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40" name="椭圆 39"/>
            <p:cNvSpPr/>
            <p:nvPr>
              <p:custDataLst>
                <p:tags r:id="rId19"/>
              </p:custDataLst>
            </p:nvPr>
          </p:nvSpPr>
          <p:spPr>
            <a:xfrm>
              <a:off x="4535263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50" name="文本框 49"/>
            <p:cNvSpPr txBox="1"/>
            <p:nvPr>
              <p:custDataLst>
                <p:tags r:id="rId20"/>
              </p:custDataLst>
            </p:nvPr>
          </p:nvSpPr>
          <p:spPr>
            <a:xfrm>
              <a:off x="3797238" y="4979777"/>
              <a:ext cx="155421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6-7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月</a:t>
              </a:r>
              <a:endParaRPr lang="zh-CN" alt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21"/>
            </p:custDataLst>
          </p:nvPr>
        </p:nvGrpSpPr>
        <p:grpSpPr>
          <a:xfrm>
            <a:off x="9633995" y="3031493"/>
            <a:ext cx="2352318" cy="4141859"/>
            <a:chOff x="5643613" y="2390775"/>
            <a:chExt cx="1341732" cy="2362464"/>
          </a:xfrm>
        </p:grpSpPr>
        <p:sp>
          <p:nvSpPr>
            <p:cNvPr id="42" name="圆角矩形 41"/>
            <p:cNvSpPr/>
            <p:nvPr>
              <p:custDataLst>
                <p:tags r:id="rId22"/>
              </p:custDataLst>
            </p:nvPr>
          </p:nvSpPr>
          <p:spPr>
            <a:xfrm>
              <a:off x="5643613" y="2390775"/>
              <a:ext cx="1341732" cy="18952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4">
                      <a:lumMod val="50000"/>
                    </a:schemeClr>
                  </a:solidFill>
                </a:rPr>
                <a:t>摔</a:t>
              </a:r>
              <a:r>
                <a:rPr lang="zh-CN" altLang="en-US" sz="2700" dirty="0">
                  <a:solidFill>
                    <a:schemeClr val="accent4">
                      <a:lumMod val="50000"/>
                    </a:schemeClr>
                  </a:solidFill>
                </a:rPr>
                <a:t>倒</a:t>
              </a:r>
              <a:endParaRPr lang="zh-CN" altLang="en-US" sz="2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泪滴形 42"/>
            <p:cNvSpPr/>
            <p:nvPr>
              <p:custDataLst>
                <p:tags r:id="rId23"/>
              </p:custDataLst>
            </p:nvPr>
          </p:nvSpPr>
          <p:spPr>
            <a:xfrm rot="8100000">
              <a:off x="6121378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100"/>
            </a:p>
          </p:txBody>
        </p:sp>
        <p:sp>
          <p:nvSpPr>
            <p:cNvPr id="44" name="椭圆 43"/>
            <p:cNvSpPr/>
            <p:nvPr>
              <p:custDataLst>
                <p:tags r:id="rId24"/>
              </p:custDataLst>
            </p:nvPr>
          </p:nvSpPr>
          <p:spPr>
            <a:xfrm rot="8100000">
              <a:off x="6212509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45" name="椭圆 44"/>
            <p:cNvSpPr/>
            <p:nvPr>
              <p:custDataLst>
                <p:tags r:id="rId25"/>
              </p:custDataLst>
            </p:nvPr>
          </p:nvSpPr>
          <p:spPr>
            <a:xfrm>
              <a:off x="6277742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100"/>
            </a:p>
          </p:txBody>
        </p:sp>
      </p:grpSp>
      <p:grpSp>
        <p:nvGrpSpPr>
          <p:cNvPr id="46" name="组合 45"/>
          <p:cNvGrpSpPr/>
          <p:nvPr>
            <p:custDataLst>
              <p:tags r:id="rId26"/>
            </p:custDataLst>
          </p:nvPr>
        </p:nvGrpSpPr>
        <p:grpSpPr>
          <a:xfrm>
            <a:off x="12059170" y="3031493"/>
            <a:ext cx="2724849" cy="5672168"/>
            <a:chOff x="7286892" y="2390775"/>
            <a:chExt cx="1554219" cy="3235333"/>
          </a:xfrm>
        </p:grpSpPr>
        <p:sp>
          <p:nvSpPr>
            <p:cNvPr id="47" name="圆角矩形 46"/>
            <p:cNvSpPr/>
            <p:nvPr>
              <p:custDataLst>
                <p:tags r:id="rId27"/>
              </p:custDataLst>
            </p:nvPr>
          </p:nvSpPr>
          <p:spPr>
            <a:xfrm>
              <a:off x="7386092" y="2390775"/>
              <a:ext cx="1341732" cy="189526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5">
                      <a:lumMod val="50000"/>
                    </a:schemeClr>
                  </a:solidFill>
                </a:rPr>
                <a:t>决</a:t>
              </a:r>
              <a:r>
                <a:rPr lang="zh-CN" altLang="en-US" sz="2700" dirty="0">
                  <a:solidFill>
                    <a:schemeClr val="accent5">
                      <a:lumMod val="50000"/>
                    </a:schemeClr>
                  </a:solidFill>
                </a:rPr>
                <a:t>志</a:t>
              </a:r>
              <a:endParaRPr lang="zh-CN" altLang="en-US" sz="27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8" name="泪滴形 47"/>
            <p:cNvSpPr/>
            <p:nvPr>
              <p:custDataLst>
                <p:tags r:id="rId28"/>
              </p:custDataLst>
            </p:nvPr>
          </p:nvSpPr>
          <p:spPr>
            <a:xfrm rot="8100000">
              <a:off x="7863857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5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100"/>
            </a:p>
          </p:txBody>
        </p:sp>
        <p:sp>
          <p:nvSpPr>
            <p:cNvPr id="52" name="椭圆 51"/>
            <p:cNvSpPr/>
            <p:nvPr>
              <p:custDataLst>
                <p:tags r:id="rId29"/>
              </p:custDataLst>
            </p:nvPr>
          </p:nvSpPr>
          <p:spPr>
            <a:xfrm rot="8100000">
              <a:off x="7954988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53" name="椭圆 52"/>
            <p:cNvSpPr/>
            <p:nvPr>
              <p:custDataLst>
                <p:tags r:id="rId30"/>
              </p:custDataLst>
            </p:nvPr>
          </p:nvSpPr>
          <p:spPr>
            <a:xfrm>
              <a:off x="8020221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54" name="文本框 53"/>
            <p:cNvSpPr txBox="1"/>
            <p:nvPr>
              <p:custDataLst>
                <p:tags r:id="rId31"/>
              </p:custDataLst>
            </p:nvPr>
          </p:nvSpPr>
          <p:spPr>
            <a:xfrm>
              <a:off x="7286892" y="4979777"/>
              <a:ext cx="155421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8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月</a:t>
              </a:r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5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日</a:t>
              </a:r>
              <a:endParaRPr lang="zh-CN" alt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32"/>
            </p:custDataLst>
          </p:nvPr>
        </p:nvGrpSpPr>
        <p:grpSpPr>
          <a:xfrm>
            <a:off x="14662379" y="3031493"/>
            <a:ext cx="2724849" cy="5672168"/>
            <a:chOff x="7286892" y="2390775"/>
            <a:chExt cx="1554219" cy="3235333"/>
          </a:xfrm>
        </p:grpSpPr>
        <p:sp>
          <p:nvSpPr>
            <p:cNvPr id="56" name="圆角矩形 55"/>
            <p:cNvSpPr/>
            <p:nvPr>
              <p:custDataLst>
                <p:tags r:id="rId33"/>
              </p:custDataLst>
            </p:nvPr>
          </p:nvSpPr>
          <p:spPr>
            <a:xfrm>
              <a:off x="7386092" y="2390775"/>
              <a:ext cx="1341732" cy="189526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700" dirty="0">
                  <a:solidFill>
                    <a:schemeClr val="accent5">
                      <a:lumMod val="50000"/>
                    </a:schemeClr>
                  </a:solidFill>
                </a:rPr>
                <a:t>恩待夫妻营</a:t>
              </a:r>
              <a:r>
                <a:rPr lang="en-US" altLang="zh-CN" sz="2700" dirty="0">
                  <a:solidFill>
                    <a:schemeClr val="accent5">
                      <a:lumMod val="50000"/>
                    </a:schemeClr>
                  </a:solidFill>
                </a:rPr>
                <a:t>+</a:t>
              </a:r>
              <a:r>
                <a:rPr lang="zh-CN" altLang="en-US" sz="2700" dirty="0">
                  <a:solidFill>
                    <a:schemeClr val="accent5">
                      <a:lumMod val="50000"/>
                    </a:schemeClr>
                  </a:solidFill>
                </a:rPr>
                <a:t>读经</a:t>
              </a:r>
              <a:r>
                <a:rPr lang="zh-CN" altLang="en-US" sz="2700" dirty="0">
                  <a:solidFill>
                    <a:schemeClr val="accent5">
                      <a:lumMod val="50000"/>
                    </a:schemeClr>
                  </a:solidFill>
                </a:rPr>
                <a:t>祷告</a:t>
              </a:r>
              <a:endParaRPr lang="zh-CN" altLang="en-US" sz="27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7" name="泪滴形 56"/>
            <p:cNvSpPr/>
            <p:nvPr>
              <p:custDataLst>
                <p:tags r:id="rId34"/>
              </p:custDataLst>
            </p:nvPr>
          </p:nvSpPr>
          <p:spPr>
            <a:xfrm rot="8100000">
              <a:off x="7863857" y="4090541"/>
              <a:ext cx="392661" cy="392661"/>
            </a:xfrm>
            <a:prstGeom prst="teardrop">
              <a:avLst>
                <a:gd name="adj" fmla="val 125412"/>
              </a:avLst>
            </a:prstGeom>
            <a:solidFill>
              <a:schemeClr val="accent6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100"/>
            </a:p>
          </p:txBody>
        </p:sp>
        <p:sp>
          <p:nvSpPr>
            <p:cNvPr id="58" name="椭圆 57"/>
            <p:cNvSpPr/>
            <p:nvPr>
              <p:custDataLst>
                <p:tags r:id="rId35"/>
              </p:custDataLst>
            </p:nvPr>
          </p:nvSpPr>
          <p:spPr>
            <a:xfrm rot="8100000">
              <a:off x="7954988" y="4181672"/>
              <a:ext cx="203940" cy="2039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59" name="椭圆 58"/>
            <p:cNvSpPr/>
            <p:nvPr>
              <p:custDataLst>
                <p:tags r:id="rId36"/>
              </p:custDataLst>
            </p:nvPr>
          </p:nvSpPr>
          <p:spPr>
            <a:xfrm>
              <a:off x="8020221" y="4673306"/>
              <a:ext cx="79933" cy="799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 sz="2100"/>
            </a:p>
          </p:txBody>
        </p:sp>
        <p:sp>
          <p:nvSpPr>
            <p:cNvPr id="60" name="文本框 59"/>
            <p:cNvSpPr txBox="1"/>
            <p:nvPr>
              <p:custDataLst>
                <p:tags r:id="rId37"/>
              </p:custDataLst>
            </p:nvPr>
          </p:nvSpPr>
          <p:spPr>
            <a:xfrm>
              <a:off x="7286892" y="4979777"/>
              <a:ext cx="155421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9-10</a:t>
              </a:r>
              <a:r>
                <a:rPr lang="zh-CN" altLang="en-US" sz="27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月</a:t>
              </a:r>
              <a:endParaRPr lang="zh-CN" alt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54125" y="876300"/>
            <a:ext cx="46107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bg1"/>
                </a:solidFill>
              </a:rPr>
              <a:t>时间</a:t>
            </a:r>
            <a:r>
              <a:rPr lang="zh-CN" altLang="en-US" sz="4800">
                <a:solidFill>
                  <a:schemeClr val="bg1"/>
                </a:solidFill>
              </a:rPr>
              <a:t>轴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01000" y="2095500"/>
            <a:ext cx="10236835" cy="6481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571500" indent="-571500">
              <a:buFont typeface="Wingdings" panose="05000000000000000000" charset="0"/>
              <a:buChar char=""/>
            </a:pPr>
            <a:r>
              <a:rPr lang="zh-CN" altLang="en-US" sz="4000">
                <a:solidFill>
                  <a:schemeClr val="bg1"/>
                </a:solidFill>
              </a:rPr>
              <a:t>人的劝说是“撒种”；</a:t>
            </a:r>
            <a:endParaRPr lang="zh-CN" altLang="en-US" sz="40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400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charset="0"/>
              <a:buChar char=""/>
            </a:pPr>
            <a:r>
              <a:rPr lang="zh-CN" altLang="en-US" sz="4000">
                <a:solidFill>
                  <a:srgbClr val="FFFF00"/>
                </a:solidFill>
              </a:rPr>
              <a:t>祷告 是“浇灌”</a:t>
            </a:r>
            <a:r>
              <a:rPr lang="zh-CN" altLang="en-US" sz="4000">
                <a:solidFill>
                  <a:schemeClr val="bg1"/>
                </a:solidFill>
              </a:rPr>
              <a:t>；</a:t>
            </a:r>
            <a:endParaRPr lang="zh-CN" altLang="en-US" sz="400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charset="0"/>
              <a:buChar char=""/>
            </a:pPr>
            <a:endParaRPr lang="zh-CN" altLang="en-US" sz="400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charset="0"/>
              <a:buChar char=""/>
            </a:pPr>
            <a:r>
              <a:rPr lang="zh-CN" altLang="en-US" sz="4000">
                <a:solidFill>
                  <a:schemeClr val="bg1"/>
                </a:solidFill>
              </a:rPr>
              <a:t>神自己才是使人“生长、得救”的那一位。</a:t>
            </a:r>
            <a:endParaRPr lang="zh-CN" altLang="en-US" sz="4000">
              <a:solidFill>
                <a:schemeClr val="bg1"/>
              </a:solidFill>
            </a:endParaRPr>
          </a:p>
          <a:p>
            <a:endParaRPr lang="zh-CN" altLang="en-US" sz="4000">
              <a:solidFill>
                <a:schemeClr val="bg1"/>
              </a:solidFill>
            </a:endParaRPr>
          </a:p>
          <a:p>
            <a:endParaRPr lang="zh-CN" altLang="en-US" sz="400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charset="0"/>
              <a:buChar char=""/>
            </a:pPr>
            <a:r>
              <a:rPr lang="zh-CN" altLang="en-US" sz="4000">
                <a:solidFill>
                  <a:schemeClr val="bg1"/>
                </a:solidFill>
              </a:rPr>
              <a:t>所以，当妈妈信主，我们可以说：</a:t>
            </a:r>
            <a:endParaRPr lang="zh-CN" altLang="en-US" sz="40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“不是我们做了什么，而是神借着我们的</a:t>
            </a:r>
            <a:r>
              <a:rPr lang="zh-CN" altLang="en-US" sz="4000">
                <a:solidFill>
                  <a:srgbClr val="FFFF00"/>
                </a:solidFill>
              </a:rPr>
              <a:t>祷告</a:t>
            </a:r>
            <a:r>
              <a:rPr lang="zh-CN" altLang="en-US" sz="4000">
                <a:solidFill>
                  <a:schemeClr val="bg1"/>
                </a:solidFill>
              </a:rPr>
              <a:t>，在她心里动工。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3" name="图片 2" descr="妈妈决志牧师照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171700"/>
            <a:ext cx="7276465" cy="5455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9600" y="495300"/>
            <a:ext cx="4815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bg1"/>
                </a:solidFill>
                <a:sym typeface="+mn-ea"/>
              </a:rPr>
              <a:t>祷告 是“浇灌”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”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8200" y="2095500"/>
            <a:ext cx="9381490" cy="4540280"/>
            <a:chOff x="0" y="-66675"/>
            <a:chExt cx="13017500" cy="4366000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3017500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endParaRPr 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22411"/>
              <a:ext cx="13017500" cy="338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</a:pP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总结和</a:t>
              </a: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互动</a:t>
              </a: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781515"/>
              <a:ext cx="13017500" cy="51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分享人：魏</a:t>
              </a: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牧师</a:t>
              </a:r>
              <a:endParaRPr lang="zh-CN" alt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490474"/>
              <a:ext cx="13017500" cy="0"/>
            </a:xfrm>
            <a:prstGeom prst="line">
              <a:avLst/>
            </a:prstGeom>
            <a:ln w="25400" cap="rnd">
              <a:solidFill>
                <a:srgbClr val="E9F1F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7485613" y="9402749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lang="en-US" sz="2000">
              <a:solidFill>
                <a:srgbClr val="E9F1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8"/>
          <p:cNvGrpSpPr/>
          <p:nvPr/>
        </p:nvGrpSpPr>
        <p:grpSpPr>
          <a:xfrm>
            <a:off x="671195" y="822960"/>
            <a:ext cx="5489342" cy="445682"/>
            <a:chOff x="0" y="0"/>
            <a:chExt cx="7319123" cy="594243"/>
          </a:xfrm>
        </p:grpSpPr>
        <p:sp>
          <p:nvSpPr>
            <p:cNvPr id="13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pic>
        <p:nvPicPr>
          <p:cNvPr id="15" name="图片 14" descr="弟兄小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26920"/>
            <a:ext cx="7486015" cy="56127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858125" y="1485900"/>
            <a:ext cx="9763125" cy="4780647"/>
            <a:chOff x="0" y="-66675"/>
            <a:chExt cx="13017500" cy="4336661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3017500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endParaRPr 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22411"/>
              <a:ext cx="13017500" cy="319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</a:pPr>
              <a:r>
                <a:rPr lang="zh-CN" altLang="en-US" sz="88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一同祈祷的力量</a:t>
              </a:r>
              <a:endParaRPr lang="zh-CN" altLang="en-US" sz="88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781515"/>
              <a:ext cx="13017500" cy="488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分享人：华威</a:t>
              </a:r>
              <a:r>
                <a:rPr lang="zh-CN" altLang="en-US" sz="30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</a:t>
              </a:r>
              <a:endParaRPr lang="zh-CN" altLang="en-US" sz="30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490474"/>
              <a:ext cx="13017500" cy="0"/>
            </a:xfrm>
            <a:prstGeom prst="line">
              <a:avLst/>
            </a:prstGeom>
            <a:ln w="25400" cap="rnd">
              <a:solidFill>
                <a:srgbClr val="E9F1F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AutoShape 8"/>
          <p:cNvSpPr/>
          <p:nvPr/>
        </p:nvSpPr>
        <p:spPr>
          <a:xfrm>
            <a:off x="1431704" y="9610725"/>
            <a:ext cx="15624461" cy="0"/>
          </a:xfrm>
          <a:prstGeom prst="line">
            <a:avLst/>
          </a:prstGeom>
          <a:ln w="19050" cap="flat">
            <a:solidFill>
              <a:srgbClr val="E9F1F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 rot="0">
            <a:off x="666750" y="666750"/>
            <a:ext cx="5753100" cy="8080381"/>
            <a:chOff x="0" y="0"/>
            <a:chExt cx="891306" cy="12518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1306" cy="1251862"/>
            </a:xfrm>
            <a:custGeom>
              <a:avLst/>
              <a:gdLst/>
              <a:ahLst/>
              <a:cxnLst/>
              <a:rect l="l" t="t" r="r" b="b"/>
              <a:pathLst>
                <a:path w="891306" h="1251862">
                  <a:moveTo>
                    <a:pt x="0" y="0"/>
                  </a:moveTo>
                  <a:lnTo>
                    <a:pt x="891306" y="0"/>
                  </a:lnTo>
                  <a:lnTo>
                    <a:pt x="891306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1"/>
              <a:stretch>
                <a:fillRect t="-316" b="-31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Freeform 12"/>
          <p:cNvSpPr/>
          <p:nvPr/>
        </p:nvSpPr>
        <p:spPr>
          <a:xfrm>
            <a:off x="671512" y="9387884"/>
            <a:ext cx="445682" cy="445682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8"/>
          <p:cNvGrpSpPr/>
          <p:nvPr/>
        </p:nvGrpSpPr>
        <p:grpSpPr>
          <a:xfrm>
            <a:off x="8001000" y="666750"/>
            <a:ext cx="5489342" cy="445682"/>
            <a:chOff x="0" y="0"/>
            <a:chExt cx="7319123" cy="594243"/>
          </a:xfrm>
        </p:grpSpPr>
        <p:sp>
          <p:nvSpPr>
            <p:cNvPr id="13" name="TextBox 9"/>
            <p:cNvSpPr txBox="1"/>
            <p:nvPr/>
          </p:nvSpPr>
          <p:spPr>
            <a:xfrm>
              <a:off x="956381" y="104226"/>
              <a:ext cx="6362742" cy="46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2750"/>
                </a:lnSpc>
              </a:pPr>
              <a:r>
                <a:rPr 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WCBC</a:t>
              </a:r>
              <a:r>
                <a:rPr lang="zh-CN" altLang="en-US" sz="2500">
                  <a:solidFill>
                    <a:srgbClr val="E9F1F7"/>
                  </a:solidFill>
                  <a:latin typeface="Raleway"/>
                  <a:ea typeface="Raleway"/>
                  <a:cs typeface="Raleway"/>
                  <a:sym typeface="Raleway"/>
                </a:rPr>
                <a:t>弟兄小组</a:t>
              </a:r>
              <a:endParaRPr lang="zh-CN" altLang="en-US" sz="2500">
                <a:solidFill>
                  <a:srgbClr val="E9F1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" name="Freeform 10"/>
            <p:cNvSpPr/>
            <p:nvPr/>
          </p:nvSpPr>
          <p:spPr>
            <a:xfrm>
              <a:off x="0" y="0"/>
              <a:ext cx="594243" cy="594243"/>
            </a:xfrm>
            <a:custGeom>
              <a:avLst/>
              <a:gdLst/>
              <a:ahLst/>
              <a:cxnLst/>
              <a:rect l="l" t="t" r="r" b="b"/>
              <a:pathLst>
                <a:path w="594243" h="594243">
                  <a:moveTo>
                    <a:pt x="0" y="0"/>
                  </a:moveTo>
                  <a:lnTo>
                    <a:pt x="594243" y="0"/>
                  </a:lnTo>
                  <a:lnTo>
                    <a:pt x="594243" y="594243"/>
                  </a:lnTo>
                  <a:lnTo>
                    <a:pt x="0" y="59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0800" y="571500"/>
            <a:ext cx="7212193" cy="80779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43753" y="419100"/>
            <a:ext cx="6858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一同祈祷的力量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43753" y="2315145"/>
            <a:ext cx="6858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祷告的力量改变人生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443753" y="3726180"/>
            <a:ext cx="1537447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altLang="zh-CN" sz="6000" dirty="0">
                <a:solidFill>
                  <a:schemeClr val="bg1"/>
                </a:solidFill>
                <a:latin typeface="+mn-ea"/>
                <a:ea typeface="+mn-ea"/>
              </a:rPr>
              <a:t>75%</a:t>
            </a:r>
            <a:endParaRPr lang="en-CA" sz="6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898277" y="3723939"/>
            <a:ext cx="6858000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  <a:latin typeface="+mn-ea"/>
                <a:ea typeface="+mn-ea"/>
              </a:rPr>
              <a:t>祷告带来积极的心理变化比例</a:t>
            </a:r>
            <a:endParaRPr lang="en-CA" sz="4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3753" y="5143500"/>
            <a:ext cx="8153400" cy="4580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研究显示，参与团体祷告的人，在心理健康和幸福感方面有显著提升。</a:t>
            </a:r>
            <a:endParaRPr lang="en-CA" altLang="zh-CN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约</a:t>
            </a: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75%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的参与者报告说，他们在集体祷告后感到更加平静和满意。</a:t>
            </a:r>
            <a:endParaRPr lang="en-CA" altLang="zh-CN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这种同心合意的祷告不仅增强了个人的信仰，也促进了社区的团结和支持，使得信徒们能够在面对挑战时，互相扶持，共同成长。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415540"/>
            <a:ext cx="4114800" cy="210312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土：神的话</a:t>
            </a:r>
            <a:r>
              <a:rPr lang="en-CA" altLang="zh-CN" dirty="0">
                <a:solidFill>
                  <a:schemeClr val="bg1"/>
                </a:solidFill>
              </a:rPr>
              <a:t>/</a:t>
            </a:r>
            <a:r>
              <a:rPr lang="en-US" altLang="zh-CN" dirty="0">
                <a:solidFill>
                  <a:schemeClr val="bg1"/>
                </a:solidFill>
              </a:rPr>
              <a:t>《</a:t>
            </a:r>
            <a:r>
              <a:rPr lang="zh-CN" altLang="en-US" dirty="0">
                <a:solidFill>
                  <a:schemeClr val="bg1"/>
                </a:solidFill>
              </a:rPr>
              <a:t>圣经</a:t>
            </a:r>
            <a:r>
              <a:rPr lang="en-US" altLang="zh-CN" dirty="0">
                <a:solidFill>
                  <a:schemeClr val="bg1"/>
                </a:solidFill>
              </a:rPr>
              <a:t>》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5744" y="723900"/>
            <a:ext cx="9476512" cy="86868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52400" y="6819900"/>
            <a:ext cx="4114800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根：在单独祷告中汲取神的营养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4137341" y="2415540"/>
            <a:ext cx="4114800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枝：公开联合祈祷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4020800" y="6819900"/>
            <a:ext cx="4114800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果：真理话语的圣灵果实</a:t>
            </a:r>
            <a:endParaRPr lang="en-C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3753" y="419100"/>
            <a:ext cx="6858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一同祈祷的力量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4076700"/>
            <a:ext cx="16154400" cy="4983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bg1"/>
                </a:solidFill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</a:rPr>
              <a:t>马太福音</a:t>
            </a:r>
            <a:r>
              <a:rPr lang="en-US" altLang="zh-CN" sz="3600" dirty="0">
                <a:solidFill>
                  <a:schemeClr val="bg1"/>
                </a:solidFill>
              </a:rPr>
              <a:t>18:19-20】</a:t>
            </a:r>
            <a:r>
              <a:rPr lang="zh-CN" altLang="en-US" sz="3600" dirty="0">
                <a:solidFill>
                  <a:schemeClr val="bg1"/>
                </a:solidFill>
              </a:rPr>
              <a:t>我又告诉</a:t>
            </a:r>
            <a:r>
              <a:rPr lang="zh-CN" altLang="en-US" sz="3600" dirty="0">
                <a:solidFill>
                  <a:srgbClr val="FF0000"/>
                </a:solidFill>
              </a:rPr>
              <a:t>你们</a:t>
            </a:r>
            <a:r>
              <a:rPr lang="en-US" altLang="zh-CN" sz="3600" dirty="0">
                <a:solidFill>
                  <a:schemeClr val="bg1"/>
                </a:solidFill>
              </a:rPr>
              <a:t>(you)</a:t>
            </a:r>
            <a:r>
              <a:rPr lang="zh-CN" altLang="en-US" sz="3600" dirty="0">
                <a:solidFill>
                  <a:schemeClr val="bg1"/>
                </a:solidFill>
              </a:rPr>
              <a:t>，若是</a:t>
            </a:r>
            <a:r>
              <a:rPr lang="zh-CN" altLang="en-US" sz="3600" dirty="0">
                <a:solidFill>
                  <a:srgbClr val="FF0000"/>
                </a:solidFill>
              </a:rPr>
              <a:t>你们</a:t>
            </a:r>
            <a:r>
              <a:rPr lang="en-US" altLang="zh-CN" sz="3600" dirty="0">
                <a:solidFill>
                  <a:schemeClr val="bg1"/>
                </a:solidFill>
              </a:rPr>
              <a:t>(you)</a:t>
            </a:r>
            <a:r>
              <a:rPr lang="zh-CN" altLang="en-US" sz="3600" dirty="0">
                <a:solidFill>
                  <a:schemeClr val="bg1"/>
                </a:solidFill>
              </a:rPr>
              <a:t>中间有</a:t>
            </a:r>
            <a:r>
              <a:rPr lang="zh-CN" altLang="en-US" sz="3600" dirty="0">
                <a:solidFill>
                  <a:srgbClr val="FF0000"/>
                </a:solidFill>
              </a:rPr>
              <a:t>两个人</a:t>
            </a:r>
            <a:r>
              <a:rPr lang="zh-CN" altLang="en-US" sz="3600" dirty="0">
                <a:solidFill>
                  <a:schemeClr val="bg1"/>
                </a:solidFill>
              </a:rPr>
              <a:t>，在地上同心合意的求什么事，我在天上的父，必为</a:t>
            </a:r>
            <a:r>
              <a:rPr lang="zh-CN" altLang="en-US" sz="3600" dirty="0">
                <a:solidFill>
                  <a:srgbClr val="FF0000"/>
                </a:solidFill>
              </a:rPr>
              <a:t>他们</a:t>
            </a:r>
            <a:r>
              <a:rPr lang="en-US" altLang="zh-CN" sz="3600" dirty="0">
                <a:solidFill>
                  <a:schemeClr val="bg1"/>
                </a:solidFill>
              </a:rPr>
              <a:t>(them)</a:t>
            </a:r>
            <a:r>
              <a:rPr lang="zh-CN" altLang="en-US" sz="3600" dirty="0">
                <a:solidFill>
                  <a:schemeClr val="bg1"/>
                </a:solidFill>
              </a:rPr>
              <a:t>成全。因为无论在那里，有</a:t>
            </a:r>
            <a:r>
              <a:rPr lang="zh-CN" altLang="en-US" sz="3600" dirty="0">
                <a:solidFill>
                  <a:srgbClr val="FF0000"/>
                </a:solidFill>
              </a:rPr>
              <a:t>两三个人</a:t>
            </a:r>
            <a:r>
              <a:rPr lang="zh-CN" altLang="en-US" sz="3600" dirty="0">
                <a:solidFill>
                  <a:schemeClr val="bg1"/>
                </a:solidFill>
              </a:rPr>
              <a:t>奉我的名聚会，那里就有我在</a:t>
            </a:r>
            <a:r>
              <a:rPr lang="zh-CN" altLang="en-US" sz="3600" dirty="0">
                <a:solidFill>
                  <a:srgbClr val="FF0000"/>
                </a:solidFill>
              </a:rPr>
              <a:t>他们</a:t>
            </a:r>
            <a:r>
              <a:rPr lang="en-US" altLang="zh-CN" sz="3600" dirty="0">
                <a:solidFill>
                  <a:schemeClr val="bg1"/>
                </a:solidFill>
              </a:rPr>
              <a:t>(them)</a:t>
            </a:r>
            <a:r>
              <a:rPr lang="zh-CN" altLang="en-US" sz="3600" dirty="0">
                <a:solidFill>
                  <a:schemeClr val="bg1"/>
                </a:solidFill>
              </a:rPr>
              <a:t>中间。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3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强调了</a:t>
            </a:r>
            <a:r>
              <a:rPr lang="zh-CN" altLang="en-US" sz="3600" dirty="0">
                <a:solidFill>
                  <a:srgbClr val="FF0000"/>
                </a:solidFill>
              </a:rPr>
              <a:t>同心合意</a:t>
            </a:r>
            <a:r>
              <a:rPr lang="zh-CN" altLang="en-US" sz="3600" dirty="0">
                <a:solidFill>
                  <a:schemeClr val="bg1"/>
                </a:solidFill>
              </a:rPr>
              <a:t>祈祷的重要性，提醒我们</a:t>
            </a:r>
            <a:r>
              <a:rPr lang="zh-CN" altLang="en-US" sz="3600" dirty="0">
                <a:solidFill>
                  <a:srgbClr val="FF0000"/>
                </a:solidFill>
              </a:rPr>
              <a:t>团结一致</a:t>
            </a:r>
            <a:r>
              <a:rPr lang="zh-CN" altLang="en-US" sz="3600" dirty="0">
                <a:solidFill>
                  <a:schemeClr val="bg1"/>
                </a:solidFill>
              </a:rPr>
              <a:t>，祈求的能力将带来神的</a:t>
            </a:r>
            <a:r>
              <a:rPr lang="zh-CN" altLang="en-US" sz="3600" dirty="0">
                <a:solidFill>
                  <a:srgbClr val="FF0000"/>
                </a:solidFill>
              </a:rPr>
              <a:t>同在</a:t>
            </a:r>
            <a:r>
              <a:rPr lang="zh-CN" altLang="en-US" sz="3600" dirty="0">
                <a:solidFill>
                  <a:schemeClr val="bg1"/>
                </a:solidFill>
              </a:rPr>
              <a:t>与祝福。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3753" y="2247900"/>
            <a:ext cx="6858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8000" dirty="0">
                <a:solidFill>
                  <a:srgbClr val="FF0000"/>
                </a:solidFill>
                <a:latin typeface="+mn-ea"/>
                <a:ea typeface="+mn-ea"/>
              </a:rPr>
              <a:t>共同祈祷</a:t>
            </a:r>
            <a:r>
              <a:rPr lang="zh-CN" altLang="en-US" sz="8000" dirty="0">
                <a:solidFill>
                  <a:schemeClr val="bg1"/>
                </a:solidFill>
                <a:latin typeface="+mn-ea"/>
                <a:ea typeface="+mn-ea"/>
              </a:rPr>
              <a:t>的心灵交融</a:t>
            </a:r>
            <a:endParaRPr lang="en-CA" sz="8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19100"/>
            <a:ext cx="8503920" cy="1470025"/>
          </a:xfrm>
        </p:spPr>
        <p:txBody>
          <a:bodyPr>
            <a:noAutofit/>
          </a:bodyPr>
          <a:lstStyle/>
          <a:p>
            <a:pPr algn="l"/>
            <a:r>
              <a:rPr lang="zh-CN" altLang="en-US" sz="7200" dirty="0">
                <a:solidFill>
                  <a:schemeClr val="bg1"/>
                </a:solidFill>
                <a:latin typeface="+mn-ea"/>
                <a:ea typeface="+mn-ea"/>
              </a:rPr>
              <a:t>同心合意祈祷的特点</a:t>
            </a:r>
            <a:endParaRPr lang="en-CA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1549998" y="3028632"/>
            <a:ext cx="39319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同心合意的祈求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7406640" y="3028632"/>
            <a:ext cx="34747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奉主的名聚集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3258800" y="3028632"/>
            <a:ext cx="34747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比蒙应允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1549998" y="4229100"/>
            <a:ext cx="3599778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共同的渴望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灵与真理之中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照主的旨意去求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相信求必得着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7406640" y="4229100"/>
            <a:ext cx="347472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主名是信徒联合的中心和凝聚力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像家一样容纳众肢体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有主的同在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3138224" y="4235824"/>
            <a:ext cx="3608742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祷告会是一种途径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增强信心软弱肢体的能力</a:t>
            </a:r>
            <a:endParaRPr lang="en-CA" altLang="zh-CN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</a:rPr>
              <a:t>主确切的应允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1549998" y="8801100"/>
            <a:ext cx="12255874" cy="73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400" dirty="0">
                <a:solidFill>
                  <a:schemeClr val="bg1"/>
                </a:solidFill>
              </a:rPr>
              <a:t>同心合意的祷告祈求是一种有极大能力的特权。</a:t>
            </a:r>
            <a:endParaRPr lang="en-CA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19100"/>
            <a:ext cx="8503920" cy="1470025"/>
          </a:xfrm>
        </p:spPr>
        <p:txBody>
          <a:bodyPr>
            <a:noAutofit/>
          </a:bodyPr>
          <a:lstStyle/>
          <a:p>
            <a:pPr algn="l"/>
            <a:r>
              <a:rPr lang="zh-CN" altLang="en-US" sz="7200" dirty="0">
                <a:solidFill>
                  <a:schemeClr val="bg1"/>
                </a:solidFill>
                <a:latin typeface="+mn-ea"/>
                <a:ea typeface="+mn-ea"/>
              </a:rPr>
              <a:t>同心合意祈祷的能力</a:t>
            </a:r>
            <a:endParaRPr lang="en-CA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00300"/>
            <a:ext cx="6400800" cy="640080"/>
          </a:xfrm>
        </p:spPr>
        <p:txBody>
          <a:bodyPr>
            <a:no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提升灵性与团契关系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1554480" y="4381500"/>
            <a:ext cx="34747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提升灵性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7406640" y="4381500"/>
            <a:ext cx="34747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增进团契关系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3258800" y="4381500"/>
            <a:ext cx="3474720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</a:rPr>
              <a:t>体验神同在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1554480" y="5448300"/>
            <a:ext cx="3474720" cy="4023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同心合意的祷告让我们在灵性上彼此扶持，帮助我们更深地经历神的同在，增强我们的信心和属灵敏感度。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7406640" y="5448300"/>
            <a:ext cx="3474720" cy="4023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通过共同的祷告，我们的团契关系得以增进，彼此分享、倾听与支持，营造出温暖和谐的教会氛围，促进团体的合一。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3258800" y="5448300"/>
            <a:ext cx="3474720" cy="4023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在祷告中，我们能够真实地体验到神的同在，感受到祂的引导与安慰，这使我们的心灵得到满足与宁静。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66699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+mn-ea"/>
                <a:ea typeface="+mn-ea"/>
              </a:rPr>
              <a:t>小组共同祷告</a:t>
            </a:r>
            <a:endParaRPr lang="en-CA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0" y="1736724"/>
            <a:ext cx="7315200" cy="8283576"/>
          </a:xfrm>
        </p:spPr>
        <p:txBody>
          <a:bodyPr>
            <a:no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</a:rPr>
              <a:t>马太福音</a:t>
            </a:r>
            <a:r>
              <a:rPr lang="en-US" altLang="zh-CN" sz="3600" dirty="0">
                <a:solidFill>
                  <a:schemeClr val="bg1"/>
                </a:solidFill>
              </a:rPr>
              <a:t>6</a:t>
            </a:r>
            <a:r>
              <a:rPr lang="zh-CN" altLang="en-US" sz="3600" dirty="0">
                <a:solidFill>
                  <a:schemeClr val="bg1"/>
                </a:solidFill>
              </a:rPr>
              <a:t>：</a:t>
            </a:r>
            <a:r>
              <a:rPr lang="en-US" altLang="zh-CN" sz="3600" dirty="0">
                <a:solidFill>
                  <a:schemeClr val="bg1"/>
                </a:solidFill>
              </a:rPr>
              <a:t>9-13】9</a:t>
            </a:r>
            <a:r>
              <a:rPr lang="zh-CN" altLang="en-US" sz="3600" dirty="0">
                <a:solidFill>
                  <a:schemeClr val="bg1"/>
                </a:solidFill>
              </a:rPr>
              <a:t>所以，</a:t>
            </a:r>
            <a:r>
              <a:rPr lang="zh-CN" altLang="en-US" sz="3600" dirty="0">
                <a:solidFill>
                  <a:srgbClr val="FF0000"/>
                </a:solidFill>
              </a:rPr>
              <a:t>你们</a:t>
            </a:r>
            <a:r>
              <a:rPr lang="zh-CN" altLang="en-US" sz="3600" dirty="0">
                <a:solidFill>
                  <a:schemeClr val="bg1"/>
                </a:solidFill>
              </a:rPr>
              <a:t>要这样祷告：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‘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在天上的父：愿人都尊你的名为圣。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10 </a:t>
            </a:r>
            <a:r>
              <a:rPr lang="zh-CN" altLang="en-US" sz="3600" dirty="0">
                <a:solidFill>
                  <a:schemeClr val="bg1"/>
                </a:solidFill>
              </a:rPr>
              <a:t>愿你的国降临；愿你的旨意行在地上，如同行在天上。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11 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日用的饮食，今日赐给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12 </a:t>
            </a:r>
            <a:r>
              <a:rPr lang="zh-CN" altLang="en-US" sz="3600" dirty="0">
                <a:solidFill>
                  <a:schemeClr val="bg1"/>
                </a:solidFill>
              </a:rPr>
              <a:t>免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的债，如同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免了人的债。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13 </a:t>
            </a:r>
            <a:r>
              <a:rPr lang="zh-CN" altLang="en-US" sz="3600" dirty="0">
                <a:solidFill>
                  <a:schemeClr val="bg1"/>
                </a:solidFill>
              </a:rPr>
              <a:t>不叫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陷入试探；救</a:t>
            </a:r>
            <a:r>
              <a:rPr lang="zh-CN" altLang="en-US" sz="3600" dirty="0">
                <a:solidFill>
                  <a:srgbClr val="FF0000"/>
                </a:solidFill>
              </a:rPr>
              <a:t>我们</a:t>
            </a:r>
            <a:r>
              <a:rPr lang="zh-CN" altLang="en-US" sz="3600" dirty="0">
                <a:solidFill>
                  <a:schemeClr val="bg1"/>
                </a:solidFill>
              </a:rPr>
              <a:t>脱离那恶者。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因为国度、权柄、荣耀，全是你的，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</a:rPr>
              <a:t>直到永远。阿们！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algn="l"/>
            <a:endParaRPr lang="en-CA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667541"/>
            <a:ext cx="9784928" cy="80779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1298*519"/>
  <p:tag name="TABLE_ENDDRAG_RECT" val="71*192*1298*519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ID" val="diagram433_1*m_h_f*1_2_1"/>
  <p:tag name="KSO_WM_TEMPLATE_CATEGORY" val="diagram"/>
  <p:tag name="KSO_WM_TEMPLATE_INDEX" val="433"/>
  <p:tag name="KSO_WM_UNIT_TYPE" val="m_h_f"/>
  <p:tag name="KSO_WM_UNIT_INDEX" val="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6"/>
  <p:tag name="KSO_WM_UNIT_FILL_TYPE" val="1"/>
  <p:tag name="KSO_WM_UNIT_TEXT_FILL_FORE_SCHEMECOLOR_INDEX_BRIGHTNESS" val="-0.5"/>
  <p:tag name="KSO_WM_UNIT_TEXT_FILL_FORE_SCHEMECOLOR_INDEX" val="6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ID" val="diagram433_1*m_i*1_5"/>
  <p:tag name="KSO_WM_TEMPLATE_CATEGORY" val="diagram"/>
  <p:tag name="KSO_WM_TEMPLATE_INDEX" val="433"/>
  <p:tag name="KSO_WM_UNIT_TYPE" val="m_i"/>
  <p:tag name="KSO_WM_UNIT_INDEX" val="1_5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6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ID" val="diagram433_1*m_i*1_6"/>
  <p:tag name="KSO_WM_TEMPLATE_CATEGORY" val="diagram"/>
  <p:tag name="KSO_WM_TEMPLATE_INDEX" val="433"/>
  <p:tag name="KSO_WM_UNIT_TYPE" val="m_i"/>
  <p:tag name="KSO_WM_UNIT_INDEX" val="1_6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ID" val="diagram433_1*m_i*1_7"/>
  <p:tag name="KSO_WM_TEMPLATE_CATEGORY" val="diagram"/>
  <p:tag name="KSO_WM_TEMPLATE_INDEX" val="433"/>
  <p:tag name="KSO_WM_UNIT_TYPE" val="m_i"/>
  <p:tag name="KSO_WM_UNIT_INDEX" val="1_7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ID" val="diagram433_1*m_h_a*1_2_1"/>
  <p:tag name="KSO_WM_TEMPLATE_CATEGORY" val="diagram"/>
  <p:tag name="KSO_WM_TEMPLATE_INDEX" val="433"/>
  <p:tag name="KSO_WM_UNIT_TYPE" val="m_h_a"/>
  <p:tag name="KSO_WM_UNIT_INDEX" val="1_2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ID" val="diagram433_1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7"/>
  <p:tag name="KSO_WM_UNIT_FILL_TYPE" val="1"/>
  <p:tag name="KSO_WM_UNIT_TEXT_FILL_FORE_SCHEMECOLOR_INDEX_BRIGHTNESS" val="-0.5"/>
  <p:tag name="KSO_WM_UNIT_TEXT_FILL_FORE_SCHEMECOLOR_INDEX" val="7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ID" val="diagram433_1*m_i*1_8"/>
  <p:tag name="KSO_WM_TEMPLATE_CATEGORY" val="diagram"/>
  <p:tag name="KSO_WM_TEMPLATE_INDEX" val="433"/>
  <p:tag name="KSO_WM_UNIT_TYPE" val="m_i"/>
  <p:tag name="KSO_WM_UNIT_INDEX" val="1_8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7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ID" val="diagram433_1*m_i*1_9"/>
  <p:tag name="KSO_WM_TEMPLATE_CATEGORY" val="diagram"/>
  <p:tag name="KSO_WM_TEMPLATE_INDEX" val="433"/>
  <p:tag name="KSO_WM_UNIT_TYPE" val="m_i"/>
  <p:tag name="KSO_WM_UNIT_INDEX" val="1_9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ID" val="diagram433_4*g*1"/>
  <p:tag name="KSO_WM_TEMPLATE_CATEGORY" val="diagram"/>
  <p:tag name="KSO_WM_TEMPLATE_INDEX" val="433"/>
  <p:tag name="KSO_WM_UNIT_TYPE" val="g"/>
  <p:tag name="KSO_WM_UNIT_INDEX" val="1"/>
  <p:tag name="KSO_WM_UNIT_CLEAR" val="1"/>
  <p:tag name="KSO_WM_UNIT_LAYERLEVEL" val="1"/>
  <p:tag name="KSO_WM_UNIT_VALUE" val="18"/>
  <p:tag name="KSO_WM_UNIT_HIGHLIGHT" val="0"/>
  <p:tag name="KSO_WM_UNIT_COMPATIBLE" val="1"/>
  <p:tag name="KSO_WM_UNIT_RELATE_UNITID" val="diagram433_4*m*1"/>
  <p:tag name="KSO_WM_UNIT_PRESET_TEXT_INDEX" val="3"/>
  <p:tag name="KSO_WM_UNIT_PRESET_TEXT_LEN" val="17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ID" val="diagram433_1*m_i*1_10"/>
  <p:tag name="KSO_WM_TEMPLATE_CATEGORY" val="diagram"/>
  <p:tag name="KSO_WM_TEMPLATE_INDEX" val="433"/>
  <p:tag name="KSO_WM_UNIT_TYPE" val="m_i"/>
  <p:tag name="KSO_WM_UNIT_INDEX" val="1_10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ID" val="diagram433_1*m_h_a*1_3_1"/>
  <p:tag name="KSO_WM_TEMPLATE_CATEGORY" val="diagram"/>
  <p:tag name="KSO_WM_TEMPLATE_INDEX" val="433"/>
  <p:tag name="KSO_WM_UNIT_TYPE" val="m_h_a"/>
  <p:tag name="KSO_WM_UNIT_INDEX" val="1_3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ID" val="diagram433_1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8"/>
  <p:tag name="KSO_WM_UNIT_FILL_TYPE" val="1"/>
  <p:tag name="KSO_WM_UNIT_TEXT_FILL_FORE_SCHEMECOLOR_INDEX_BRIGHTNESS" val="-0.5"/>
  <p:tag name="KSO_WM_UNIT_TEXT_FILL_FORE_SCHEMECOLOR_INDEX" val="8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ID" val="diagram433_1*m_i*1_11"/>
  <p:tag name="KSO_WM_TEMPLATE_CATEGORY" val="diagram"/>
  <p:tag name="KSO_WM_TEMPLATE_INDEX" val="433"/>
  <p:tag name="KSO_WM_UNIT_TYPE" val="m_i"/>
  <p:tag name="KSO_WM_UNIT_INDEX" val="1_11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8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ID" val="diagram433_1*m_i*1_12"/>
  <p:tag name="KSO_WM_TEMPLATE_CATEGORY" val="diagram"/>
  <p:tag name="KSO_WM_TEMPLATE_INDEX" val="433"/>
  <p:tag name="KSO_WM_UNIT_TYPE" val="m_i"/>
  <p:tag name="KSO_WM_UNIT_INDEX" val="1_12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ID" val="diagram433_1*m_i*1_13"/>
  <p:tag name="KSO_WM_TEMPLATE_CATEGORY" val="diagram"/>
  <p:tag name="KSO_WM_TEMPLATE_INDEX" val="433"/>
  <p:tag name="KSO_WM_UNIT_TYPE" val="m_i"/>
  <p:tag name="KSO_WM_UNIT_INDEX" val="1_13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ID" val="diagram433_1*m_h_f*1_5_1"/>
  <p:tag name="KSO_WM_TEMPLATE_CATEGORY" val="diagram"/>
  <p:tag name="KSO_WM_TEMPLATE_INDEX" val="433"/>
  <p:tag name="KSO_WM_UNIT_TYPE" val="m_h_f"/>
  <p:tag name="KSO_WM_UNIT_INDEX" val="1_5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9"/>
  <p:tag name="KSO_WM_UNIT_FILL_TYPE" val="1"/>
  <p:tag name="KSO_WM_UNIT_TEXT_FILL_FORE_SCHEMECOLOR_INDEX_BRIGHTNESS" val="-0.5"/>
  <p:tag name="KSO_WM_UNIT_TEXT_FILL_FORE_SCHEMECOLOR_INDEX" val="9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ID" val="diagram433_1*m_i*1_14"/>
  <p:tag name="KSO_WM_TEMPLATE_CATEGORY" val="diagram"/>
  <p:tag name="KSO_WM_TEMPLATE_INDEX" val="433"/>
  <p:tag name="KSO_WM_UNIT_TYPE" val="m_i"/>
  <p:tag name="KSO_WM_UNIT_INDEX" val="1_14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9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ID" val="diagram433_1*m_i*1_1"/>
  <p:tag name="KSO_WM_TEMPLATE_CATEGORY" val="diagram"/>
  <p:tag name="KSO_WM_TEMPLATE_INDEX" val="433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ID" val="diagram433_1*m_i*1_15"/>
  <p:tag name="KSO_WM_TEMPLATE_CATEGORY" val="diagram"/>
  <p:tag name="KSO_WM_TEMPLATE_INDEX" val="433"/>
  <p:tag name="KSO_WM_UNIT_TYPE" val="m_i"/>
  <p:tag name="KSO_WM_UNIT_INDEX" val="1_15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ID" val="diagram433_1*m_i*1_16"/>
  <p:tag name="KSO_WM_TEMPLATE_CATEGORY" val="diagram"/>
  <p:tag name="KSO_WM_TEMPLATE_INDEX" val="433"/>
  <p:tag name="KSO_WM_UNIT_TYPE" val="m_i"/>
  <p:tag name="KSO_WM_UNIT_INDEX" val="1_16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ID" val="diagram433_1*m_h_a*1_5_1"/>
  <p:tag name="KSO_WM_TEMPLATE_CATEGORY" val="diagram"/>
  <p:tag name="KSO_WM_TEMPLATE_INDEX" val="433"/>
  <p:tag name="KSO_WM_UNIT_TYPE" val="m_h_a"/>
  <p:tag name="KSO_WM_UNIT_INDEX" val="1_5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ID" val="diagram433_1*m_h_f*1_6_1"/>
  <p:tag name="KSO_WM_TEMPLATE_CATEGORY" val="diagram"/>
  <p:tag name="KSO_WM_TEMPLATE_INDEX" val="433"/>
  <p:tag name="KSO_WM_UNIT_TYPE" val="m_h_f"/>
  <p:tag name="KSO_WM_UNIT_INDEX" val="1_6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10"/>
  <p:tag name="KSO_WM_UNIT_FILL_TYPE" val="1"/>
  <p:tag name="KSO_WM_UNIT_TEXT_FILL_FORE_SCHEMECOLOR_INDEX_BRIGHTNESS" val="-0.5"/>
  <p:tag name="KSO_WM_UNIT_TEXT_FILL_FORE_SCHEMECOLOR_INDEX" val="9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ID" val="diagram433_1*m_i*1_17"/>
  <p:tag name="KSO_WM_TEMPLATE_CATEGORY" val="diagram"/>
  <p:tag name="KSO_WM_TEMPLATE_INDEX" val="433"/>
  <p:tag name="KSO_WM_UNIT_TYPE" val="m_i"/>
  <p:tag name="KSO_WM_UNIT_INDEX" val="1_17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10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ID" val="diagram433_1*m_i*1_18"/>
  <p:tag name="KSO_WM_TEMPLATE_CATEGORY" val="diagram"/>
  <p:tag name="KSO_WM_TEMPLATE_INDEX" val="433"/>
  <p:tag name="KSO_WM_UNIT_TYPE" val="m_i"/>
  <p:tag name="KSO_WM_UNIT_INDEX" val="1_18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ID" val="diagram433_1*m_i*1_19"/>
  <p:tag name="KSO_WM_TEMPLATE_CATEGORY" val="diagram"/>
  <p:tag name="KSO_WM_TEMPLATE_INDEX" val="433"/>
  <p:tag name="KSO_WM_UNIT_TYPE" val="m_i"/>
  <p:tag name="KSO_WM_UNIT_INDEX" val="1_19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ID" val="diagram433_1*m_h_a*1_6_1"/>
  <p:tag name="KSO_WM_TEMPLATE_CATEGORY" val="diagram"/>
  <p:tag name="KSO_WM_TEMPLATE_INDEX" val="433"/>
  <p:tag name="KSO_WM_UNIT_TYPE" val="m_h_a"/>
  <p:tag name="KSO_WM_UNIT_INDEX" val="1_6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SLIDE_ITEM_CNT" val="6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33_1*i*1"/>
  <p:tag name="KSO_WM_TEMPLATE_CATEGORY" val="diagram"/>
  <p:tag name="KSO_WM_TEMPLATE_INDEX" val="433"/>
  <p:tag name="KSO_WM_UNIT_INDEX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ID" val="diagram433_1*m_h_f*1_1_1"/>
  <p:tag name="KSO_WM_TEMPLATE_CATEGORY" val="diagram"/>
  <p:tag name="KSO_WM_TEMPLATE_INDEX" val="433"/>
  <p:tag name="KSO_WM_UNIT_TYPE" val="m_h_f"/>
  <p:tag name="KSO_WM_UNIT_INDEX" val="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FILL_FORE_SCHEMECOLOR_INDEX_BRIGHTNESS" val="0.8"/>
  <p:tag name="KSO_WM_UNIT_FILL_FORE_SCHEMECOLOR_INDEX" val="5"/>
  <p:tag name="KSO_WM_UNIT_FILL_TYPE" val="1"/>
  <p:tag name="KSO_WM_UNIT_TEXT_FILL_FORE_SCHEMECOLOR_INDEX_BRIGHTNESS" val="-0.5"/>
  <p:tag name="KSO_WM_UNIT_TEXT_FILL_FORE_SCHEMECOLOR_INDEX" val="5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ID" val="diagram433_1*m_i*1_2"/>
  <p:tag name="KSO_WM_TEMPLATE_CATEGORY" val="diagram"/>
  <p:tag name="KSO_WM_TEMPLATE_INDEX" val="433"/>
  <p:tag name="KSO_WM_UNIT_TYPE" val="m_i"/>
  <p:tag name="KSO_WM_UNIT_INDEX" val="1_2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5"/>
  <p:tag name="KSO_WM_UNIT_FILL_TYPE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ID" val="diagram433_1*m_i*1_3"/>
  <p:tag name="KSO_WM_TEMPLATE_CATEGORY" val="diagram"/>
  <p:tag name="KSO_WM_TEMPLATE_INDEX" val="433"/>
  <p:tag name="KSO_WM_UNIT_TYPE" val="m_i"/>
  <p:tag name="KSO_WM_UNIT_INDEX" val="1_3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ID" val="diagram433_1*m_i*1_4"/>
  <p:tag name="KSO_WM_TEMPLATE_CATEGORY" val="diagram"/>
  <p:tag name="KSO_WM_TEMPLATE_INDEX" val="433"/>
  <p:tag name="KSO_WM_UNIT_TYPE" val="m_i"/>
  <p:tag name="KSO_WM_UNIT_INDEX" val="1_4"/>
  <p:tag name="KSO_WM_UNIT_CLEAR" val="1"/>
  <p:tag name="KSO_WM_UNIT_LAYERLEVEL" val="1_1"/>
  <p:tag name="KSO_WM_DIAGRAM_GROUP_CODE" val="m1-1"/>
  <p:tag name="KSO_WM_UNIT_FILL_FORE_SCHEMECOLOR_INDEX_BRIGHTNESS" val="-0.05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ID" val="diagram433_1*m_h_a*1_1_1"/>
  <p:tag name="KSO_WM_TEMPLATE_CATEGORY" val="diagram"/>
  <p:tag name="KSO_WM_TEMPLATE_INDEX" val="433"/>
  <p:tag name="KSO_WM_UNIT_TYPE" val="m_h_a"/>
  <p:tag name="KSO_WM_UNIT_INDEX" val="1_1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2452</Words>
  <Application>WPS 文字</Application>
  <PresentationFormat>Custom</PresentationFormat>
  <Paragraphs>346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Times New Roman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Raleway</vt:lpstr>
      <vt:lpstr>Thonburi</vt:lpstr>
      <vt:lpstr>Raleway Bold</vt:lpstr>
      <vt:lpstr>Arial</vt:lpstr>
      <vt:lpstr>黑体</vt:lpstr>
      <vt:lpstr>汉仪中黑KW</vt:lpstr>
      <vt:lpstr>Wingdings</vt:lpstr>
      <vt:lpstr>Office Theme</vt:lpstr>
      <vt:lpstr>PowerPoint 演示文稿</vt:lpstr>
      <vt:lpstr>时间安排</vt:lpstr>
      <vt:lpstr>PowerPoint 演示文稿</vt:lpstr>
      <vt:lpstr>一同祈祷的力量</vt:lpstr>
      <vt:lpstr>土：神的话/《圣经》</vt:lpstr>
      <vt:lpstr>一同祈祷的力量</vt:lpstr>
      <vt:lpstr>同心合意祈祷的特点</vt:lpstr>
      <vt:lpstr>同心合意祈祷的能力</vt:lpstr>
      <vt:lpstr>小组共同祷告</vt:lpstr>
      <vt:lpstr>如何建立小组祷告的方式？</vt:lpstr>
      <vt:lpstr>一同祈祷的力量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祷告的生命</dc:title>
  <dc:creator>Huawei Xu</dc:creator>
  <dc:description>Presentation - 祷告的生命</dc:description>
  <cp:lastModifiedBy>孙大罡</cp:lastModifiedBy>
  <cp:revision>37</cp:revision>
  <dcterms:created xsi:type="dcterms:W3CDTF">2025-11-12T20:52:15Z</dcterms:created>
  <dcterms:modified xsi:type="dcterms:W3CDTF">2025-11-12T20:52:15Z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94DBDD8E92E098A2F9990769AA70018A_42</vt:lpwstr>
  </property>
  <property fmtid="{D5CDD505-2E9C-101B-9397-08002B2CF9AE}" pid="3" name="KSOProductBuildVer">
    <vt:lpwstr>2052-6.2.2.8394</vt:lpwstr>
  </property>
</Properties>
</file>