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1" r:id="rId7"/>
    <p:sldId id="263" r:id="rId8"/>
    <p:sldId id="266" r:id="rId9"/>
    <p:sldId id="267" r:id="rId10"/>
    <p:sldId id="268" r:id="rId11"/>
    <p:sldId id="264" r:id="rId12"/>
    <p:sldId id="265" r:id="rId13"/>
    <p:sldId id="269" r:id="rId14"/>
    <p:sldId id="270" r:id="rId15"/>
    <p:sldId id="272" r:id="rId16"/>
    <p:sldId id="273" r:id="rId17"/>
    <p:sldId id="276" r:id="rId18"/>
    <p:sldId id="277" r:id="rId19"/>
    <p:sldId id="279" r:id="rId20"/>
    <p:sldId id="278" r:id="rId21"/>
    <p:sldId id="280" r:id="rId22"/>
    <p:sldId id="281" r:id="rId23"/>
    <p:sldId id="284" r:id="rId24"/>
    <p:sldId id="282" r:id="rId25"/>
    <p:sldId id="283" r:id="rId26"/>
    <p:sldId id="285" r:id="rId27"/>
    <p:sldId id="286" r:id="rId28"/>
    <p:sldId id="274" r:id="rId29"/>
    <p:sldId id="275" r:id="rId30"/>
    <p:sldId id="287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896620"/>
            <a:ext cx="9144000" cy="3050540"/>
          </a:xfrm>
        </p:spPr>
        <p:txBody>
          <a:bodyPr>
            <a:normAutofit fontScale="90000"/>
          </a:bodyPr>
          <a:p>
            <a:pPr marL="0" indent="0" fontAlgn="auto">
              <a:lnSpc>
                <a:spcPct val="120000"/>
              </a:lnSpc>
            </a:pPr>
            <a:r>
              <a:rPr lang="zh-CN" altLang="en-US" sz="6665" b="1">
                <a:solidFill>
                  <a:schemeClr val="accent2">
                    <a:lumMod val="75000"/>
                  </a:schemeClr>
                </a:solidFill>
                <a:sym typeface="+mn-ea"/>
              </a:rPr>
              <a:t>成人主日学课程</a:t>
            </a:r>
            <a:b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en-US" alt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SSA5 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门徒成长班</a:t>
            </a:r>
            <a:br>
              <a:rPr lang="zh-CN" altLang="en-US" sz="5400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zh-CN" altLang="en-US" sz="5335" b="1">
                <a:solidFill>
                  <a:schemeClr val="accent2">
                    <a:lumMod val="75000"/>
                  </a:schemeClr>
                </a:solidFill>
                <a:sym typeface="+mn-ea"/>
              </a:rPr>
              <a:t>之《异端分辨》</a:t>
            </a:r>
            <a:endParaRPr lang="zh-CN" altLang="en-US" sz="5335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4140518"/>
            <a:ext cx="9144000" cy="1655762"/>
          </a:xfrm>
        </p:spPr>
        <p:txBody>
          <a:bodyPr>
            <a:normAutofit lnSpcReduction="20000"/>
          </a:bodyPr>
          <a:p>
            <a:endParaRPr lang="zh-CN" altLang="en-US">
              <a:sym typeface="+mn-ea"/>
            </a:endParaRPr>
          </a:p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温城华人圣经教会</a:t>
            </a:r>
            <a:endParaRPr lang="zh-CN" altLang="en-US"/>
          </a:p>
          <a:p>
            <a:r>
              <a:rPr lang="en-US" altLang="zh-CN">
                <a:sym typeface="+mn-ea"/>
              </a:rPr>
              <a:t>wcbc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fontScale="90000"/>
          </a:bodyPr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4000" b="1">
                <a:solidFill>
                  <a:srgbClr val="7030A0"/>
                </a:solidFill>
              </a:rPr>
              <a:t>一、历史发展</a:t>
            </a:r>
            <a:endParaRPr lang="zh-CN" altLang="en-US" sz="4000" b="1">
              <a:solidFill>
                <a:srgbClr val="7030A0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en-US" altLang="zh-CN" sz="3555" b="1">
                <a:solidFill>
                  <a:srgbClr val="0070C0"/>
                </a:solidFill>
              </a:rPr>
              <a:t> 2</a:t>
            </a:r>
            <a:r>
              <a:rPr lang="zh-CN" altLang="en-US" sz="3555" b="1">
                <a:solidFill>
                  <a:srgbClr val="0070C0"/>
                </a:solidFill>
              </a:rPr>
              <a:t>、平约瑟书籍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olidFill>
                  <a:schemeClr val="tx1"/>
                </a:solidFill>
              </a:rPr>
              <a:t>《命定为王</a:t>
            </a:r>
            <a:r>
              <a:rPr lang="en-US" altLang="zh-CN" sz="3110">
                <a:solidFill>
                  <a:schemeClr val="tx1"/>
                </a:solidFill>
              </a:rPr>
              <a:t>/</a:t>
            </a:r>
            <a:r>
              <a:rPr lang="zh-CN" altLang="en-US" sz="3110">
                <a:solidFill>
                  <a:schemeClr val="tx1"/>
                </a:solidFill>
              </a:rPr>
              <a:t>无伪的恩典》（</a:t>
            </a:r>
            <a:r>
              <a:rPr lang="en-US" altLang="zh-CN" sz="3110">
                <a:solidFill>
                  <a:schemeClr val="tx1"/>
                </a:solidFill>
              </a:rPr>
              <a:t>Destined to Reign, 2007</a:t>
            </a:r>
            <a:r>
              <a:rPr lang="zh-CN" altLang="en-US" sz="3110">
                <a:solidFill>
                  <a:schemeClr val="tx1"/>
                </a:solidFill>
              </a:rPr>
              <a:t>）</a:t>
            </a:r>
            <a:r>
              <a:rPr lang="zh-CN" altLang="en-US" sz="3110">
                <a:solidFill>
                  <a:schemeClr val="accent6"/>
                </a:solidFill>
              </a:rPr>
              <a:t>恩典、信心</a:t>
            </a:r>
            <a:endParaRPr lang="zh-CN" altLang="en-US" sz="3110">
              <a:solidFill>
                <a:schemeClr val="accent6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olidFill>
                  <a:schemeClr val="tx1"/>
                </a:solidFill>
              </a:rPr>
              <a:t>《恩典革命》（</a:t>
            </a:r>
            <a:r>
              <a:rPr lang="en-US" altLang="zh-CN" sz="3110">
                <a:solidFill>
                  <a:schemeClr val="tx1"/>
                </a:solidFill>
              </a:rPr>
              <a:t>Grace Revolution, 2015</a:t>
            </a:r>
            <a:r>
              <a:rPr lang="zh-CN" altLang="en-US" sz="3110">
                <a:solidFill>
                  <a:schemeClr val="tx1"/>
                </a:solidFill>
              </a:rPr>
              <a:t>）</a:t>
            </a:r>
            <a:r>
              <a:rPr lang="zh-CN" altLang="en-US" sz="3110">
                <a:solidFill>
                  <a:schemeClr val="accent6"/>
                </a:solidFill>
              </a:rPr>
              <a:t>脱离律法、进入恩典</a:t>
            </a:r>
            <a:endParaRPr lang="zh-CN" altLang="en-US" sz="3110">
              <a:solidFill>
                <a:schemeClr val="accent6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ym typeface="+mn-ea"/>
              </a:rPr>
              <a:t>《正确信仰的力量》（</a:t>
            </a:r>
            <a:r>
              <a:rPr lang="en-US" altLang="zh-CN" sz="3110">
                <a:sym typeface="+mn-ea"/>
              </a:rPr>
              <a:t>The Power of Right Believing, 2013</a:t>
            </a:r>
            <a:r>
              <a:rPr lang="zh-CN" altLang="en-US" sz="3110">
                <a:sym typeface="+mn-ea"/>
              </a:rPr>
              <a:t>）</a:t>
            </a:r>
            <a:r>
              <a:rPr lang="zh-CN" altLang="en-US" sz="3110">
                <a:solidFill>
                  <a:schemeClr val="accent6"/>
                </a:solidFill>
                <a:sym typeface="+mn-ea"/>
              </a:rPr>
              <a:t>医治释放</a:t>
            </a:r>
            <a:endParaRPr lang="zh-CN" altLang="en-US" sz="3110">
              <a:solidFill>
                <a:schemeClr val="accent6"/>
              </a:solidFill>
              <a:sym typeface="+mn-ea"/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ym typeface="+mn-ea"/>
              </a:rPr>
              <a:t>《因祂受的鞭伤，你得医治》（</a:t>
            </a:r>
            <a:r>
              <a:rPr lang="en-US" altLang="zh-CN" sz="3110">
                <a:sym typeface="+mn-ea"/>
              </a:rPr>
              <a:t>Healing Promises, 2018</a:t>
            </a:r>
            <a:r>
              <a:rPr lang="zh-CN" altLang="en-US" sz="3110">
                <a:sym typeface="+mn-ea"/>
              </a:rPr>
              <a:t>）</a:t>
            </a:r>
            <a:r>
              <a:rPr lang="zh-CN" altLang="en-US" sz="3110">
                <a:solidFill>
                  <a:schemeClr val="accent6"/>
                </a:solidFill>
                <a:sym typeface="+mn-ea"/>
              </a:rPr>
              <a:t>疾病医治</a:t>
            </a:r>
            <a:endParaRPr lang="zh-CN" altLang="en-US" sz="3110">
              <a:solidFill>
                <a:schemeClr val="accent6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ym typeface="+mn-ea"/>
              </a:rPr>
              <a:t>《领受主赐圣餐，得享健康完全》（</a:t>
            </a:r>
            <a:r>
              <a:rPr lang="en-US" altLang="zh-CN" sz="2665">
                <a:sym typeface="+mn-ea"/>
              </a:rPr>
              <a:t>Eat Your Way to Life and Health</a:t>
            </a:r>
            <a:r>
              <a:rPr lang="zh-CN" altLang="en-US" sz="2665">
                <a:sym typeface="+mn-ea"/>
              </a:rPr>
              <a:t>，</a:t>
            </a:r>
            <a:r>
              <a:rPr lang="en-US" altLang="zh-CN" sz="2665">
                <a:sym typeface="+mn-ea"/>
              </a:rPr>
              <a:t>2019</a:t>
            </a:r>
            <a:r>
              <a:rPr lang="zh-CN" altLang="en-US" sz="2665">
                <a:sym typeface="+mn-ea"/>
              </a:rPr>
              <a:t>）</a:t>
            </a:r>
            <a:endParaRPr lang="zh-CN" altLang="en-US" sz="2665">
              <a:solidFill>
                <a:schemeClr val="accent6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ym typeface="+mn-ea"/>
              </a:rPr>
              <a:t>《超自然恩宠</a:t>
            </a:r>
            <a:r>
              <a:rPr lang="en-US" altLang="zh-CN" sz="3110">
                <a:sym typeface="+mn-ea"/>
              </a:rPr>
              <a:t>/</a:t>
            </a:r>
            <a:r>
              <a:rPr lang="zh-CN" altLang="en-US" sz="3110">
                <a:sym typeface="+mn-ea"/>
              </a:rPr>
              <a:t>不配得的恩典》（</a:t>
            </a:r>
            <a:r>
              <a:rPr lang="en-US" altLang="zh-CN" sz="3110">
                <a:sym typeface="+mn-ea"/>
              </a:rPr>
              <a:t>Unmerited Favor, 2010</a:t>
            </a:r>
            <a:r>
              <a:rPr lang="zh-CN" altLang="en-US" sz="3110">
                <a:sym typeface="+mn-ea"/>
              </a:rPr>
              <a:t>）</a:t>
            </a:r>
            <a:r>
              <a:rPr lang="zh-CN" altLang="en-US" sz="3110">
                <a:solidFill>
                  <a:schemeClr val="accent6"/>
                </a:solidFill>
                <a:sym typeface="+mn-ea"/>
              </a:rPr>
              <a:t>成功、祝福</a:t>
            </a:r>
            <a:endParaRPr lang="zh-CN" altLang="en-US" sz="3110">
              <a:solidFill>
                <a:schemeClr val="accent6"/>
              </a:solidFill>
            </a:endParaRPr>
          </a:p>
          <a:p>
            <a:pPr fontAlgn="auto">
              <a:lnSpc>
                <a:spcPct val="110000"/>
              </a:lnSpc>
              <a:spcBef>
                <a:spcPts val="200"/>
              </a:spcBef>
            </a:pPr>
            <a:r>
              <a:rPr lang="zh-CN" altLang="en-US" sz="3110">
                <a:sym typeface="+mn-ea"/>
              </a:rPr>
              <a:t>《过放手的生活》（</a:t>
            </a:r>
            <a:r>
              <a:rPr lang="en-US" altLang="zh-CN" sz="3110">
                <a:sym typeface="+mn-ea"/>
              </a:rPr>
              <a:t>Live the Let-Go Life</a:t>
            </a:r>
            <a:r>
              <a:rPr lang="zh-CN" altLang="en-US" sz="3110">
                <a:sym typeface="+mn-ea"/>
              </a:rPr>
              <a:t>，</a:t>
            </a:r>
            <a:r>
              <a:rPr lang="en-US" altLang="zh-CN" sz="3110">
                <a:sym typeface="+mn-ea"/>
              </a:rPr>
              <a:t>2017</a:t>
            </a:r>
            <a:r>
              <a:rPr lang="zh-CN" altLang="en-US" sz="3110">
                <a:sym typeface="+mn-ea"/>
              </a:rPr>
              <a:t>）</a:t>
            </a:r>
            <a:r>
              <a:rPr lang="zh-CN" altLang="en-US" sz="3110">
                <a:solidFill>
                  <a:schemeClr val="accent6"/>
                </a:solidFill>
                <a:sym typeface="+mn-ea"/>
              </a:rPr>
              <a:t>摆脱压力活出自由</a:t>
            </a:r>
            <a:endParaRPr lang="zh-CN" altLang="en-US" sz="311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rgbClr val="0070C0"/>
                </a:solidFill>
              </a:rPr>
              <a:t> 3</a:t>
            </a:r>
            <a:r>
              <a:rPr lang="zh-CN" altLang="en-US" sz="3200" b="1">
                <a:solidFill>
                  <a:srgbClr val="0070C0"/>
                </a:solidFill>
              </a:rPr>
              <a:t>、平约瑟团队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江涌流，上海恩典</a:t>
            </a:r>
            <a:r>
              <a:rPr lang="en-US" altLang="zh-CN">
                <a:solidFill>
                  <a:schemeClr val="tx1"/>
                </a:solidFill>
              </a:rPr>
              <a:t>100</a:t>
            </a:r>
            <a:r>
              <a:rPr lang="zh-CN" altLang="en-US">
                <a:solidFill>
                  <a:schemeClr val="tx1"/>
                </a:solidFill>
              </a:rPr>
              <a:t>教会主任牧师，恩典福音在大陆最有力的鼓吹者之一，影响范围很广，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小兵牧师，恩典福音新生代非常有影响力的鼓吹者，极有口才，人长的帅，言语极具说服力，此人很危险，他的讲道目前在年轻人里面传播极广。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rgbClr val="0070C0"/>
                </a:solidFill>
              </a:rPr>
              <a:t> 3</a:t>
            </a:r>
            <a:r>
              <a:rPr lang="zh-CN" altLang="en-US" sz="3200" b="1">
                <a:solidFill>
                  <a:srgbClr val="0070C0"/>
                </a:solidFill>
              </a:rPr>
              <a:t>、平约瑟团队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蒋晓博（蒋晓波），目前居住大连，毕业于金陵神学院，据说师从季凤文。目前属于恩典福音的</a:t>
            </a:r>
            <a:r>
              <a:rPr lang="en-US" altLang="zh-CN">
                <a:solidFill>
                  <a:schemeClr val="tx1"/>
                </a:solidFill>
              </a:rPr>
              <a:t>“</a:t>
            </a:r>
            <a:r>
              <a:rPr lang="zh-CN" altLang="en-US">
                <a:solidFill>
                  <a:schemeClr val="tx1"/>
                </a:solidFill>
              </a:rPr>
              <a:t>护教士</a:t>
            </a:r>
            <a:r>
              <a:rPr lang="en-US" altLang="zh-CN">
                <a:solidFill>
                  <a:schemeClr val="tx1"/>
                </a:solidFill>
              </a:rPr>
              <a:t>”</a:t>
            </a:r>
            <a:r>
              <a:rPr lang="zh-CN" altLang="en-US">
                <a:solidFill>
                  <a:schemeClr val="tx1"/>
                </a:solidFill>
              </a:rPr>
              <a:t>，在网上写很多为恩典福音辩护和批评正统神学教义的文章，此人有文采，逻辑性强，较有说服力，逻辑偷换概念运用的很得手。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朱晓秋，甘坚信和平约瑟书籍的主要翻译者，在网上开办神学讲座，内容完全不符合救恩论基本教义。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rgbClr val="0070C0"/>
                </a:solidFill>
              </a:rPr>
              <a:t> 3</a:t>
            </a:r>
            <a:r>
              <a:rPr lang="zh-CN" altLang="en-US" sz="3200" b="1">
                <a:solidFill>
                  <a:srgbClr val="0070C0"/>
                </a:solidFill>
              </a:rPr>
              <a:t>、平约瑟团队</a:t>
            </a:r>
            <a:endParaRPr lang="zh-CN" altLang="en-US" sz="3200" b="1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任教师，网上近期出现的讲员，传播恩典福音。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林辉辉，此人毕业于新加坡城市丰收教会开办的神学院，近期回国在杭州开办了杭州万国丰收教会，他的讲道信息没有大量鼓吹平约瑟的信息，但内容上与前者如出一辙。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>
                <a:solidFill>
                  <a:schemeClr val="tx1"/>
                </a:solidFill>
              </a:rPr>
              <a:t>     </a:t>
            </a:r>
            <a:r>
              <a:rPr lang="zh-CN" altLang="en-US">
                <a:solidFill>
                  <a:schemeClr val="tx1"/>
                </a:solidFill>
              </a:rPr>
              <a:t>在一个处处强调自由，不受管束，放纵的时代，平约瑟否定律法的恩典观是吸引人的。再加上一些要过道德生活的人，在遵守律法的事上都显得格外的乏力与软弱，逐渐地也认同他的看法，因为这是我们真实的生活经验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zh-CN" altLang="en-US">
                <a:solidFill>
                  <a:schemeClr val="tx1"/>
                </a:solidFill>
              </a:rPr>
              <a:t>由于平约瑟十分强调恩典的重要性和必要性，导致他片面地只从救恩与人的无力感来看律法，以至常常曲解圣经的原意。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、否认《圣经》新旧约的一致性和上帝永远不变的属性。刻意把新约与旧约对立，把恩典与律法对立，把慈爱与公义对立，把赦免和审判对立。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平约瑟妄图通过宣扬所谓的特权福音，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在其信息中否定律法在新约教会的功用，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忽视神的公义和圣洁，割裂并对立旧约与新约的关系。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fontScale="90000" lnSpcReduction="20000"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4000" b="1">
                <a:solidFill>
                  <a:srgbClr val="7030A0"/>
                </a:solidFill>
              </a:rPr>
              <a:t>二、错谬教义</a:t>
            </a:r>
            <a:endParaRPr lang="zh-CN" altLang="en-US" sz="40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555">
                <a:sym typeface="+mn-ea"/>
              </a:rPr>
              <a:t> </a:t>
            </a:r>
            <a:r>
              <a:rPr lang="en-US" altLang="zh-CN" sz="35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</a:t>
            </a:r>
            <a:r>
              <a:rPr lang="zh-CN" altLang="en-US" sz="3555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、举例</a:t>
            </a:r>
            <a:endParaRPr lang="zh-CN" altLang="en-US" sz="3555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【罗</a:t>
            </a:r>
            <a:r>
              <a:rPr lang="en-US" altLang="zh-CN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6:14</a:t>
            </a: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罪必不能作你们的主。因你们不在律法之下，乃在恩典之下。</a:t>
            </a:r>
            <a:endParaRPr lang="zh-CN" altLang="en-US" sz="3110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【加</a:t>
            </a:r>
            <a:r>
              <a:rPr lang="en-US" altLang="zh-CN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3:24-25</a:t>
            </a: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3110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这样律法是我们训蒙的师傅，引我们到基督那里，使我们因信称义。但这因信得救的理，既然来到，我们从此就不在师傅的手下了。</a:t>
            </a:r>
            <a:endParaRPr lang="zh-CN" altLang="en-US" sz="3110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11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平约瑟借此经文得出结论：信徒已无需律法，律法不适用于在新约恩典之下的人。他认为律法应当被钉死，当律法完成作为师傅把人引向基督之后，就当将之弃绝。</a:t>
            </a:r>
            <a:endParaRPr lang="zh-CN" altLang="en-US" sz="311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520" y="176530"/>
            <a:ext cx="11170285" cy="6483350"/>
          </a:xfrm>
        </p:spPr>
        <p:txBody>
          <a:bodyPr>
            <a:no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【约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1:17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律法本是借着摩西传的，恩典和真理，都是由耶稣基督来的。</a:t>
            </a:r>
            <a:endParaRPr lang="zh-CN" altLang="en-US" sz="27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【太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5:17-18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莫想我来要废掉律法和先知。我来不是要废掉，乃是要成全。我实在告诉你们，就是到天地都废去了，律法的一点一画也不能废去，都要成全。</a:t>
            </a:r>
            <a:endParaRPr lang="zh-CN" altLang="en-US" sz="27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【罗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3:31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这样，我们因信废了律法吗？断乎不是，更是坚固律法。</a:t>
            </a:r>
            <a:endParaRPr lang="zh-CN" altLang="en-US" sz="27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【罗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10:4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律法的总结就是基督，使凡信他的都得着义。</a:t>
            </a:r>
            <a:endParaRPr lang="zh-CN" altLang="en-US" sz="27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【结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36:26-27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7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我也要赐给你们一个新心，将新灵放在你们里面，又从你们的肉体中除掉石心，赐给你们肉心。我必将我的灵放在你们里面，使你们顺从我的律例，谨守遵行我的典章。</a:t>
            </a:r>
            <a:endParaRPr lang="zh-CN" altLang="en-US" sz="27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【来</a:t>
            </a:r>
            <a:r>
              <a:rPr lang="en-US" altLang="zh-CN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8:10</a:t>
            </a:r>
            <a:r>
              <a:rPr lang="zh-CN" altLang="en-US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7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主又说，那些日子以后，我与以色列家所立的约乃是这样。我要将我的律法放在他们里面，写在他们心上，我要作他们的神，他们要作我的子民。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520" y="369570"/>
            <a:ext cx="11170285" cy="6136640"/>
          </a:xfrm>
        </p:spPr>
        <p:txBody>
          <a:bodyPr>
            <a:no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【提前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4:7-8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只是要弃绝那世俗的言语，和老妇荒渺的话，在敬虔上操练自己。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操练身体，益处还少。惟独敬虔，凡事都有益处。【林前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9:27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我是攻克己身，叫身服我。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【弗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4:1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我为主被囚的劝你们，既然蒙召，行事为人就当与蒙召的恩相称。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【约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14:21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有了我的命令又遵守的，这人就是爱我的。爱我的必蒙我父爱他，我也要爱他，并且要向他显现。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【约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14:24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不爱我的人就不遵守我的道。你们所听见的道不是我的，乃是差我来之父的道。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【雅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1:25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惟有详细察看那全备使人自由之律法的，并且时常如此，这人既不是听了就忘，乃是实在行出来，就在他所行的事上必然得福。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782820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、举例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律法和恩典并不是对立的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律法叫人知罪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律法引人到基督面前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律法因恩典而成全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因信称义的人靠恩典遵行律法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" name="内容占位符 5"/>
          <p:cNvGraphicFramePr/>
          <p:nvPr>
            <p:ph idx="1"/>
          </p:nvPr>
        </p:nvGraphicFramePr>
        <p:xfrm>
          <a:off x="838200" y="426720"/>
          <a:ext cx="10515600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1560"/>
                <a:gridCol w="2902585"/>
                <a:gridCol w="2751455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《异端分辨》课程</a:t>
                      </a:r>
                      <a:endParaRPr lang="zh-CN" altLang="en-US" sz="2800"/>
                    </a:p>
                  </a:txBody>
                  <a:tcPr anchor="t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时间</a:t>
                      </a:r>
                      <a:endParaRPr lang="zh-CN" altLang="en-US" sz="2800"/>
                    </a:p>
                  </a:txBody>
                  <a:tcPr anchor="t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/>
                        <a:t>带领人</a:t>
                      </a:r>
                      <a:endParaRPr lang="zh-CN" altLang="en-US" sz="2800"/>
                    </a:p>
                  </a:txBody>
                  <a:tcPr anchor="t" anchorCtr="0"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第一课：属灵的争战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2024.11.24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魏牧师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第二课：如何辨别异端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2024.12.1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军斌传道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第三课：摩门教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2024.12.8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>
                          <a:sym typeface="+mn-ea"/>
                        </a:rPr>
                        <a:t>Alex</a:t>
                      </a:r>
                      <a:r>
                        <a:rPr lang="zh-CN" altLang="en-US" sz="2400">
                          <a:sym typeface="+mn-ea"/>
                        </a:rPr>
                        <a:t>长老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第四课：基督复临安息日会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2024.12.15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梁长老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第五课：耶和华见证人会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2024.1.5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淋液长老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第六课：基督教科学会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2025.1.12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张治宏弟兄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第七课：统一教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2025.1.19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梁明志弟兄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第八课：新纪元运动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2025.1.26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钟经武弟兄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第九课：东方闪电（</a:t>
                      </a:r>
                      <a:r>
                        <a:rPr lang="zh-CN" altLang="en-US" sz="2400">
                          <a:sym typeface="+mn-ea"/>
                        </a:rPr>
                        <a:t>全能神教</a:t>
                      </a:r>
                      <a:r>
                        <a:rPr lang="zh-CN" altLang="en-US" sz="2400"/>
                        <a:t>）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2025.2.2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胡晓波弟兄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第十课：灵恩派</a:t>
                      </a:r>
                      <a:r>
                        <a:rPr lang="en-US" altLang="zh-CN" sz="2400"/>
                        <a:t>&amp;</a:t>
                      </a:r>
                      <a:r>
                        <a:rPr lang="zh-CN" altLang="en-US" sz="2400"/>
                        <a:t>成功神学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2025.2.9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军斌传道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第十一课：天主教（上</a:t>
                      </a:r>
                      <a:r>
                        <a:rPr lang="en-US" altLang="zh-CN" sz="2400"/>
                        <a:t>/</a:t>
                      </a:r>
                      <a:r>
                        <a:rPr lang="zh-CN" altLang="en-US" sz="2400"/>
                        <a:t>下）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2025.2.23/3.2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Alex</a:t>
                      </a:r>
                      <a:r>
                        <a:rPr lang="zh-CN" altLang="en-US" sz="2400"/>
                        <a:t>长老</a:t>
                      </a:r>
                      <a:endParaRPr lang="zh-CN" altLang="en-US" sz="2400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第十二课：平约瑟恩典福音</a:t>
                      </a:r>
                      <a:endParaRPr lang="zh-CN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2400"/>
                        <a:t>2025.3.16</a:t>
                      </a:r>
                      <a:endParaRPr lang="en-US" altLang="zh-CN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2400"/>
                        <a:t>尤洁乐弟兄</a:t>
                      </a:r>
                      <a:endParaRPr lang="zh-CN" altLang="en-US" sz="24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、否认《圣经》新旧约的一致性和上帝永远不变的属性。刻意把新约与旧约对立，把恩典与律法对立，把慈爱与公义对立，把赦免和审判对立。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平约瑟妄图通过宣扬所谓的特权福音，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在其信息中否定律法在新约教会的功用，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忽视神的公义和圣洁，割裂并对立旧约与新约的关系。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2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罪会自动洗净，只要在思想上知道赦罪，无需在行为上对付罪、悔改罪。</a:t>
            </a:r>
            <a:endParaRPr lang="zh-CN" altLang="en-US" sz="3200">
              <a:solidFill>
                <a:schemeClr val="tx1"/>
              </a:solidFill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小兵在《恩典福音者论新约和旧约的悔改》里说：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旧约的悔改与罪有关，新约的悔改与罪没有关系，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而是心思意念的回转，只要相信神已经赦免你的罪，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你就是悔改。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2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罪会自动洗净，只要在思想上知道赦罪，无需在行为上对付罪、悔改罪。</a:t>
            </a:r>
            <a:endParaRPr lang="zh-CN" altLang="en-US" sz="3200">
              <a:solidFill>
                <a:schemeClr val="tx1"/>
              </a:solidFill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【罗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6:1-2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】这样，怎么说呢？我们可以仍在罪中，叫恩典显多吗？断乎不可！我们在罪上死了的人岂可仍在罪中活着呢？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保罗清楚论述在恩典之下的基督徒，还需要作出意志力的选择，是顺服罪？或者顺从圣灵？自动成圣的说法很诱人，但无非是否定人的责任，并且自欺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已经平安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了。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3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altLang="en-US" sz="3200">
                <a:solidFill>
                  <a:schemeClr val="tx1"/>
                </a:solidFill>
              </a:rPr>
              <a:t>重生之后的基督徒不能觉得有罪，即弃绝认罪，甚至不会再犯罪，已经完全圣洁了。</a:t>
            </a:r>
            <a:endParaRPr lang="zh-CN" altLang="en-US" sz="3200">
              <a:solidFill>
                <a:schemeClr val="tx1"/>
              </a:solidFill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平约瑟《认罪</a:t>
            </a:r>
            <a:r>
              <a:rPr lang="en-US" altLang="zh-CN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–</a:t>
            </a: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信徒需要吗？》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认罪不是获得赦免的条件，而是对已经得赦免的回应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我们不是为了得赦免而认罪，而是因为已经被赦免，所以向神感恩</a:t>
            </a:r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3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altLang="en-US" sz="3200">
                <a:sym typeface="+mn-ea"/>
              </a:rPr>
              <a:t>重生之后的基督徒不能觉得有罪，即弃绝认罪，甚至不会再犯罪，已经完全圣洁了。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200">
                <a:solidFill>
                  <a:srgbClr val="FF0000"/>
                </a:solidFill>
                <a:sym typeface="+mn-ea"/>
              </a:rPr>
              <a:t>平约瑟弃绝认罪的根本原因就是将称义等同于成圣。</a:t>
            </a:r>
            <a:endParaRPr lang="zh-CN" altLang="en-US" sz="3200">
              <a:solidFill>
                <a:schemeClr val="tx1"/>
              </a:solidFill>
            </a:endParaRPr>
          </a:p>
          <a:p>
            <a:pPr algn="l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【约一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1:8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我们若说自己无罪，便是自欺，真理不在我们心里了。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【约一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1:9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en-US" altLang="zh-CN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我们若认自己的罪，神是信实的，是公义的，必要赦免我们的罪，洗净我们一切的不义。</a:t>
            </a:r>
            <a:endParaRPr lang="zh-CN" altLang="en-US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2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4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</a:t>
            </a:r>
            <a:r>
              <a:rPr lang="zh-CN" altLang="en-US" sz="3200">
                <a:sym typeface="+mn-ea"/>
              </a:rPr>
              <a:t>关于上帝的惩罚，认为神不追捕罪行。最后所导致的只有行为、道德上的放纵。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【林后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5:10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因为我们众人，必要在基督台前显露出来，叫各人按着本身所行的，或善或恶受报。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【彼前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4:17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因为时候到了，审判要从神的家起首。</a:t>
            </a:r>
            <a:endParaRPr lang="zh-CN" altLang="en-US">
              <a:solidFill>
                <a:schemeClr val="accent1">
                  <a:lumMod val="7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二、错谬教义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5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、私意解经，篡改神的话。它教导人在世界上过奢华的生活，他们的理由是我们是万王之王上帝的儿女，理当如此。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江涌流为了否认十字架在我们生命中的功用，曾在他上门的信息中说：</a:t>
            </a:r>
            <a:r>
              <a:rPr lang="en-US" altLang="zh-CN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有人说我们要走十字架的道路，但我说：</a:t>
            </a:r>
            <a:r>
              <a:rPr lang="en-US" altLang="zh-CN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NO</a:t>
            </a:r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，因为那是耶稣钉十字架以前说的，耶稣在十字架上已经用恩典成就了一切，所以主的担子是轻省的，主的轭是容易的。所以我们是在神的恩典中。</a:t>
            </a:r>
            <a:r>
              <a:rPr lang="en-US" altLang="zh-CN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endParaRPr lang="en-US" altLang="zh-CN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三、真理辨明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、平约瑟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恩典福音（恩典神学）顾名思义就是强调恩典和赦免，否认悔改和认罪的一种片面福音。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2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、平约瑟表面上高举信仰核心</a:t>
            </a:r>
            <a:r>
              <a:rPr lang="en-US" alt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因信称义</a:t>
            </a:r>
            <a:r>
              <a:rPr lang="en-US" alt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，声称他带来恩典的革命，但其实就是反律法的成功神学。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3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、平约瑟也传讲需要圣灵的工作，但主要是偏向医治人的疾病，引导人致富，符合他整个成功神学的思路，也迎合人性。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691005"/>
            <a:ext cx="10962005" cy="4968875"/>
          </a:xfrm>
        </p:spPr>
        <p:txBody>
          <a:bodyPr>
            <a:normAutofit lnSpcReduction="10000"/>
          </a:bodyPr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三、真理辨明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20000"/>
              </a:lnSpc>
              <a:spcBef>
                <a:spcPts val="1200"/>
              </a:spcBef>
            </a:pPr>
            <a:r>
              <a:rPr lang="en-US" altLang="zh-CN" sz="3200">
                <a:sym typeface="+mn-ea"/>
              </a:rPr>
              <a:t> 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、平约瑟恩典福音是一世纪</a:t>
            </a:r>
            <a:r>
              <a:rPr lang="zh-CN" alt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马吉安主义，诺斯底主义以及成功神学的合体变种，对耶稣基督的福音进行了高明的伪装和改造。宣扬人头脑对十字架恩典原理知识性的认知而淡化认罪和悔改，强调称义的重要，忽略信徒成圣的过程。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630" y="1691640"/>
            <a:ext cx="11761470" cy="5165725"/>
          </a:xfrm>
        </p:spPr>
        <p:txBody>
          <a:bodyPr>
            <a:normAutofit fontScale="25000"/>
          </a:bodyPr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2800" b="1">
                <a:solidFill>
                  <a:srgbClr val="7030A0"/>
                </a:solidFill>
              </a:rPr>
              <a:t>四、网络平台</a:t>
            </a:r>
            <a:endParaRPr lang="zh-CN" altLang="en-US" sz="12800" b="1">
              <a:solidFill>
                <a:srgbClr val="7030A0"/>
              </a:solidFill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丰收之家和丰收之家恩典福音（林辉辉杭州万国丰收教会办的平台），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爱之光</a:t>
            </a:r>
            <a:r>
              <a:rPr lang="en-US" altLang="zh-CN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LOL</a:t>
            </a: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（朱晓秋办的平台，平约瑟和甘坚信的书发的很多，还有她已经办的神学网校），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恩典福音事工（主要传播平约瑟的讲道和书籍），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en-US" altLang="zh-CN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TATION</a:t>
            </a: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恩典福音（平约瑟讲道和书籍），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恩典真理福音（小兵讲道平约瑟讲道），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加利利传福医治事工（江涌流自己办的平台，还有平约瑟的一些信息），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华语恩典福音事工（主要发布蒋晓博的</a:t>
            </a:r>
            <a:r>
              <a:rPr lang="en-US" altLang="zh-CN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“</a:t>
            </a: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护教</a:t>
            </a:r>
            <a:r>
              <a:rPr lang="en-US" altLang="zh-CN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”</a:t>
            </a: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学说，还有平约瑟的内容），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600"/>
              </a:spcBef>
            </a:pPr>
            <a:r>
              <a:rPr lang="zh-CN" altLang="en-US" sz="10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恩典真理精华露（平约瑟，朱晓秋错谬教导）</a:t>
            </a:r>
            <a:endParaRPr lang="zh-CN" altLang="en-US" sz="10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62685"/>
            <a:ext cx="9144000" cy="2347595"/>
          </a:xfrm>
        </p:spPr>
        <p:txBody>
          <a:bodyPr>
            <a:normAutofit fontScale="90000"/>
          </a:bodyPr>
          <a:p>
            <a:pPr marL="0" indent="0" fontAlgn="auto">
              <a:lnSpc>
                <a:spcPct val="150000"/>
              </a:lnSpc>
            </a:pPr>
            <a:b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b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br>
              <a:rPr lang="en-US" alt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</a:br>
            <a:endParaRPr lang="zh-CN" altLang="en-US" sz="489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355"/>
            <a:ext cx="9144000" cy="2154555"/>
          </a:xfrm>
        </p:spPr>
        <p:txBody>
          <a:bodyPr>
            <a:normAutofit/>
          </a:bodyPr>
          <a:p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温城华人圣经教会</a:t>
            </a:r>
            <a:endParaRPr lang="zh-CN" altLang="en-US"/>
          </a:p>
          <a:p>
            <a:r>
              <a:rPr lang="en-US" altLang="zh-CN">
                <a:sym typeface="+mn-ea"/>
              </a:rPr>
              <a:t>2025</a:t>
            </a:r>
            <a:r>
              <a:rPr lang="zh-CN" altLang="en-US">
                <a:sym typeface="+mn-ea"/>
              </a:rPr>
              <a:t>年</a:t>
            </a:r>
            <a:r>
              <a:rPr lang="en-US" altLang="zh-CN">
                <a:sym typeface="+mn-ea"/>
              </a:rPr>
              <a:t>3</a:t>
            </a:r>
            <a:r>
              <a:rPr lang="zh-CN" altLang="en-US">
                <a:sym typeface="+mn-ea"/>
              </a:rPr>
              <a:t>月</a:t>
            </a:r>
            <a:r>
              <a:rPr lang="en-US" altLang="zh-CN">
                <a:sym typeface="+mn-ea"/>
              </a:rPr>
              <a:t>16</a:t>
            </a:r>
            <a:r>
              <a:rPr lang="zh-CN" altLang="en-US">
                <a:sym typeface="+mn-ea"/>
              </a:rPr>
              <a:t>日</a:t>
            </a:r>
            <a:endParaRPr lang="zh-CN" altLang="en-US">
              <a:sym typeface="+mn-ea"/>
            </a:endParaRPr>
          </a:p>
          <a:p>
            <a:r>
              <a:rPr lang="zh-CN" altLang="en-US" sz="2000"/>
              <a:t>尤洁乐弟兄</a:t>
            </a:r>
            <a:endParaRPr lang="zh-CN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fontAlgn="auto">
              <a:lnSpc>
                <a:spcPct val="150000"/>
              </a:lnSpc>
            </a:pPr>
            <a:r>
              <a:rPr lang="zh-CN" altLang="en-US" sz="3600" b="1">
                <a:solidFill>
                  <a:schemeClr val="accent1">
                    <a:lumMod val="75000"/>
                  </a:schemeClr>
                </a:solidFill>
                <a:sym typeface="+mn-ea"/>
              </a:rPr>
              <a:t>问题思考：</a:t>
            </a:r>
            <a:endParaRPr lang="zh-CN" altLang="en-US" sz="3600" b="1">
              <a:solidFill>
                <a:schemeClr val="accent1">
                  <a:lumMod val="75000"/>
                </a:schemeClr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200">
                <a:sym typeface="+mn-ea"/>
              </a:rPr>
              <a:t>1</a:t>
            </a:r>
            <a:r>
              <a:rPr lang="zh-CN" altLang="en-US" sz="3200">
                <a:sym typeface="+mn-ea"/>
              </a:rPr>
              <a:t>、恩典福音这个名称符合圣经真理吗？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、平约瑟所提倡的恩典福音合乎圣经真理吗？</a:t>
            </a:r>
            <a:endParaRPr lang="zh-CN" altLang="en-US" sz="32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、平约瑟恩典福音之错谬在哪里？我们该如何回应？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855"/>
          </a:xfrm>
        </p:spPr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olidFill>
                  <a:srgbClr val="0070C0"/>
                </a:solidFill>
              </a:rPr>
              <a:t> </a:t>
            </a:r>
            <a:r>
              <a:rPr lang="en-US" altLang="zh-CN" sz="3200" b="1">
                <a:solidFill>
                  <a:srgbClr val="0070C0"/>
                </a:solidFill>
              </a:rPr>
              <a:t>1</a:t>
            </a:r>
            <a:r>
              <a:rPr lang="zh-CN" altLang="en-US" sz="3200" b="1">
                <a:solidFill>
                  <a:srgbClr val="0070C0"/>
                </a:solidFill>
              </a:rPr>
              <a:t>、平约瑟其人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zh-CN" altLang="en-US">
                <a:solidFill>
                  <a:schemeClr val="tx1"/>
                </a:solidFill>
              </a:rPr>
              <a:t>平约瑟又名约瑟</a:t>
            </a:r>
            <a:r>
              <a:rPr lang="en-US" altLang="zh-CN">
                <a:solidFill>
                  <a:schemeClr val="tx1"/>
                </a:solidFill>
              </a:rPr>
              <a:t>·</a:t>
            </a:r>
            <a:r>
              <a:rPr lang="zh-CN" altLang="en-US">
                <a:solidFill>
                  <a:schemeClr val="tx1"/>
                </a:solidFill>
              </a:rPr>
              <a:t>普林斯，</a:t>
            </a:r>
            <a:r>
              <a:rPr lang="en-US" altLang="zh-CN">
                <a:solidFill>
                  <a:schemeClr val="tx1"/>
                </a:solidFill>
              </a:rPr>
              <a:t>1963</a:t>
            </a:r>
            <a:r>
              <a:rPr lang="zh-CN" altLang="en-US">
                <a:solidFill>
                  <a:schemeClr val="tx1"/>
                </a:solidFill>
              </a:rPr>
              <a:t>年</a:t>
            </a:r>
            <a:r>
              <a:rPr lang="en-US" altLang="zh-CN">
                <a:solidFill>
                  <a:schemeClr val="tx1"/>
                </a:solidFill>
              </a:rPr>
              <a:t>5</a:t>
            </a:r>
            <a:r>
              <a:rPr lang="zh-CN" altLang="en-US">
                <a:solidFill>
                  <a:schemeClr val="tx1"/>
                </a:solidFill>
              </a:rPr>
              <a:t>月</a:t>
            </a:r>
            <a:r>
              <a:rPr lang="en-US" altLang="zh-CN">
                <a:solidFill>
                  <a:schemeClr val="tx1"/>
                </a:solidFill>
              </a:rPr>
              <a:t>15</a:t>
            </a:r>
            <a:r>
              <a:rPr lang="zh-CN" altLang="en-US">
                <a:solidFill>
                  <a:schemeClr val="tx1"/>
                </a:solidFill>
              </a:rPr>
              <a:t>日出生于新加坡，今年</a:t>
            </a:r>
            <a:r>
              <a:rPr lang="en-US" altLang="zh-CN">
                <a:solidFill>
                  <a:schemeClr val="tx1"/>
                </a:solidFill>
              </a:rPr>
              <a:t>62</a:t>
            </a:r>
            <a:r>
              <a:rPr lang="zh-CN" altLang="en-US">
                <a:solidFill>
                  <a:schemeClr val="tx1"/>
                </a:solidFill>
              </a:rPr>
              <a:t>岁。父亲是锡克族人，据说是锡克教的牧师，母亲是华人。于</a:t>
            </a:r>
            <a:r>
              <a:rPr lang="en-US" altLang="zh-CN">
                <a:solidFill>
                  <a:schemeClr val="tx1"/>
                </a:solidFill>
              </a:rPr>
              <a:t>1994</a:t>
            </a:r>
            <a:r>
              <a:rPr lang="zh-CN" altLang="en-US">
                <a:solidFill>
                  <a:schemeClr val="tx1"/>
                </a:solidFill>
              </a:rPr>
              <a:t>年结婚，妻子叫温蒂，两人感情好，经常一起参与事工，育有一女杰西卡和一儿贾斯廷</a:t>
            </a:r>
            <a:r>
              <a:rPr lang="zh-CN" altLang="en-US">
                <a:solidFill>
                  <a:schemeClr val="tx1"/>
                </a:solidFill>
              </a:rPr>
              <a:t>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855"/>
          </a:xfrm>
        </p:spPr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olidFill>
                  <a:srgbClr val="0070C0"/>
                </a:solidFill>
              </a:rPr>
              <a:t> </a:t>
            </a:r>
            <a:r>
              <a:rPr lang="en-US" altLang="zh-CN" sz="3200" b="1">
                <a:solidFill>
                  <a:srgbClr val="0070C0"/>
                </a:solidFill>
              </a:rPr>
              <a:t>1</a:t>
            </a:r>
            <a:r>
              <a:rPr lang="zh-CN" altLang="en-US" sz="3200" b="1">
                <a:solidFill>
                  <a:srgbClr val="0070C0"/>
                </a:solidFill>
              </a:rPr>
              <a:t>、平约瑟其人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en-US" altLang="zh-CN">
                <a:sym typeface="+mn-ea"/>
              </a:rPr>
              <a:t>1983</a:t>
            </a:r>
            <a:r>
              <a:rPr lang="zh-CN" altLang="en-US">
                <a:sym typeface="+mn-ea"/>
              </a:rPr>
              <a:t>年加入新造教会，并成为创始成员之一，</a:t>
            </a:r>
            <a:r>
              <a:rPr lang="en-US" altLang="zh-CN">
                <a:sym typeface="+mn-ea"/>
              </a:rPr>
              <a:t>1990</a:t>
            </a:r>
            <a:r>
              <a:rPr lang="zh-CN" altLang="en-US">
                <a:sym typeface="+mn-ea"/>
              </a:rPr>
              <a:t>年（</a:t>
            </a:r>
            <a:r>
              <a:rPr lang="en-US" altLang="zh-CN">
                <a:sym typeface="+mn-ea"/>
              </a:rPr>
              <a:t>27</a:t>
            </a:r>
            <a:r>
              <a:rPr lang="zh-CN" altLang="en-US">
                <a:sym typeface="+mn-ea"/>
              </a:rPr>
              <a:t>岁</a:t>
            </a:r>
            <a:r>
              <a:rPr lang="zh-CN" altLang="en-US">
                <a:sym typeface="+mn-ea"/>
              </a:rPr>
              <a:t>）被任命为主任牧师，开始带领教会。从那时起，新造教会在他的领导下迅速成长，成为新加坡最大的教会之一，并在全球范围内推动恩典福音的传播。</a:t>
            </a:r>
            <a:r>
              <a:rPr lang="en-US" altLang="zh-CN">
                <a:solidFill>
                  <a:schemeClr val="tx1"/>
                </a:solidFill>
              </a:rPr>
              <a:t>  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855"/>
          </a:xfrm>
        </p:spPr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olidFill>
                  <a:srgbClr val="0070C0"/>
                </a:solidFill>
              </a:rPr>
              <a:t> </a:t>
            </a:r>
            <a:r>
              <a:rPr lang="en-US" altLang="zh-CN" sz="3200" b="1">
                <a:solidFill>
                  <a:srgbClr val="0070C0"/>
                </a:solidFill>
              </a:rPr>
              <a:t>1</a:t>
            </a:r>
            <a:r>
              <a:rPr lang="zh-CN" altLang="en-US" sz="3200" b="1">
                <a:solidFill>
                  <a:srgbClr val="0070C0"/>
                </a:solidFill>
              </a:rPr>
              <a:t>、平约瑟其人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zh-CN" altLang="en-US">
                <a:solidFill>
                  <a:schemeClr val="tx1"/>
                </a:solidFill>
              </a:rPr>
              <a:t>根据一些资料显示，平约瑟乃是师从于成功神学大师甘坚信（</a:t>
            </a:r>
            <a:r>
              <a:rPr lang="en-US" altLang="zh-CN">
                <a:solidFill>
                  <a:schemeClr val="tx1"/>
                </a:solidFill>
              </a:rPr>
              <a:t>Kenneth Hagin</a:t>
            </a:r>
            <a:r>
              <a:rPr lang="zh-CN" altLang="en-US">
                <a:solidFill>
                  <a:schemeClr val="tx1"/>
                </a:solidFill>
              </a:rPr>
              <a:t>），甘坚信是将异教的积极思想邪术带进教会的西方推动者，他对平约瑟的影响非常大。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855"/>
          </a:xfrm>
        </p:spPr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olidFill>
                  <a:srgbClr val="0070C0"/>
                </a:solidFill>
              </a:rPr>
              <a:t> </a:t>
            </a:r>
            <a:r>
              <a:rPr lang="en-US" altLang="zh-CN" sz="3200" b="1">
                <a:solidFill>
                  <a:srgbClr val="0070C0"/>
                </a:solidFill>
              </a:rPr>
              <a:t>1</a:t>
            </a:r>
            <a:r>
              <a:rPr lang="zh-CN" altLang="en-US" sz="3200" b="1">
                <a:solidFill>
                  <a:srgbClr val="0070C0"/>
                </a:solidFill>
              </a:rPr>
              <a:t>、平约瑟其人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  </a:t>
            </a:r>
            <a:r>
              <a:rPr lang="zh-CN" altLang="en-US">
                <a:solidFill>
                  <a:schemeClr val="tx1"/>
                </a:solidFill>
              </a:rPr>
              <a:t>平约瑟是一位极具魅力的讲员，他的讲道在多个国际电视台播放，如</a:t>
            </a:r>
            <a:r>
              <a:rPr lang="en-US" altLang="zh-CN">
                <a:solidFill>
                  <a:schemeClr val="tx1"/>
                </a:solidFill>
              </a:rPr>
              <a:t>TBN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Daystar</a:t>
            </a:r>
            <a:r>
              <a:rPr lang="zh-CN" altLang="en-US">
                <a:solidFill>
                  <a:schemeClr val="tx1"/>
                </a:solidFill>
              </a:rPr>
              <a:t>等，覆盖全球</a:t>
            </a:r>
            <a:r>
              <a:rPr lang="en-US" altLang="zh-CN">
                <a:solidFill>
                  <a:schemeClr val="tx1"/>
                </a:solidFill>
              </a:rPr>
              <a:t>100</a:t>
            </a:r>
            <a:r>
              <a:rPr lang="zh-CN" altLang="en-US">
                <a:solidFill>
                  <a:schemeClr val="tx1"/>
                </a:solidFill>
              </a:rPr>
              <a:t>多个国家。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>
                <a:solidFill>
                  <a:schemeClr val="tx1"/>
                </a:solidFill>
              </a:rPr>
              <a:t> </a:t>
            </a:r>
            <a:r>
              <a:rPr lang="en-US" altLang="zh-CN">
                <a:solidFill>
                  <a:schemeClr val="tx1"/>
                </a:solidFill>
              </a:rPr>
              <a:t>   </a:t>
            </a:r>
            <a:r>
              <a:rPr lang="zh-CN" altLang="en-US">
                <a:solidFill>
                  <a:schemeClr val="tx1"/>
                </a:solidFill>
              </a:rPr>
              <a:t>他利用</a:t>
            </a:r>
            <a:r>
              <a:rPr lang="en-US" altLang="zh-CN">
                <a:solidFill>
                  <a:schemeClr val="tx1"/>
                </a:solidFill>
              </a:rPr>
              <a:t>YouTube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Facebook</a:t>
            </a:r>
            <a:r>
              <a:rPr lang="zh-CN" altLang="en-US">
                <a:solidFill>
                  <a:schemeClr val="tx1"/>
                </a:solidFill>
              </a:rPr>
              <a:t>、</a:t>
            </a:r>
            <a:r>
              <a:rPr lang="en-US" altLang="zh-CN">
                <a:solidFill>
                  <a:schemeClr val="tx1"/>
                </a:solidFill>
              </a:rPr>
              <a:t>Instagram</a:t>
            </a:r>
            <a:r>
              <a:rPr lang="zh-CN" altLang="en-US">
                <a:solidFill>
                  <a:schemeClr val="tx1"/>
                </a:solidFill>
              </a:rPr>
              <a:t>等平台分享讲道，影响数百万信徒。</a:t>
            </a:r>
            <a:endParaRPr lang="zh-CN" altLang="en-US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第十二课：</a:t>
            </a:r>
            <a:r>
              <a:rPr 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平约瑟恩典福音</a:t>
            </a:r>
            <a:endParaRPr lang="zh-CN" sz="3600" b="1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81855"/>
          </a:xfrm>
        </p:spPr>
        <p:txBody>
          <a:bodyPr>
            <a:normAutofit lnSpcReduction="20000"/>
          </a:bodyPr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zh-CN" altLang="en-US" sz="3600" b="1">
                <a:solidFill>
                  <a:srgbClr val="7030A0"/>
                </a:solidFill>
              </a:rPr>
              <a:t>一、历史发展</a:t>
            </a:r>
            <a:endParaRPr lang="zh-CN" altLang="en-US" sz="3600" b="1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 sz="3200">
                <a:solidFill>
                  <a:srgbClr val="0070C0"/>
                </a:solidFill>
              </a:rPr>
              <a:t> </a:t>
            </a:r>
            <a:r>
              <a:rPr lang="en-US" altLang="zh-CN" sz="3200" b="1">
                <a:solidFill>
                  <a:srgbClr val="0070C0"/>
                </a:solidFill>
              </a:rPr>
              <a:t>1</a:t>
            </a:r>
            <a:r>
              <a:rPr lang="zh-CN" altLang="en-US" sz="3200" b="1">
                <a:solidFill>
                  <a:srgbClr val="0070C0"/>
                </a:solidFill>
              </a:rPr>
              <a:t>、平约瑟其人</a:t>
            </a:r>
            <a:endParaRPr lang="zh-CN" altLang="en-US" sz="320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  <a:spcBef>
                <a:spcPts val="600"/>
              </a:spcBef>
            </a:pPr>
            <a:r>
              <a:rPr lang="en-US" altLang="zh-CN">
                <a:solidFill>
                  <a:schemeClr val="tx1"/>
                </a:solidFill>
              </a:rPr>
              <a:t>  </a:t>
            </a:r>
            <a:r>
              <a:rPr lang="zh-CN" altLang="en-US">
                <a:solidFill>
                  <a:schemeClr val="tx1"/>
                </a:solidFill>
              </a:rPr>
              <a:t>通过微信传播</a:t>
            </a: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6" name="内容占位符 5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4186555" y="3429000"/>
            <a:ext cx="6179820" cy="2606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4573</Words>
  <Application>WPS 演示</Application>
  <PresentationFormat>宽屏</PresentationFormat>
  <Paragraphs>286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成人主日学课程 SSA5 门徒成长班 之《异端分辨》</vt:lpstr>
      <vt:lpstr>PowerPoint 演示文稿</vt:lpstr>
      <vt:lpstr>  第十二课：平约瑟恩典福音 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PowerPoint 演示文稿</vt:lpstr>
      <vt:lpstr>PowerPoint 演示文稿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  <vt:lpstr>第十二课：平约瑟恩典福音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果TA娘亲（胡爷）</cp:lastModifiedBy>
  <cp:revision>32</cp:revision>
  <dcterms:created xsi:type="dcterms:W3CDTF">2023-08-09T12:44:00Z</dcterms:created>
  <dcterms:modified xsi:type="dcterms:W3CDTF">2025-07-24T04:24:35Z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2052-12.1.0.21541</vt:lpwstr>
  </property>
</Properties>
</file>