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8"/>
  </p:handoutMasterIdLst>
  <p:sldIdLst>
    <p:sldId id="257" r:id="rId3"/>
    <p:sldId id="256" r:id="rId4"/>
    <p:sldId id="259" r:id="rId6"/>
    <p:sldId id="260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6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41"/>
    <a:srgbClr val="B2B2B2"/>
    <a:srgbClr val="202020"/>
    <a:srgbClr val="323232"/>
    <a:srgbClr val="CC3300"/>
    <a:srgbClr val="CC0000"/>
    <a:srgbClr val="FF3300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hyperlink" Target="&#30740;&#32463;&#25351;&#24341;.xmin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96620"/>
            <a:ext cx="9144000" cy="3050540"/>
          </a:xfrm>
        </p:spPr>
        <p:txBody>
          <a:bodyPr>
            <a:normAutofit fontScale="90000"/>
          </a:bodyPr>
          <a:p>
            <a:pPr marL="0" indent="0" fontAlgn="auto">
              <a:lnSpc>
                <a:spcPct val="120000"/>
              </a:lnSpc>
            </a:pPr>
            <a:r>
              <a:rPr lang="zh-CN" altLang="en-US" sz="6665" b="1">
                <a:solidFill>
                  <a:schemeClr val="accent2">
                    <a:lumMod val="75000"/>
                  </a:schemeClr>
                </a:solidFill>
                <a:sym typeface="+mn-ea"/>
              </a:rPr>
              <a:t>成人主日学课程</a:t>
            </a:r>
            <a:br>
              <a:rPr lang="zh-CN" b="1">
                <a:solidFill>
                  <a:schemeClr val="accent2">
                    <a:lumMod val="75000"/>
                  </a:schemeClr>
                </a:solidFill>
                <a:sym typeface="+mn-ea"/>
              </a:rPr>
            </a:br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sym typeface="+mn-ea"/>
              </a:rPr>
              <a:t>SSA5 </a:t>
            </a:r>
            <a:r>
              <a:rPr lang="zh-CN" altLang="en-US" b="1">
                <a:solidFill>
                  <a:schemeClr val="accent2">
                    <a:lumMod val="75000"/>
                  </a:schemeClr>
                </a:solidFill>
                <a:sym typeface="+mn-ea"/>
              </a:rPr>
              <a:t>门徒成长班</a:t>
            </a:r>
            <a:br>
              <a:rPr lang="zh-CN" altLang="en-US" sz="5400" b="1">
                <a:solidFill>
                  <a:schemeClr val="accent2">
                    <a:lumMod val="75000"/>
                  </a:schemeClr>
                </a:solidFill>
                <a:sym typeface="+mn-ea"/>
              </a:rPr>
            </a:br>
            <a:r>
              <a:rPr lang="zh-CN" altLang="en-US" sz="5335" b="1">
                <a:solidFill>
                  <a:schemeClr val="accent2">
                    <a:lumMod val="75000"/>
                  </a:schemeClr>
                </a:solidFill>
                <a:sym typeface="+mn-ea"/>
              </a:rPr>
              <a:t>之《研经指引》</a:t>
            </a:r>
            <a:endParaRPr lang="zh-CN" altLang="en-US" sz="5335" b="1"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40518"/>
            <a:ext cx="9144000" cy="1655762"/>
          </a:xfrm>
        </p:spPr>
        <p:txBody>
          <a:bodyPr>
            <a:normAutofit lnSpcReduction="20000"/>
          </a:bodyPr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温城华人圣经教会</a:t>
            </a:r>
            <a:endParaRPr lang="zh-CN" altLang="en-US"/>
          </a:p>
          <a:p>
            <a:r>
              <a:rPr lang="en-US" altLang="zh-CN">
                <a:sym typeface="+mn-ea"/>
              </a:rPr>
              <a:t>wcbc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一、“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因为</a:t>
            </a:r>
            <a:r>
              <a:rPr lang="zh-CN" altLang="en-US">
                <a:sym typeface="+mn-ea"/>
              </a:rPr>
              <a:t>”—表示原因或理由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lang="zh-CN" altLang="en-US"/>
              <a:t>例1：“当称谢耶和华，因他的慈爱永远长存！”（代下20:21）</a:t>
            </a:r>
            <a:endParaRPr lang="zh-CN" altLang="en-US"/>
          </a:p>
          <a:p>
            <a:r>
              <a:rPr lang="zh-CN" altLang="en-US">
                <a:solidFill>
                  <a:srgbClr val="C00000"/>
                </a:solidFill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主角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：约沙法王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做了什么：</a:t>
            </a:r>
            <a:endParaRPr lang="zh-CN" altLang="en-US">
              <a:solidFill>
                <a:srgbClr val="C00000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>
                <a:solidFill>
                  <a:schemeClr val="tx1"/>
                </a:solidFill>
              </a:rPr>
              <a:t>与百姓商议</a:t>
            </a:r>
            <a:endParaRPr lang="zh-CN" altLang="en-US">
              <a:solidFill>
                <a:schemeClr val="tx1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>
                <a:solidFill>
                  <a:schemeClr val="tx1"/>
                </a:solidFill>
              </a:rPr>
              <a:t>安排歌唱的人走在军队前面</a:t>
            </a:r>
            <a:endParaRPr lang="zh-CN" altLang="en-US">
              <a:solidFill>
                <a:schemeClr val="tx1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>
                <a:solidFill>
                  <a:schemeClr val="tx1"/>
                </a:solidFill>
              </a:rPr>
              <a:t>歌唱者穿上圣洁的礼服</a:t>
            </a:r>
            <a:endParaRPr lang="zh-CN" altLang="en-US">
              <a:solidFill>
                <a:schemeClr val="tx1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>
                <a:solidFill>
                  <a:schemeClr val="tx1"/>
                </a:solidFill>
              </a:rPr>
              <a:t>歌唱者歌颂耶和华，说“当称谢耶和华，因他的慈爱永远长存！”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9"/>
          <p:cNvCxnSpPr>
            <a:cxnSpLocks noChangeShapeType="1"/>
          </p:cNvCxnSpPr>
          <p:nvPr/>
        </p:nvCxnSpPr>
        <p:spPr bwMode="auto">
          <a:xfrm flipH="1">
            <a:off x="3977005" y="1825308"/>
            <a:ext cx="447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429260"/>
            <a:ext cx="10515600" cy="5748020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处境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犹大面对强敌围攻（摩押、亚扪等联军）</a:t>
            </a:r>
            <a:endParaRPr lang="zh-CN" altLang="en-US"/>
          </a:p>
          <a:p>
            <a:r>
              <a:rPr lang="zh-CN" altLang="en-US"/>
              <a:t>这是一次非典型的出征方式——敬拜团队走在军队最前面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找连接词</a:t>
            </a:r>
            <a:r>
              <a:rPr lang="zh-CN" altLang="en-US"/>
              <a:t>：</a:t>
            </a:r>
            <a:r>
              <a:rPr lang="zh-CN" altLang="en-US"/>
              <a:t>因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功用</a:t>
            </a:r>
            <a:r>
              <a:rPr lang="zh-CN" altLang="en-US"/>
              <a:t>：表示原因或</a:t>
            </a:r>
            <a:r>
              <a:rPr lang="zh-CN" altLang="en-US"/>
              <a:t>理由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理解命题关系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/>
              <a:t>命题一：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当称谢耶和华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/>
              <a:t>命题二：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他的慈爱永远长存</a:t>
            </a:r>
            <a:endParaRPr lang="zh-CN" altLang="en-US"/>
          </a:p>
        </p:txBody>
      </p:sp>
      <p:sp>
        <p:nvSpPr>
          <p:cNvPr id="4" name="上箭头 3"/>
          <p:cNvSpPr/>
          <p:nvPr/>
        </p:nvSpPr>
        <p:spPr>
          <a:xfrm>
            <a:off x="2792730" y="4081780"/>
            <a:ext cx="581660" cy="737870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54120" y="4294505"/>
            <a:ext cx="1541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连接词：因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85445"/>
            <a:ext cx="10515600" cy="5791835"/>
          </a:xfrm>
        </p:spPr>
        <p:txBody>
          <a:bodyPr/>
          <a:p>
            <a:pPr marL="0" indent="0">
              <a:buNone/>
            </a:pPr>
            <a:r>
              <a:rPr lang="zh-CN" altLang="en-US"/>
              <a:t>例2：“但如今我写信给你们说：若有称为弟兄是行淫乱的、或贪婪的、或拜偶像的、或辱骂的、或醉酒的、或勒索的，这样的人不可与他相交，就是与他吃饭都不可。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审判教外的人与我何干？教内的人岂不是你们审判的吗？”（林前5:11-12）</a:t>
            </a:r>
            <a:endParaRPr lang="zh-CN" altLang="en-US"/>
          </a:p>
          <a:p>
            <a:pPr marL="0" indent="0"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写信者</a:t>
            </a:r>
            <a:r>
              <a:rPr lang="zh-CN" altLang="en-US">
                <a:sym typeface="+mn-ea"/>
              </a:rPr>
              <a:t>：使徒保罗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收信者</a:t>
            </a:r>
            <a:r>
              <a:rPr lang="zh-CN" altLang="en-US">
                <a:sym typeface="+mn-ea"/>
              </a:rPr>
              <a:t>：哥林多教会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问题</a:t>
            </a:r>
            <a:r>
              <a:rPr lang="zh-CN" altLang="en-US">
                <a:sym typeface="+mn-ea"/>
              </a:rPr>
              <a:t>：教会容忍严重的淫乱罪（有人与继母乱伦，5:1）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教会态度</a:t>
            </a:r>
            <a:r>
              <a:rPr lang="zh-CN" altLang="en-US">
                <a:sym typeface="+mn-ea"/>
              </a:rPr>
              <a:t>：自高自大，没有处理罪（5:2）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06070"/>
            <a:ext cx="10515600" cy="5871210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上下文背景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/>
              <a:t>哥林多前书第5章整体主题：</a:t>
            </a:r>
            <a:r>
              <a:rPr lang="zh-CN" altLang="en-US">
                <a:solidFill>
                  <a:srgbClr val="C00000"/>
                </a:solidFill>
              </a:rPr>
              <a:t>教会纪律</a:t>
            </a:r>
            <a:endParaRPr lang="zh-CN" altLang="en-US">
              <a:solidFill>
                <a:srgbClr val="C00000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/>
              <a:t>起因：教会中有人与继母通奸（5:1）。</a:t>
            </a:r>
            <a:endParaRPr lang="zh-CN" altLang="en-US"/>
          </a:p>
          <a:p>
            <a:pPr marL="514350" indent="-514350">
              <a:buFont typeface="+mj-ea"/>
              <a:buAutoNum type="circleNumDbPlain"/>
            </a:pPr>
            <a:r>
              <a:rPr lang="zh-CN" altLang="en-US"/>
              <a:t>教会不仅没有处理，反而“自高自大”（5:2）。</a:t>
            </a:r>
            <a:endParaRPr lang="zh-CN" altLang="en-US"/>
          </a:p>
          <a:p>
            <a:pPr marL="514350" indent="-514350">
              <a:buFont typeface="+mj-ea"/>
              <a:buAutoNum type="circleNumDbPlain"/>
            </a:pPr>
            <a:r>
              <a:rPr lang="zh-CN" altLang="en-US"/>
              <a:t>保罗指示他们要将那行恶的人“赶出”教会（5:5、5:13）。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第11-12节的语境</a:t>
            </a:r>
            <a:endParaRPr lang="zh-CN" altLang="en-US"/>
          </a:p>
          <a:p>
            <a:pPr marL="514350" indent="-514350">
              <a:buFont typeface="+mj-ea"/>
              <a:buAutoNum type="circleNumDbPlain"/>
            </a:pPr>
            <a:r>
              <a:rPr lang="zh-CN" altLang="en-US"/>
              <a:t>保罗之前在一封信中曾吩咐他们不要与淫乱的人相交（5:9）。</a:t>
            </a:r>
            <a:endParaRPr lang="zh-CN" altLang="en-US"/>
          </a:p>
          <a:p>
            <a:pPr marL="514350" indent="-514350">
              <a:buFont typeface="+mj-ea"/>
              <a:buAutoNum type="circleNumDbPlain"/>
            </a:pPr>
            <a:r>
              <a:rPr lang="zh-CN" altLang="en-US"/>
              <a:t>现在澄清：不是指世人中的罪人，而是指“</a:t>
            </a:r>
            <a:r>
              <a:rPr lang="zh-CN" altLang="en-US">
                <a:solidFill>
                  <a:srgbClr val="C00000"/>
                </a:solidFill>
              </a:rPr>
              <a:t>称为弟兄</a:t>
            </a:r>
            <a:r>
              <a:rPr lang="zh-CN" altLang="en-US"/>
              <a:t>”的人，即自称是信徒的人，若仍活在罪中，应当与之断绝交通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85445"/>
            <a:ext cx="10515600" cy="5791835"/>
          </a:xfrm>
        </p:spPr>
        <p:txBody>
          <a:bodyPr/>
          <a:p>
            <a:pPr marL="0" indent="0">
              <a:buNone/>
            </a:pPr>
            <a:r>
              <a:rPr lang="zh-CN" altLang="en-US"/>
              <a:t>例2：“但如今我写信给你们说：若有称为弟兄是行淫乱的、或贪婪的、或拜偶像的、或辱骂的、或醉酒的、或勒索的，这样的人不可与他相交，就是与他吃饭都不可。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审判教外的人与我何干？教内的人岂不是你们审判的吗？”（林前5:11-12）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找连接词：</a:t>
            </a:r>
            <a:r>
              <a:rPr lang="zh-CN" altLang="en-US">
                <a:solidFill>
                  <a:schemeClr val="tx1"/>
                </a:solidFill>
              </a:rPr>
              <a:t>因为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功用：</a:t>
            </a:r>
            <a:r>
              <a:rPr lang="zh-CN" altLang="en-US">
                <a:sym typeface="+mn-ea"/>
              </a:rPr>
              <a:t>表示原因或理由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理解命题</a:t>
            </a:r>
            <a:r>
              <a:rPr lang="zh-CN" altLang="en-US">
                <a:solidFill>
                  <a:srgbClr val="C00000"/>
                </a:solidFill>
              </a:rPr>
              <a:t>关系：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命题一：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若。。。都不可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命题二：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教内的人应由教会来负责审查或劝诫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上箭头 3"/>
          <p:cNvSpPr/>
          <p:nvPr/>
        </p:nvSpPr>
        <p:spPr>
          <a:xfrm>
            <a:off x="2960370" y="4204335"/>
            <a:ext cx="581660" cy="737870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54120" y="4389120"/>
            <a:ext cx="1876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连接词：因</a:t>
            </a:r>
            <a:r>
              <a:rPr lang="zh-CN" altLang="en-US">
                <a:solidFill>
                  <a:srgbClr val="C00000"/>
                </a:solidFill>
              </a:rPr>
              <a:t>为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229870"/>
            <a:ext cx="10749915" cy="631634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/>
              <a:t>例3：“这有何妨呢？或是假意，或是真心，无论怎样，基督究竟被传开了。为此，我就欢喜，并且还要欢喜。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我知道，这事藉着你们的祈祷和耶稣基督之灵的帮助，终必叫我得救。”（腓1:18-19）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作者</a:t>
            </a:r>
            <a:r>
              <a:rPr lang="zh-CN" altLang="en-US">
                <a:sym typeface="+mn-ea"/>
              </a:rPr>
              <a:t>：使徒保罗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写作地点</a:t>
            </a:r>
            <a:r>
              <a:rPr lang="zh-CN" altLang="en-US">
                <a:sym typeface="+mn-ea"/>
              </a:rPr>
              <a:t>：在罗马坐牢期间（约主后60-62年）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收信人</a:t>
            </a:r>
            <a:r>
              <a:rPr lang="zh-CN" altLang="en-US">
                <a:sym typeface="+mn-ea"/>
              </a:rPr>
              <a:t>：腓立比教会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写信目的</a:t>
            </a:r>
            <a:r>
              <a:rPr lang="zh-CN" altLang="en-US">
                <a:sym typeface="+mn-ea"/>
              </a:rPr>
              <a:t>：</a:t>
            </a:r>
            <a:endParaRPr lang="zh-CN" altLang="en-US"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>
                <a:sym typeface="+mn-ea"/>
              </a:rPr>
              <a:t>感谢腓立比人支持他的事工与奉献</a:t>
            </a:r>
            <a:endParaRPr lang="zh-CN" altLang="en-US"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>
                <a:sym typeface="+mn-ea"/>
              </a:rPr>
              <a:t>鼓励信徒面对逼迫时仍喜乐</a:t>
            </a:r>
            <a:endParaRPr lang="zh-CN" altLang="en-US"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>
                <a:sym typeface="+mn-ea"/>
              </a:rPr>
              <a:t>提醒他们在福音上同心合一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06070"/>
            <a:ext cx="10515600" cy="5871210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上下文背景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/>
              <a:t>腓立比书 1:12-26 是一个完整段落，主题为：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保罗虽被囚，但</a:t>
            </a:r>
            <a:r>
              <a:rPr lang="zh-CN" altLang="en-US">
                <a:solidFill>
                  <a:srgbClr val="C00000"/>
                </a:solidFill>
              </a:rPr>
              <a:t>福音并没有受限，反而广传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有人因嫉妒或争竞传福音，试图加重保罗的苦楚（1:15-17）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保罗却因“基督被传开”而喜乐，不在乎人的动机（1:18）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他相信这最终会带来自己的“得救”（1:19）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85445"/>
            <a:ext cx="10515600" cy="5791835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ym typeface="+mn-ea"/>
              </a:rPr>
              <a:t>例3：“这有何妨呢？或是假意，或是真心，无论怎样，基督究竟被传开了。为此，我就欢喜，并且还要欢喜。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因为</a:t>
            </a:r>
            <a:r>
              <a:rPr lang="zh-CN" altLang="en-US">
                <a:sym typeface="+mn-ea"/>
              </a:rPr>
              <a:t>我知道，这事藉着你们的祈祷和耶稣基督之灵的帮助，终必叫我得救。”（腓1:18-19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找连接词：</a:t>
            </a:r>
            <a:r>
              <a:rPr lang="zh-CN" altLang="en-US">
                <a:solidFill>
                  <a:schemeClr val="tx1"/>
                </a:solidFill>
              </a:rPr>
              <a:t>因为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功用：</a:t>
            </a:r>
            <a:r>
              <a:rPr lang="zh-CN" altLang="en-US">
                <a:sym typeface="+mn-ea"/>
              </a:rPr>
              <a:t>表示原因或理由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理解命题</a:t>
            </a:r>
            <a:r>
              <a:rPr lang="zh-CN" altLang="en-US">
                <a:solidFill>
                  <a:srgbClr val="C00000"/>
                </a:solidFill>
              </a:rPr>
              <a:t>关系：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命题一：为此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。。。还要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欢喜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命题二：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这事。。。叫我得救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上箭头 3"/>
          <p:cNvSpPr/>
          <p:nvPr/>
        </p:nvSpPr>
        <p:spPr>
          <a:xfrm>
            <a:off x="2960370" y="4204335"/>
            <a:ext cx="581660" cy="737870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54120" y="4389120"/>
            <a:ext cx="1876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连接词：因</a:t>
            </a:r>
            <a:r>
              <a:rPr lang="zh-CN" altLang="en-US">
                <a:solidFill>
                  <a:srgbClr val="C00000"/>
                </a:solidFill>
              </a:rPr>
              <a:t>为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75285"/>
            <a:ext cx="10749915" cy="604710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/>
              <a:t>例4：“也要坚守我们所承认的指望，不至摇动，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那应许我们的是信实的。”（来10:23）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作者</a:t>
            </a:r>
            <a:r>
              <a:rPr lang="zh-CN" altLang="en-US">
                <a:sym typeface="+mn-ea"/>
              </a:rPr>
              <a:t>：具体作者不详，传统认为可能是保罗或保罗的同工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写作对象</a:t>
            </a:r>
            <a:r>
              <a:rPr lang="zh-CN" altLang="en-US">
                <a:sym typeface="+mn-ea"/>
              </a:rPr>
              <a:t>：一群经历逼迫的犹太背景基督徒，他们面临信仰动摇。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写信目的</a:t>
            </a:r>
            <a:r>
              <a:rPr lang="zh-CN" altLang="en-US">
                <a:sym typeface="+mn-ea"/>
              </a:rPr>
              <a:t>：</a:t>
            </a:r>
            <a:endParaRPr lang="zh-CN" altLang="en-US"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>
                <a:sym typeface="+mn-ea"/>
              </a:rPr>
              <a:t>鼓励信徒在逼迫和动摇中持守信仰，不要退后（来10:35-39）</a:t>
            </a:r>
            <a:endParaRPr lang="zh-CN" altLang="en-US"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>
                <a:sym typeface="+mn-ea"/>
              </a:rPr>
              <a:t>强调基督为更美的大祭司，祂的救恩远胜旧约体系</a:t>
            </a:r>
            <a:endParaRPr lang="zh-CN" altLang="en-US"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>
                <a:sym typeface="+mn-ea"/>
              </a:rPr>
              <a:t>呼吁信徒回应神的恩典，持守信心、盼望与爱心（来10:19-25）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796925"/>
            <a:ext cx="10515600" cy="5380355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例4：“也要坚守我们所承认的指望，不至摇动，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因为</a:t>
            </a:r>
            <a:r>
              <a:rPr lang="zh-CN" altLang="en-US">
                <a:sym typeface="+mn-ea"/>
              </a:rPr>
              <a:t>那应许我们的是信实的。”（来10:23）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上下文背景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/>
              <a:t>10:1-18：基督一次献祭成就永远救赎，胜过旧约祭祀制度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10:19-25：呼吁信徒因着基督，可以坦然无惧进到神面前，要：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（v.22）“存着诚心和充足的信心”来到神面前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（v.23）“</a:t>
            </a:r>
            <a:r>
              <a:rPr lang="zh-CN" altLang="en-US">
                <a:solidFill>
                  <a:srgbClr val="C00000"/>
                </a:solidFill>
              </a:rPr>
              <a:t>坚守所承认的指望</a:t>
            </a:r>
            <a:r>
              <a:rPr lang="zh-CN" altLang="en-US"/>
              <a:t>”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（v.24-25）“彼此相顾、激发爱心”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研经指引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85445"/>
            <a:ext cx="10515600" cy="5791835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ym typeface="+mn-ea"/>
              </a:rPr>
              <a:t>例4：“也要坚守我们所承认的指望，不至摇动，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因为</a:t>
            </a:r>
            <a:r>
              <a:rPr lang="zh-CN" altLang="en-US">
                <a:sym typeface="+mn-ea"/>
              </a:rPr>
              <a:t>那应许我们的是信实的。”（来10:23）</a:t>
            </a:r>
            <a:endParaRPr lang="zh-CN" altLang="en-US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找连接词：</a:t>
            </a:r>
            <a:r>
              <a:rPr lang="zh-CN" altLang="en-US">
                <a:solidFill>
                  <a:schemeClr val="tx1"/>
                </a:solidFill>
              </a:rPr>
              <a:t>因为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功用：</a:t>
            </a:r>
            <a:r>
              <a:rPr lang="zh-CN" altLang="en-US">
                <a:sym typeface="+mn-ea"/>
              </a:rPr>
              <a:t>表示原因或理由</a:t>
            </a:r>
            <a:endParaRPr lang="zh-CN" altLang="en-US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理解命题</a:t>
            </a:r>
            <a:r>
              <a:rPr lang="zh-CN" altLang="en-US">
                <a:solidFill>
                  <a:srgbClr val="C00000"/>
                </a:solidFill>
              </a:rPr>
              <a:t>关系：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命题一：为要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。。。不至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摇动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命题二：</a:t>
            </a:r>
            <a:r>
              <a:rPr lang="zh-CN" altLang="en-US">
                <a:sym typeface="+mn-ea"/>
              </a:rPr>
              <a:t>那应许我们的是信实的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上箭头 3"/>
          <p:cNvSpPr/>
          <p:nvPr/>
        </p:nvSpPr>
        <p:spPr>
          <a:xfrm>
            <a:off x="2748280" y="4472940"/>
            <a:ext cx="581660" cy="737870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53790" y="4657725"/>
            <a:ext cx="1876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连接词：因</a:t>
            </a:r>
            <a:r>
              <a:rPr lang="zh-CN" altLang="en-US">
                <a:solidFill>
                  <a:srgbClr val="C00000"/>
                </a:solidFill>
              </a:rPr>
              <a:t>为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>
                <a:sym typeface="+mn-ea"/>
              </a:rPr>
              <a:t>二、“</a:t>
            </a:r>
            <a:r>
              <a:rPr lang="zh-CN" altLang="en-US" sz="3200">
                <a:solidFill>
                  <a:srgbClr val="C00000"/>
                </a:solidFill>
                <a:sym typeface="+mn-ea"/>
              </a:rPr>
              <a:t>所以</a:t>
            </a:r>
            <a:r>
              <a:rPr lang="zh-CN" altLang="en-US" sz="3200">
                <a:sym typeface="+mn-ea"/>
              </a:rPr>
              <a:t>”— 表示之前某一陈述的特定效果或后果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300480"/>
            <a:ext cx="10515600" cy="517779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1300"/>
              <a:t>例</a:t>
            </a:r>
            <a:r>
              <a:rPr lang="en-US" altLang="zh-CN" sz="1300"/>
              <a:t>5</a:t>
            </a:r>
            <a:r>
              <a:rPr lang="zh-CN" altLang="en-US" sz="1300"/>
              <a:t>：腓2:5-11</a:t>
            </a:r>
            <a:endParaRPr lang="zh-CN" altLang="en-US" sz="1300"/>
          </a:p>
          <a:p>
            <a:r>
              <a:rPr lang="zh-CN" altLang="en-US" sz="1300"/>
              <a:t>5你们当以基督耶稣的心为心。</a:t>
            </a:r>
            <a:endParaRPr lang="zh-CN" altLang="en-US" sz="1300"/>
          </a:p>
          <a:p>
            <a:r>
              <a:rPr lang="zh-CN" altLang="en-US" sz="1300"/>
              <a:t>6他本有　神的形像，</a:t>
            </a:r>
            <a:endParaRPr lang="zh-CN" altLang="en-US" sz="1300"/>
          </a:p>
          <a:p>
            <a:r>
              <a:rPr lang="zh-CN" altLang="en-US" sz="1300"/>
              <a:t>不以自己与　神同等为强夺的，</a:t>
            </a:r>
            <a:endParaRPr lang="zh-CN" altLang="en-US" sz="1300"/>
          </a:p>
          <a:p>
            <a:r>
              <a:rPr lang="zh-CN" altLang="en-US" sz="1300"/>
              <a:t>7反倒虚己，</a:t>
            </a:r>
            <a:endParaRPr lang="zh-CN" altLang="en-US" sz="1300"/>
          </a:p>
          <a:p>
            <a:r>
              <a:rPr lang="zh-CN" altLang="en-US" sz="1300"/>
              <a:t>取了奴仆的形像，</a:t>
            </a:r>
            <a:endParaRPr lang="zh-CN" altLang="en-US" sz="1300"/>
          </a:p>
          <a:p>
            <a:r>
              <a:rPr lang="zh-CN" altLang="en-US" sz="1300"/>
              <a:t>成为人的样式。</a:t>
            </a:r>
            <a:endParaRPr lang="zh-CN" altLang="en-US" sz="1300"/>
          </a:p>
          <a:p>
            <a:r>
              <a:rPr lang="zh-CN" altLang="en-US" sz="1300"/>
              <a:t>8既有人的样子，就自己卑微，</a:t>
            </a:r>
            <a:endParaRPr lang="zh-CN" altLang="en-US" sz="1300"/>
          </a:p>
          <a:p>
            <a:r>
              <a:rPr lang="zh-CN" altLang="en-US" sz="1300"/>
              <a:t>存心顺服，以至于死，</a:t>
            </a:r>
            <a:endParaRPr lang="zh-CN" altLang="en-US" sz="1300"/>
          </a:p>
          <a:p>
            <a:r>
              <a:rPr lang="zh-CN" altLang="en-US" sz="1300"/>
              <a:t>且死在十字架上。</a:t>
            </a:r>
            <a:endParaRPr lang="zh-CN" altLang="en-US" sz="1300"/>
          </a:p>
          <a:p>
            <a:r>
              <a:rPr lang="zh-CN" altLang="en-US" sz="1300"/>
              <a:t>9</a:t>
            </a:r>
            <a:r>
              <a:rPr lang="zh-CN" altLang="en-US" sz="1300">
                <a:highlight>
                  <a:srgbClr val="FFFF00"/>
                </a:highlight>
              </a:rPr>
              <a:t>所以</a:t>
            </a:r>
            <a:r>
              <a:rPr lang="zh-CN" altLang="en-US" sz="1300"/>
              <a:t>　神将他升为至高，</a:t>
            </a:r>
            <a:endParaRPr lang="zh-CN" altLang="en-US" sz="1300"/>
          </a:p>
          <a:p>
            <a:r>
              <a:rPr lang="zh-CN" altLang="en-US" sz="1300"/>
              <a:t>又赐给他那超乎万名之上的名，</a:t>
            </a:r>
            <a:endParaRPr lang="zh-CN" altLang="en-US" sz="1300"/>
          </a:p>
          <a:p>
            <a:r>
              <a:rPr lang="zh-CN" altLang="en-US" sz="1300"/>
              <a:t>10叫一切在天上的、地上的和地底下的，</a:t>
            </a:r>
            <a:endParaRPr lang="zh-CN" altLang="en-US" sz="1300"/>
          </a:p>
          <a:p>
            <a:r>
              <a:rPr lang="zh-CN" altLang="en-US" sz="1300"/>
              <a:t>因耶稣的名无不屈膝，</a:t>
            </a:r>
            <a:endParaRPr lang="zh-CN" altLang="en-US" sz="1300"/>
          </a:p>
          <a:p>
            <a:r>
              <a:rPr lang="zh-CN" altLang="en-US" sz="1300"/>
              <a:t>11无不口称耶稣基督为主，</a:t>
            </a:r>
            <a:endParaRPr lang="zh-CN" altLang="en-US" sz="1300"/>
          </a:p>
          <a:p>
            <a:r>
              <a:rPr lang="zh-CN" altLang="en-US" sz="1300"/>
              <a:t>使荣耀归与父　神。</a:t>
            </a:r>
            <a:endParaRPr lang="zh-CN" altLang="en-US" sz="1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64515"/>
            <a:ext cx="11196955" cy="5513070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作者</a:t>
            </a:r>
            <a:r>
              <a:rPr lang="zh-CN" altLang="en-US">
                <a:sym typeface="+mn-ea"/>
              </a:rPr>
              <a:t>：使徒保罗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写作地点</a:t>
            </a:r>
            <a:r>
              <a:rPr lang="zh-CN" altLang="en-US">
                <a:sym typeface="+mn-ea"/>
              </a:rPr>
              <a:t>：在罗马坐牢期间（约主后60-62年）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收信人</a:t>
            </a:r>
            <a:r>
              <a:rPr lang="zh-CN" altLang="en-US">
                <a:sym typeface="+mn-ea"/>
              </a:rPr>
              <a:t>：腓立比教会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写信目的</a:t>
            </a:r>
            <a:r>
              <a:rPr lang="zh-CN" altLang="en-US">
                <a:sym typeface="+mn-ea"/>
              </a:rPr>
              <a:t>：</a:t>
            </a:r>
            <a:endParaRPr lang="zh-CN" altLang="en-US"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>
                <a:sym typeface="+mn-ea"/>
              </a:rPr>
              <a:t>鼓励信徒在逼迫中仍然喜乐（腓1:29-30）</a:t>
            </a:r>
            <a:endParaRPr lang="zh-CN" altLang="en-US"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>
                <a:sym typeface="+mn-ea"/>
              </a:rPr>
              <a:t>呼吁教会合一、谦卑、效法基督（腓2:1-5）</a:t>
            </a:r>
            <a:endParaRPr lang="zh-CN" altLang="en-US"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>
                <a:sym typeface="+mn-ea"/>
              </a:rPr>
              <a:t>感谢他们的奉献并报告自己的情况（腓4章）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经文上下文</a:t>
            </a:r>
            <a:endParaRPr lang="zh-CN" altLang="en-US">
              <a:solidFill>
                <a:srgbClr val="C00000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前文（腓2:1-4）：保罗劝勉信徒要有相同的心思、彼此谦卑，看别人比自己强。</a:t>
            </a:r>
            <a:endParaRPr lang="zh-CN" altLang="en-US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后文（腓2:12-18）：鼓励信徒在神面前敬畏行事，显明生命的见证。</a:t>
            </a:r>
            <a:endParaRPr lang="zh-CN" altLang="en-US">
              <a:sym typeface="+mn-ea"/>
            </a:endParaRPr>
          </a:p>
          <a:p>
            <a:pPr marL="0" indent="0">
              <a:buFont typeface="+mj-ea"/>
              <a:buNone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94970"/>
            <a:ext cx="10515600" cy="6071870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zh-CN" altLang="en-US">
                <a:sym typeface="+mn-ea"/>
              </a:rPr>
              <a:t>5你们当以基督耶稣的心为心。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6他本有　神的形像，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不以自己与　神同等为强夺的，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7反倒虚己，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取了奴仆的形像，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成为人的样式。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8既有人的样子，就自己卑微，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存心顺服，以至于死，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且死在十字架上。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9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所以</a:t>
            </a:r>
            <a:r>
              <a:rPr lang="zh-CN" altLang="en-US">
                <a:sym typeface="+mn-ea"/>
              </a:rPr>
              <a:t>　神将他升为至高，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又赐给他那超乎万名之上的名，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10叫一切在天上的、地上的和地底下的，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因耶稣的名无不屈膝，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11无不口称耶稣基督为主，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使荣耀归与父　神。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右大括号 3"/>
          <p:cNvSpPr/>
          <p:nvPr/>
        </p:nvSpPr>
        <p:spPr>
          <a:xfrm>
            <a:off x="6614795" y="528320"/>
            <a:ext cx="402590" cy="32296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大括号 4"/>
          <p:cNvSpPr/>
          <p:nvPr/>
        </p:nvSpPr>
        <p:spPr>
          <a:xfrm>
            <a:off x="6648450" y="4059555"/>
            <a:ext cx="368935" cy="20561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08875" y="1991995"/>
            <a:ext cx="1922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命题组</a:t>
            </a:r>
            <a:r>
              <a:rPr lang="zh-CN" altLang="en-US"/>
              <a:t>一：</a:t>
            </a:r>
            <a:endParaRPr lang="zh-CN" altLang="en-US"/>
          </a:p>
          <a:p>
            <a:r>
              <a:rPr lang="zh-CN" altLang="en-US">
                <a:solidFill>
                  <a:srgbClr val="C00000"/>
                </a:solidFill>
              </a:rPr>
              <a:t>基督的降卑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8875" y="4765040"/>
            <a:ext cx="1922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命题组</a:t>
            </a:r>
            <a:r>
              <a:rPr lang="zh-CN" altLang="en-US"/>
              <a:t>二：</a:t>
            </a:r>
            <a:endParaRPr lang="zh-CN" altLang="en-US"/>
          </a:p>
          <a:p>
            <a:r>
              <a:rPr lang="zh-CN" altLang="en-US">
                <a:solidFill>
                  <a:srgbClr val="C00000"/>
                </a:solidFill>
              </a:rPr>
              <a:t>神将基督升高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7732395" y="3121025"/>
            <a:ext cx="759460" cy="108394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51290" y="3321685"/>
            <a:ext cx="1854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连接词：</a:t>
            </a:r>
            <a:r>
              <a:rPr lang="zh-CN" altLang="en-US">
                <a:solidFill>
                  <a:srgbClr val="C00000"/>
                </a:solidFill>
              </a:rPr>
              <a:t>所以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7" grpId="0"/>
      <p:bldP spid="7" grpId="1"/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462280"/>
            <a:ext cx="10515600" cy="5715000"/>
          </a:xfrm>
        </p:spPr>
        <p:txBody>
          <a:bodyPr>
            <a:normAutofit lnSpcReduction="10000"/>
          </a:bodyPr>
          <a:p>
            <a:pPr>
              <a:buFont typeface="Wingdings" panose="05000000000000000000" charset="0"/>
              <a:buChar char=""/>
            </a:pPr>
            <a:r>
              <a:rPr lang="zh-CN" altLang="en-US"/>
              <a:t>例</a:t>
            </a:r>
            <a:r>
              <a:rPr lang="en-US" altLang="zh-CN"/>
              <a:t>6</a:t>
            </a:r>
            <a:r>
              <a:rPr lang="zh-CN" altLang="en-US"/>
              <a:t>：来11:16——因为和所以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他们却羡慕一个更美的家乡，就是在天上的。</a:t>
            </a:r>
            <a:r>
              <a:rPr lang="zh-CN" altLang="en-US">
                <a:highlight>
                  <a:srgbClr val="FFFF00"/>
                </a:highlight>
              </a:rPr>
              <a:t>所以</a:t>
            </a:r>
            <a:r>
              <a:rPr lang="zh-CN" altLang="en-US"/>
              <a:t>　神被称为他们的　神，并不以为耻，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他已经给他们预备了一座城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rgbClr val="C00000"/>
                </a:solidFill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作者</a:t>
            </a:r>
            <a:r>
              <a:rPr lang="zh-CN" altLang="en-US"/>
              <a:t>：不明（传统认为是保罗，但现代学者意见不一）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对象</a:t>
            </a:r>
            <a:r>
              <a:rPr lang="zh-CN" altLang="en-US"/>
              <a:t>：受逼迫的犹太基督徒，他们面对信仰动摇的危机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写作目的：</a:t>
            </a:r>
            <a:endParaRPr lang="zh-CN" altLang="en-US">
              <a:solidFill>
                <a:srgbClr val="C00000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/>
              <a:t>鼓励信徒持守对基督的信心，不要退回犹太教</a:t>
            </a:r>
            <a:endParaRPr lang="zh-CN" altLang="en-US"/>
          </a:p>
          <a:p>
            <a:pPr marL="514350" indent="-514350">
              <a:buFont typeface="+mj-ea"/>
              <a:buAutoNum type="circleNumDbPlain"/>
            </a:pPr>
            <a:r>
              <a:rPr lang="zh-CN" altLang="en-US"/>
              <a:t>高举耶稣为更美的大祭司和中保（超过摩西、亚伦、利未体系）</a:t>
            </a:r>
            <a:endParaRPr lang="zh-CN" altLang="en-US"/>
          </a:p>
          <a:p>
            <a:pPr marL="514350" indent="-514350">
              <a:buFont typeface="+mj-ea"/>
              <a:buAutoNum type="circleNumDbPlain"/>
            </a:pPr>
            <a:r>
              <a:rPr lang="zh-CN" altLang="en-US"/>
              <a:t>强调信心是通向神国的唯一道路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696595"/>
            <a:ext cx="10515600" cy="5669915"/>
          </a:xfrm>
        </p:spPr>
        <p:txBody>
          <a:bodyPr>
            <a:normAutofit fontScale="90000" lnSpcReduction="10000"/>
          </a:bodyPr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经文上下文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前文（来11:1-15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说明“信”是所望之事的实底，是未见之事的确据（v.1）</a:t>
            </a:r>
            <a:endParaRPr lang="zh-CN" altLang="en-US"/>
          </a:p>
          <a:p>
            <a:r>
              <a:rPr lang="zh-CN" altLang="en-US"/>
              <a:t>描述亚伯、以诺、挪亚、亚伯拉罕、撒拉等人如何因信得神喜悦</a:t>
            </a:r>
            <a:r>
              <a:rPr lang="zh-CN" altLang="en-US">
                <a:sym typeface="+mn-ea"/>
              </a:rPr>
              <a:t>（v.</a:t>
            </a:r>
            <a:r>
              <a:rPr lang="en-US" altLang="zh-CN">
                <a:sym typeface="+mn-ea"/>
              </a:rPr>
              <a:t>2-7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  <a:p>
            <a:r>
              <a:rPr lang="zh-CN" altLang="en-US"/>
              <a:t>特别强调亚伯拉罕信心的旅程：“寄居在应许之地”、“等候那座有根基的城”（v.8-10）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本节（v.16）</a:t>
            </a:r>
            <a:endParaRPr lang="zh-CN" altLang="en-US">
              <a:solidFill>
                <a:srgbClr val="C00000"/>
              </a:solidFill>
            </a:endParaRPr>
          </a:p>
          <a:p>
            <a:r>
              <a:rPr lang="zh-CN" altLang="en-US"/>
              <a:t>是对这些信心之人的总结：他们的信心不是为了今生，而是“羡慕一个更美的家乡”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后文（来11:17-40）</a:t>
            </a:r>
            <a:endParaRPr lang="zh-CN" altLang="en-US">
              <a:solidFill>
                <a:srgbClr val="C00000"/>
              </a:solidFill>
            </a:endParaRPr>
          </a:p>
          <a:p>
            <a:r>
              <a:rPr lang="zh-CN" altLang="en-US"/>
              <a:t>接着继续列举信心伟人，包括以撒、雅各、约瑟、摩西、大卫等</a:t>
            </a:r>
            <a:endParaRPr lang="zh-CN" altLang="en-US"/>
          </a:p>
          <a:p>
            <a:r>
              <a:rPr lang="zh-CN" altLang="en-US"/>
              <a:t>最后指出：这些人“因信得了美好的证据，却仍未得着所应许的”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86105"/>
            <a:ext cx="10515600" cy="5591175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理解命题关系：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命题</a:t>
            </a:r>
            <a:r>
              <a:rPr lang="zh-CN" altLang="en-US">
                <a:sym typeface="+mn-ea"/>
              </a:rPr>
              <a:t>一：他们却羡慕一个更美的家乡，就是在天上的。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命题二：神被称为他们的　神，并不以为耻，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命题三：他已经给他们预备了一座城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下箭头 3"/>
          <p:cNvSpPr/>
          <p:nvPr/>
        </p:nvSpPr>
        <p:spPr>
          <a:xfrm>
            <a:off x="3899535" y="2226945"/>
            <a:ext cx="894080" cy="68135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62880" y="2338705"/>
            <a:ext cx="207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连接词：</a:t>
            </a:r>
            <a:r>
              <a:rPr lang="zh-CN" altLang="en-US">
                <a:solidFill>
                  <a:srgbClr val="C00000"/>
                </a:solidFill>
              </a:rPr>
              <a:t>所以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2880" y="3839845"/>
            <a:ext cx="1951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连接词：</a:t>
            </a:r>
            <a:r>
              <a:rPr lang="zh-CN" altLang="en-US">
                <a:solidFill>
                  <a:srgbClr val="C00000"/>
                </a:solidFill>
              </a:rPr>
              <a:t>因为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3899535" y="3691255"/>
            <a:ext cx="894080" cy="681355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三、“若”可以有两种</a:t>
            </a:r>
            <a:r>
              <a:rPr lang="zh-CN" altLang="en-US"/>
              <a:t>解释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3690"/>
            <a:ext cx="10694670" cy="505142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>
                <a:solidFill>
                  <a:srgbClr val="C00000"/>
                </a:solidFill>
              </a:rPr>
              <a:t>1</a:t>
            </a:r>
            <a:r>
              <a:rPr lang="zh-CN" altLang="en-US">
                <a:solidFill>
                  <a:srgbClr val="C00000"/>
                </a:solidFill>
              </a:rPr>
              <a:t>、表示条件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/>
              <a:t>例</a:t>
            </a:r>
            <a:r>
              <a:rPr lang="en-US" altLang="zh-CN"/>
              <a:t>7</a:t>
            </a:r>
            <a:r>
              <a:rPr lang="zh-CN" altLang="en-US"/>
              <a:t>：申命记28:13-15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13-14你</a:t>
            </a:r>
            <a:r>
              <a:rPr lang="zh-CN" altLang="en-US">
                <a:highlight>
                  <a:srgbClr val="FFFF00"/>
                </a:highlight>
              </a:rPr>
              <a:t>若</a:t>
            </a:r>
            <a:r>
              <a:rPr lang="zh-CN" altLang="en-US"/>
              <a:t>听从耶和华你　神的诫命，就是我今日所吩咐你的，谨守遵行，不偏左右，也不随从侍奉别神，耶和华就必使你作首不作尾，但居上不居下。15你</a:t>
            </a:r>
            <a:r>
              <a:rPr lang="zh-CN" altLang="en-US">
                <a:highlight>
                  <a:srgbClr val="FFFF00"/>
                </a:highlight>
              </a:rPr>
              <a:t>若</a:t>
            </a:r>
            <a:r>
              <a:rPr lang="zh-CN" altLang="en-US"/>
              <a:t>不听从耶和华你　神的话，不谨守遵行他的一切诫命律例，就是我今日所吩咐你的，这以下的咒诅都必追随你，临到你身上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</a:rPr>
              <a:t>观察</a:t>
            </a:r>
            <a:r>
              <a:rPr lang="zh-CN" altLang="en-US"/>
              <a:t>：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作者</a:t>
            </a:r>
            <a:r>
              <a:rPr lang="zh-CN" altLang="en-US"/>
              <a:t>：</a:t>
            </a:r>
            <a:r>
              <a:rPr lang="zh-CN" altLang="en-US"/>
              <a:t>摩西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606425"/>
            <a:ext cx="10515600" cy="5570855"/>
          </a:xfrm>
        </p:spPr>
        <p:txBody>
          <a:bodyPr>
            <a:normAutofit fontScale="90000"/>
          </a:bodyPr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写作时间与地点</a:t>
            </a:r>
            <a:r>
              <a:rPr lang="zh-CN" altLang="en-US"/>
              <a:t>：约公元前1400年，摩西在摩押平原对以色列人所作的临别讲论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对象</a:t>
            </a:r>
            <a:r>
              <a:rPr lang="zh-CN" altLang="en-US"/>
              <a:t>：即将进入迦南地的第二代以色列人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目的</a:t>
            </a:r>
            <a:r>
              <a:rPr lang="zh-CN" altLang="en-US"/>
              <a:t>：重申神的律法与约，提醒以色列人顺服带来祝福，悖逆招致咒诅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经文上下文：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>
                <a:solidFill>
                  <a:schemeClr val="tx1"/>
                </a:solidFill>
              </a:rPr>
              <a:t>                         28</a:t>
            </a:r>
            <a:r>
              <a:rPr lang="zh-CN" altLang="en-US">
                <a:solidFill>
                  <a:schemeClr val="tx1"/>
                </a:solidFill>
              </a:rPr>
              <a:t>章</a:t>
            </a:r>
            <a:r>
              <a:rPr lang="en-US" altLang="zh-CN">
                <a:solidFill>
                  <a:schemeClr val="tx1"/>
                </a:solidFill>
              </a:rPr>
              <a:t>1-14</a:t>
            </a:r>
            <a:r>
              <a:rPr lang="zh-CN" altLang="en-US">
                <a:solidFill>
                  <a:schemeClr val="tx1"/>
                </a:solidFill>
              </a:rPr>
              <a:t>祝福段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>
                <a:solidFill>
                  <a:schemeClr val="tx1"/>
                </a:solidFill>
              </a:rPr>
              <a:t>                                                               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>
                <a:solidFill>
                  <a:schemeClr val="tx1"/>
                </a:solidFill>
              </a:rPr>
              <a:t>                         28</a:t>
            </a:r>
            <a:r>
              <a:rPr lang="zh-CN" altLang="en-US">
                <a:solidFill>
                  <a:schemeClr val="tx1"/>
                </a:solidFill>
              </a:rPr>
              <a:t>章</a:t>
            </a:r>
            <a:r>
              <a:rPr lang="en-US" altLang="zh-CN">
                <a:solidFill>
                  <a:schemeClr val="tx1"/>
                </a:solidFill>
              </a:rPr>
              <a:t>15-68</a:t>
            </a:r>
            <a:r>
              <a:rPr lang="zh-CN" altLang="en-US">
                <a:solidFill>
                  <a:schemeClr val="tx1"/>
                </a:solidFill>
              </a:rPr>
              <a:t>节咒诅段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</a:rPr>
              <a:t>而 13-15节 正好位于这两个段落的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</a:rPr>
              <a:t>交界处</a:t>
            </a:r>
            <a:r>
              <a:rPr lang="zh-CN" altLang="en-US">
                <a:solidFill>
                  <a:schemeClr val="tx1"/>
                </a:solidFill>
              </a:rPr>
              <a:t>：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</a:rPr>
              <a:t>v.13-14：总结祝福部分的高峰：以色列将“作首不作尾”“居上不居下”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</a:rPr>
              <a:t>v.15：</a:t>
            </a:r>
            <a:r>
              <a:rPr lang="en-US" altLang="zh-CN">
                <a:solidFill>
                  <a:schemeClr val="tx1"/>
                </a:solidFill>
              </a:rPr>
              <a:t>     </a:t>
            </a:r>
            <a:r>
              <a:rPr lang="zh-CN" altLang="en-US">
                <a:solidFill>
                  <a:schemeClr val="tx1"/>
                </a:solidFill>
              </a:rPr>
              <a:t>是过渡句，引入接下来长达50多节的咒诅内容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右弧形箭头 3"/>
          <p:cNvSpPr/>
          <p:nvPr/>
        </p:nvSpPr>
        <p:spPr>
          <a:xfrm>
            <a:off x="6860540" y="3428365"/>
            <a:ext cx="1117600" cy="1681480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641985"/>
            <a:ext cx="10515600" cy="5535295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理解命题关系：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73505" y="2567305"/>
            <a:ext cx="24250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  <a:sym typeface="+mn-ea"/>
              </a:rPr>
              <a:t>你若</a:t>
            </a:r>
            <a:r>
              <a:rPr lang="zh-CN" altLang="en-US">
                <a:sym typeface="+mn-ea"/>
              </a:rPr>
              <a:t>听从耶和华你　神的诫命，就是我今日所吩咐你的，谨守遵行，不偏左右，也不随从侍奉别神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40815" y="4841875"/>
            <a:ext cx="1743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耶和华就必使你作首不作尾，但居上不居下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71640" y="2567305"/>
            <a:ext cx="2882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  <a:sym typeface="+mn-ea"/>
              </a:rPr>
              <a:t>你若</a:t>
            </a:r>
            <a:r>
              <a:rPr lang="zh-CN" altLang="en-US">
                <a:sym typeface="+mn-ea"/>
              </a:rPr>
              <a:t>不听从耶和华你　神的话，不谨守遵行他的一切诫命律例，就是我今日所吩咐你的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771640" y="4841875"/>
            <a:ext cx="2425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这以下的咒诅都必追随你，临到你身上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96695" y="1534160"/>
            <a:ext cx="1285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命题</a:t>
            </a:r>
            <a:r>
              <a:rPr lang="zh-CN" altLang="en-US"/>
              <a:t>组一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71640" y="1534160"/>
            <a:ext cx="1285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命题</a:t>
            </a:r>
            <a:r>
              <a:rPr lang="zh-CN" altLang="en-US"/>
              <a:t>组二</a:t>
            </a:r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1955165" y="4193540"/>
            <a:ext cx="391160" cy="4584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7665720" y="4193540"/>
            <a:ext cx="391160" cy="4584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49325" y="4238625"/>
            <a:ext cx="737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条件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54085" y="4193540"/>
            <a:ext cx="737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条件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3586480" y="3009265"/>
            <a:ext cx="335280" cy="22459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左大括号 17"/>
          <p:cNvSpPr/>
          <p:nvPr/>
        </p:nvSpPr>
        <p:spPr>
          <a:xfrm>
            <a:off x="6279515" y="3009265"/>
            <a:ext cx="380365" cy="22466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23715" y="3992245"/>
            <a:ext cx="1642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C00000"/>
                </a:solidFill>
              </a:rPr>
              <a:t>平行反义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/>
      <p:bldP spid="14" grpId="1"/>
      <p:bldP spid="13" grpId="0" animBg="1"/>
      <p:bldP spid="13" grpId="1" animBg="1"/>
      <p:bldP spid="15" grpId="0"/>
      <p:bldP spid="15" grpId="1"/>
      <p:bldP spid="16" grpId="0" animBg="1"/>
      <p:bldP spid="16" grpId="1" animBg="1"/>
      <p:bldP spid="18" grpId="0" animBg="1"/>
      <p:bldP spid="18" grpId="1" animBg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62685"/>
            <a:ext cx="9144000" cy="2347595"/>
          </a:xfrm>
        </p:spPr>
        <p:txBody>
          <a:bodyPr>
            <a:normAutofit fontScale="90000"/>
          </a:bodyPr>
          <a:p>
            <a:pPr marL="0" indent="0" fontAlgn="auto">
              <a:lnSpc>
                <a:spcPct val="150000"/>
              </a:lnSpc>
            </a:pPr>
            <a:br>
              <a:rPr lang="zh-CN" altLang="en-US" b="1">
                <a:solidFill>
                  <a:schemeClr val="accent2">
                    <a:lumMod val="75000"/>
                  </a:schemeClr>
                </a:solidFill>
                <a:sym typeface="+mn-ea"/>
              </a:rPr>
            </a:br>
            <a:br>
              <a:rPr lang="zh-CN" altLang="en-US" b="1">
                <a:solidFill>
                  <a:schemeClr val="accent2">
                    <a:lumMod val="75000"/>
                  </a:schemeClr>
                </a:solidFill>
                <a:sym typeface="+mn-ea"/>
              </a:rPr>
            </a:br>
            <a:r>
              <a:rPr lang="zh-CN" altLang="en-US" b="1">
                <a:solidFill>
                  <a:schemeClr val="accent2">
                    <a:lumMod val="75000"/>
                  </a:schemeClr>
                </a:solidFill>
                <a:sym typeface="+mn-ea"/>
              </a:rPr>
              <a:t>第十二课：</a:t>
            </a:r>
            <a:r>
              <a:rPr lang="zh-CN" b="1">
                <a:solidFill>
                  <a:schemeClr val="accent2">
                    <a:lumMod val="75000"/>
                  </a:schemeClr>
                </a:solidFill>
                <a:sym typeface="+mn-ea"/>
              </a:rPr>
              <a:t>连接词</a:t>
            </a:r>
            <a:br>
              <a:rPr lang="en-US" altLang="zh-CN" b="1">
                <a:solidFill>
                  <a:schemeClr val="accent2">
                    <a:lumMod val="75000"/>
                  </a:schemeClr>
                </a:solidFill>
                <a:sym typeface="+mn-ea"/>
              </a:rPr>
            </a:br>
            <a:endParaRPr lang="zh-CN" altLang="en-US" sz="4890" b="1"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0000"/>
          </a:bodyPr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温城华人圣经教会</a:t>
            </a:r>
            <a:endParaRPr lang="zh-CN" altLang="en-US">
              <a:sym typeface="+mn-ea"/>
            </a:endParaRPr>
          </a:p>
          <a:p>
            <a:r>
              <a:rPr lang="zh-CN" altLang="en-US"/>
              <a:t>孙大</a:t>
            </a:r>
            <a:r>
              <a:rPr lang="zh-CN" altLang="en-US"/>
              <a:t>罡</a:t>
            </a:r>
            <a:endParaRPr lang="zh-CN" altLang="en-US"/>
          </a:p>
          <a:p>
            <a:r>
              <a:rPr lang="en-US" altLang="zh-CN">
                <a:sym typeface="+mn-ea"/>
              </a:rPr>
              <a:t>2025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29</a:t>
            </a:r>
            <a:r>
              <a:rPr lang="zh-CN" altLang="en-US">
                <a:sym typeface="+mn-ea"/>
              </a:rPr>
              <a:t>日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41020"/>
            <a:ext cx="10515600" cy="5636260"/>
          </a:xfrm>
        </p:spPr>
        <p:txBody>
          <a:bodyPr/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、表示“因为”类似</a:t>
            </a:r>
            <a:r>
              <a:rPr lang="zh-CN" altLang="en-US"/>
              <a:t>作用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例</a:t>
            </a:r>
            <a:r>
              <a:rPr lang="en-US" altLang="zh-CN"/>
              <a:t>8</a:t>
            </a:r>
            <a:r>
              <a:rPr lang="zh-CN" altLang="en-US"/>
              <a:t>：罗8:9-11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9</a:t>
            </a:r>
            <a:r>
              <a:rPr lang="zh-CN" altLang="en-US">
                <a:highlight>
                  <a:srgbClr val="FFFF00"/>
                </a:highlight>
              </a:rPr>
              <a:t>如果</a:t>
            </a:r>
            <a:r>
              <a:rPr lang="zh-CN" altLang="en-US"/>
              <a:t>　神的灵住在你们心里，你们就不属肉体，乃属圣灵了。人</a:t>
            </a:r>
            <a:r>
              <a:rPr lang="zh-CN" altLang="en-US">
                <a:highlight>
                  <a:srgbClr val="FFFF00"/>
                </a:highlight>
              </a:rPr>
              <a:t>若</a:t>
            </a:r>
            <a:r>
              <a:rPr lang="zh-CN" altLang="en-US"/>
              <a:t>没有基督的灵，就不是属基督的。10基督</a:t>
            </a:r>
            <a:r>
              <a:rPr lang="zh-CN" altLang="en-US">
                <a:highlight>
                  <a:srgbClr val="FFFF00"/>
                </a:highlight>
              </a:rPr>
              <a:t>若</a:t>
            </a:r>
            <a:r>
              <a:rPr lang="zh-CN" altLang="en-US"/>
              <a:t>在你们心里，身体就因罪而死，心灵却因义而活。11然而叫耶稣从死里复活者的灵，</a:t>
            </a:r>
            <a:r>
              <a:rPr lang="zh-CN" altLang="en-US">
                <a:highlight>
                  <a:srgbClr val="FFFF00"/>
                </a:highlight>
              </a:rPr>
              <a:t>若</a:t>
            </a:r>
            <a:r>
              <a:rPr lang="zh-CN" altLang="en-US"/>
              <a:t>住在你们心里，那叫基督耶稣从死里复活的，也必藉着住在你们心里的圣灵，使你们必死的身体又活过来。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作者</a:t>
            </a:r>
            <a:r>
              <a:rPr lang="zh-CN" altLang="en-US"/>
              <a:t>：使徒保罗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写作时间</a:t>
            </a:r>
            <a:r>
              <a:rPr lang="zh-CN" altLang="en-US"/>
              <a:t>：约主后 56–58 年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写作地点</a:t>
            </a:r>
            <a:r>
              <a:rPr lang="zh-CN" altLang="en-US"/>
              <a:t>：哥林多（第三次宣教旅程后期）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收信对象</a:t>
            </a:r>
            <a:r>
              <a:rPr lang="zh-CN" altLang="en-US"/>
              <a:t>：罗马的基督徒（包括犹太人和外邦人）</a:t>
            </a: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44830"/>
            <a:ext cx="10515600" cy="5632450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上下文关系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</a:rPr>
              <a:t>前文（v.1–8）：对比“属肉体”的人无法讨神喜悦，“属灵”的人才有生命与平安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</a:rPr>
              <a:t>后文（v.12–17）：进一步展开圣灵如何引导信徒、确立我们“神儿女”的身份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找连接词：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</a:rPr>
              <a:t>如果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若。。。。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功用</a:t>
            </a:r>
            <a:r>
              <a:rPr lang="zh-CN" altLang="en-US">
                <a:solidFill>
                  <a:schemeClr val="tx1"/>
                </a:solidFill>
              </a:rPr>
              <a:t>：与“因为”类似的</a:t>
            </a:r>
            <a:r>
              <a:rPr lang="zh-CN" altLang="en-US">
                <a:solidFill>
                  <a:schemeClr val="tx1"/>
                </a:solidFill>
              </a:rPr>
              <a:t>作用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61950"/>
            <a:ext cx="10515600" cy="5815330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理解命题关系</a:t>
            </a:r>
            <a:endParaRPr lang="zh-CN" altLang="en-US">
              <a:solidFill>
                <a:srgbClr val="C00000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9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如果</a:t>
            </a:r>
            <a:r>
              <a:rPr lang="zh-CN" altLang="en-US">
                <a:sym typeface="+mn-ea"/>
              </a:rPr>
              <a:t>　</a:t>
            </a:r>
            <a:r>
              <a:rPr lang="zh-CN" altLang="en-US">
                <a:highlight>
                  <a:srgbClr val="00FF00"/>
                </a:highlight>
                <a:sym typeface="+mn-ea"/>
              </a:rPr>
              <a:t>神的灵住</a:t>
            </a:r>
            <a:r>
              <a:rPr lang="zh-CN" altLang="en-US">
                <a:sym typeface="+mn-ea"/>
              </a:rPr>
              <a:t>在你们心里，你们就不</a:t>
            </a:r>
            <a:r>
              <a:rPr lang="zh-CN" altLang="en-US">
                <a:highlight>
                  <a:srgbClr val="00FFFF"/>
                </a:highlight>
                <a:sym typeface="+mn-ea"/>
              </a:rPr>
              <a:t>属肉体</a:t>
            </a:r>
            <a:r>
              <a:rPr lang="zh-CN" altLang="en-US">
                <a:sym typeface="+mn-ea"/>
              </a:rPr>
              <a:t>，乃</a:t>
            </a:r>
            <a:r>
              <a:rPr lang="zh-CN" altLang="en-US">
                <a:highlight>
                  <a:srgbClr val="00FFFF"/>
                </a:highlight>
                <a:sym typeface="+mn-ea"/>
              </a:rPr>
              <a:t>属圣灵了</a:t>
            </a:r>
            <a:r>
              <a:rPr lang="zh-CN" altLang="en-US">
                <a:sym typeface="+mn-ea"/>
              </a:rPr>
              <a:t>。人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若</a:t>
            </a:r>
            <a:r>
              <a:rPr lang="zh-CN" altLang="en-US">
                <a:sym typeface="+mn-ea"/>
              </a:rPr>
              <a:t>没有</a:t>
            </a:r>
            <a:r>
              <a:rPr lang="zh-CN" altLang="en-US">
                <a:highlight>
                  <a:srgbClr val="00FF00"/>
                </a:highlight>
                <a:sym typeface="+mn-ea"/>
              </a:rPr>
              <a:t>基督的灵</a:t>
            </a:r>
            <a:r>
              <a:rPr lang="zh-CN" altLang="en-US">
                <a:sym typeface="+mn-ea"/>
              </a:rPr>
              <a:t>，就不是属基督的。</a:t>
            </a:r>
            <a:endParaRPr lang="zh-CN" altLang="en-US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10基督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若</a:t>
            </a:r>
            <a:r>
              <a:rPr lang="zh-CN" altLang="en-US">
                <a:highlight>
                  <a:srgbClr val="FF00FF"/>
                </a:highlight>
                <a:sym typeface="+mn-ea"/>
              </a:rPr>
              <a:t>在你们心里</a:t>
            </a:r>
            <a:r>
              <a:rPr lang="zh-CN" altLang="en-US">
                <a:sym typeface="+mn-ea"/>
              </a:rPr>
              <a:t>，身体就因罪而死，心灵却因义而活。</a:t>
            </a:r>
            <a:endParaRPr lang="zh-CN" altLang="en-US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11然而叫耶稣从死里复活者的灵，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若</a:t>
            </a:r>
            <a:r>
              <a:rPr lang="zh-CN" altLang="en-US">
                <a:sym typeface="+mn-ea"/>
              </a:rPr>
              <a:t>住</a:t>
            </a:r>
            <a:r>
              <a:rPr lang="zh-CN" altLang="en-US">
                <a:highlight>
                  <a:srgbClr val="FF00FF"/>
                </a:highlight>
                <a:sym typeface="+mn-ea"/>
              </a:rPr>
              <a:t>在你们心里</a:t>
            </a:r>
            <a:r>
              <a:rPr lang="zh-CN" altLang="en-US">
                <a:sym typeface="+mn-ea"/>
              </a:rPr>
              <a:t>，那叫基督耶稣从死里复活的，也必藉着住</a:t>
            </a:r>
            <a:r>
              <a:rPr lang="zh-CN" altLang="en-US">
                <a:highlight>
                  <a:srgbClr val="FF00FF"/>
                </a:highlight>
                <a:sym typeface="+mn-ea"/>
              </a:rPr>
              <a:t>在你们心里</a:t>
            </a:r>
            <a:r>
              <a:rPr lang="zh-CN" altLang="en-US">
                <a:sym typeface="+mn-ea"/>
              </a:rPr>
              <a:t>的</a:t>
            </a:r>
            <a:r>
              <a:rPr lang="zh-CN" altLang="en-US">
                <a:highlight>
                  <a:srgbClr val="00FF00"/>
                </a:highlight>
                <a:sym typeface="+mn-ea"/>
              </a:rPr>
              <a:t>圣灵</a:t>
            </a:r>
            <a:r>
              <a:rPr lang="zh-CN" altLang="en-US">
                <a:sym typeface="+mn-ea"/>
              </a:rPr>
              <a:t>，使你们必死的身体又活过来。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779780" y="3799840"/>
          <a:ext cx="10384155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955"/>
                <a:gridCol w="4020820"/>
                <a:gridCol w="4310380"/>
              </a:tblGrid>
              <a:tr h="478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经文</a:t>
                      </a:r>
                      <a:r>
                        <a:rPr lang="zh-CN" altLang="en-US"/>
                        <a:t>章节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条件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结论</a:t>
                      </a:r>
                      <a:endParaRPr lang="zh-CN" altLang="en-US"/>
                    </a:p>
                  </a:txBody>
                  <a:tcPr/>
                </a:tc>
              </a:tr>
              <a:tr h="4787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8:9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因为</a:t>
                      </a:r>
                      <a:r>
                        <a:rPr lang="zh-CN" altLang="en-US"/>
                        <a:t>有圣灵内住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就属圣灵，不属肉体</a:t>
                      </a:r>
                      <a:endParaRPr lang="zh-CN" altLang="en-US"/>
                    </a:p>
                  </a:txBody>
                  <a:tcPr/>
                </a:tc>
              </a:tr>
              <a:tr h="4787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8:10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因为</a:t>
                      </a:r>
                      <a:r>
                        <a:rPr lang="zh-CN" altLang="en-US"/>
                        <a:t>基督在你里面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身体死但心灵活</a:t>
                      </a:r>
                      <a:endParaRPr lang="zh-CN" altLang="en-US"/>
                    </a:p>
                  </a:txBody>
                  <a:tcPr/>
                </a:tc>
              </a:tr>
              <a:tr h="4787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8:11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因为</a:t>
                      </a:r>
                      <a:r>
                        <a:rPr lang="zh-CN" altLang="en-US"/>
                        <a:t>圣灵住在你里面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将来身体也要复活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四、“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这样</a:t>
            </a:r>
            <a:r>
              <a:rPr lang="zh-CN" altLang="en-US">
                <a:sym typeface="+mn-ea"/>
              </a:rPr>
              <a:t>”也有两种含义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、表示</a:t>
            </a:r>
            <a:r>
              <a:rPr lang="zh-CN" altLang="en-US"/>
              <a:t>目的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例</a:t>
            </a:r>
            <a:r>
              <a:rPr lang="en-US" altLang="zh-CN"/>
              <a:t>9</a:t>
            </a:r>
            <a:r>
              <a:rPr lang="zh-CN" altLang="en-US"/>
              <a:t>：罗 1:11-12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11 因为我切切地想见你们，要把些属灵的恩赐分给你们，使你们可以坚固。12 </a:t>
            </a:r>
            <a:r>
              <a:rPr lang="zh-CN" altLang="en-US">
                <a:highlight>
                  <a:srgbClr val="FFFF00"/>
                </a:highlight>
              </a:rPr>
              <a:t>这样</a:t>
            </a:r>
            <a:r>
              <a:rPr lang="zh-CN" altLang="en-US"/>
              <a:t>，我在你们中间，因你与我彼此的信心，就可以同得安慰。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作者：</a:t>
            </a:r>
            <a:r>
              <a:rPr lang="zh-CN" altLang="en-US"/>
              <a:t>使徒保罗。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收信人：</a:t>
            </a:r>
            <a:r>
              <a:rPr lang="zh-CN" altLang="en-US"/>
              <a:t>在罗马的基督徒（包括犹太人和外邦人信徒）。</a:t>
            </a:r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79755"/>
            <a:ext cx="10515600" cy="5597525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经文上下文：</a:t>
            </a:r>
            <a:r>
              <a:rPr lang="zh-CN" altLang="en-US"/>
              <a:t>这是保罗书信的开头部分（1:1-17），他表达了对罗马信徒的爱与祷告，并表示他渴望前往罗马与他们相见。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找连接词</a:t>
            </a:r>
            <a:r>
              <a:rPr lang="zh-CN" altLang="en-US"/>
              <a:t>：</a:t>
            </a:r>
            <a:r>
              <a:rPr lang="zh-CN" altLang="en-US"/>
              <a:t>这样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功用</a:t>
            </a:r>
            <a:r>
              <a:rPr lang="zh-CN" altLang="en-US"/>
              <a:t>：表示</a:t>
            </a:r>
            <a:r>
              <a:rPr lang="zh-CN" altLang="en-US"/>
              <a:t>目的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理解命题关系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因为我切切地想见你们，要把些属灵的恩赐分给你们，使你们可以</a:t>
            </a:r>
            <a:r>
              <a:rPr lang="zh-CN" altLang="en-US">
                <a:highlight>
                  <a:srgbClr val="00FFFF"/>
                </a:highlight>
                <a:sym typeface="+mn-ea"/>
              </a:rPr>
              <a:t>坚固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12 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这样</a:t>
            </a:r>
            <a:r>
              <a:rPr lang="zh-CN" altLang="en-US">
                <a:sym typeface="+mn-ea"/>
              </a:rPr>
              <a:t>，我在你们中间，因你与我彼此的信心，就可以同得</a:t>
            </a:r>
            <a:r>
              <a:rPr lang="zh-CN" altLang="en-US">
                <a:highlight>
                  <a:srgbClr val="00FFFF"/>
                </a:highlight>
                <a:sym typeface="+mn-ea"/>
              </a:rPr>
              <a:t>安慰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5017135" y="4238625"/>
            <a:ext cx="1028065" cy="9271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69050" y="4517390"/>
            <a:ext cx="782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C00000"/>
                </a:solidFill>
              </a:rPr>
              <a:t>目的</a:t>
            </a:r>
            <a:endParaRPr lang="zh-CN" altLang="en-US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53085"/>
            <a:ext cx="10515600" cy="5624195"/>
          </a:xfrm>
        </p:spPr>
        <p:txBody>
          <a:bodyPr/>
          <a:p>
            <a:pPr marL="0" indent="0">
              <a:buNone/>
            </a:pPr>
            <a:r>
              <a:rPr lang="en-US" altLang="zh-CN">
                <a:solidFill>
                  <a:srgbClr val="C00000"/>
                </a:solidFill>
              </a:rPr>
              <a:t>2</a:t>
            </a:r>
            <a:r>
              <a:rPr lang="zh-CN" altLang="en-US">
                <a:solidFill>
                  <a:srgbClr val="C00000"/>
                </a:solidFill>
              </a:rPr>
              <a:t>、表示后果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例</a:t>
            </a:r>
            <a:r>
              <a:rPr lang="en-US" altLang="zh-CN">
                <a:solidFill>
                  <a:schemeClr val="tx1"/>
                </a:solidFill>
              </a:rPr>
              <a:t>10</a:t>
            </a:r>
            <a:r>
              <a:rPr lang="zh-CN" altLang="en-US">
                <a:solidFill>
                  <a:schemeClr val="tx1"/>
                </a:solidFill>
              </a:rPr>
              <a:t>：加 6:4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各人应当察验自己的行为。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</a:rPr>
              <a:t>这样</a:t>
            </a:r>
            <a:r>
              <a:rPr lang="zh-CN" altLang="en-US">
                <a:solidFill>
                  <a:schemeClr val="tx1"/>
                </a:solidFill>
              </a:rPr>
              <a:t>，他所夸的就专在自己，不在别人了……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作者：</a:t>
            </a:r>
            <a:r>
              <a:rPr lang="zh-CN" altLang="en-US">
                <a:sym typeface="+mn-ea"/>
              </a:rPr>
              <a:t>使徒保罗。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收信人：</a:t>
            </a:r>
            <a:r>
              <a:rPr lang="zh-CN" altLang="en-US">
                <a:sym typeface="+mn-ea"/>
              </a:rPr>
              <a:t>加拉太的众教会（加1:2）。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经文位置</a:t>
            </a:r>
            <a:r>
              <a:rPr lang="zh-CN" altLang="en-US">
                <a:sym typeface="+mn-ea"/>
              </a:rPr>
              <a:t>：位于加拉太书最后一章，是实际生活中的劝勉部分，特别是关于彼此相顾、担当重担和个人责任。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79755"/>
            <a:ext cx="10515600" cy="5597525"/>
          </a:xfrm>
        </p:spPr>
        <p:txBody>
          <a:bodyPr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找连接词</a:t>
            </a:r>
            <a:r>
              <a:rPr lang="zh-CN" altLang="en-US"/>
              <a:t>：</a:t>
            </a:r>
            <a:r>
              <a:rPr lang="zh-CN" altLang="en-US"/>
              <a:t>这样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功用</a:t>
            </a:r>
            <a:r>
              <a:rPr lang="zh-CN" altLang="en-US"/>
              <a:t>：表示</a:t>
            </a:r>
            <a:r>
              <a:rPr lang="zh-CN" altLang="en-US"/>
              <a:t>后果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理解命题关系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</a:rPr>
              <a:t>各人应当察验自己的行为。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这样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，他所夸的就专在自己，不在别人了……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2393315" y="3989070"/>
            <a:ext cx="1108075" cy="11391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30650" y="4305935"/>
            <a:ext cx="782320" cy="610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C00000"/>
                </a:solidFill>
              </a:rPr>
              <a:t>后果</a:t>
            </a:r>
            <a:endParaRPr lang="zh-CN" altLang="en-US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009015"/>
          </a:xfrm>
        </p:spPr>
        <p:txBody>
          <a:bodyPr/>
          <a:p>
            <a:r>
              <a:rPr lang="zh-CN" altLang="en-US"/>
              <a:t>综合</a:t>
            </a:r>
            <a:r>
              <a:rPr lang="zh-CN" altLang="en-US"/>
              <a:t>练习（罗 6:1-14）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268095"/>
            <a:ext cx="10515600" cy="5146675"/>
          </a:xfrm>
        </p:spPr>
        <p:txBody>
          <a:bodyPr>
            <a:normAutofit fontScale="60000"/>
          </a:bodyPr>
          <a:p>
            <a:pPr marL="0" indent="0">
              <a:buNone/>
            </a:pPr>
            <a:r>
              <a:rPr lang="zh-CN" altLang="en-US"/>
              <a:t>1 </a:t>
            </a:r>
            <a:r>
              <a:rPr lang="zh-CN" altLang="en-US">
                <a:highlight>
                  <a:srgbClr val="FFFF00"/>
                </a:highlight>
              </a:rPr>
              <a:t>这样</a:t>
            </a:r>
            <a:r>
              <a:rPr lang="zh-CN" altLang="en-US"/>
              <a:t>，怎么说呢？我们可以仍在罪中，叫恩典显多吗？2 断乎不可！我们在罪上死了的人岂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可仍在罪中活着呢？3 岂不知我们这受洗归入基督耶稣的人，是受洗归入他的死吗？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4 </a:t>
            </a:r>
            <a:r>
              <a:rPr lang="zh-CN" altLang="en-US">
                <a:highlight>
                  <a:srgbClr val="FFFF00"/>
                </a:highlight>
              </a:rPr>
              <a:t>所以</a:t>
            </a:r>
            <a:r>
              <a:rPr lang="zh-CN" altLang="en-US"/>
              <a:t>我们藉着洗礼归入死，和他一同埋葬，原是叫我们一举一动有新生的样式，像基督藉着父的荣耀从死里复活一样。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5 我们</a:t>
            </a:r>
            <a:r>
              <a:rPr lang="zh-CN" altLang="en-US">
                <a:highlight>
                  <a:srgbClr val="FFFF00"/>
                </a:highlight>
              </a:rPr>
              <a:t>若</a:t>
            </a:r>
            <a:r>
              <a:rPr lang="zh-CN" altLang="en-US"/>
              <a:t>在他死的形状上与他联合，也要在他复活的形状上与他联合。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6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知道我们的旧人和他同钉十字架，使罪身灭绝，叫我们不再作罪的奴仆。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7 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已死的人是脱离了罪，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8 我们</a:t>
            </a:r>
            <a:r>
              <a:rPr lang="zh-CN" altLang="en-US">
                <a:highlight>
                  <a:srgbClr val="FFFF00"/>
                </a:highlight>
              </a:rPr>
              <a:t>若</a:t>
            </a:r>
            <a:r>
              <a:rPr lang="zh-CN" altLang="en-US"/>
              <a:t>是与基督同死，就信必与他同活。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9 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知道基督既从死里复活，就不再死，死也不再作他的主了。10 他死是向罪死了，只有一次；他活是向 神活着。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11 </a:t>
            </a:r>
            <a:r>
              <a:rPr lang="zh-CN" altLang="en-US">
                <a:highlight>
                  <a:srgbClr val="FFFF00"/>
                </a:highlight>
              </a:rPr>
              <a:t>这样</a:t>
            </a:r>
            <a:r>
              <a:rPr lang="zh-CN" altLang="en-US"/>
              <a:t>，你们向罪也当看自己是死的；向 神在基督耶稣里，却当看自己是活的。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12 </a:t>
            </a:r>
            <a:r>
              <a:rPr lang="zh-CN" altLang="en-US">
                <a:highlight>
                  <a:srgbClr val="FFFF00"/>
                </a:highlight>
              </a:rPr>
              <a:t>所以</a:t>
            </a:r>
            <a:r>
              <a:rPr lang="zh-CN" altLang="en-US"/>
              <a:t>，不要容罪在你们必死的身上作王，使你们顺从身子的私欲。13 也不要将你们的肢体献给罪作不义的器具；倒要像从死里复活的人，将自己献给 神，并将肢体作义的器具献给神。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14 罪必不能作你们的主，</a:t>
            </a:r>
            <a:r>
              <a:rPr lang="zh-CN" altLang="en-US">
                <a:highlight>
                  <a:srgbClr val="FFFF00"/>
                </a:highlight>
              </a:rPr>
              <a:t>因</a:t>
            </a:r>
            <a:r>
              <a:rPr lang="zh-CN" altLang="en-US"/>
              <a:t>你们不在律法之下，乃在恩典之下。</a:t>
            </a:r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897890"/>
            <a:ext cx="10515600" cy="5226050"/>
          </a:xfrm>
        </p:spPr>
        <p:txBody>
          <a:bodyPr>
            <a:normAutofit lnSpcReduction="10000"/>
          </a:bodyPr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观察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作者：</a:t>
            </a:r>
            <a:r>
              <a:rPr lang="zh-CN" altLang="en-US">
                <a:solidFill>
                  <a:schemeClr val="tx1"/>
                </a:solidFill>
              </a:rPr>
              <a:t>使徒保罗</a:t>
            </a:r>
            <a:endParaRPr lang="zh-CN" altLang="en-US" b="1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时间地点：</a:t>
            </a:r>
            <a:r>
              <a:rPr lang="zh-CN" altLang="en-US">
                <a:solidFill>
                  <a:schemeClr val="tx1"/>
                </a:solidFill>
              </a:rPr>
              <a:t>约主后57年，写于哥林多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目的：</a:t>
            </a:r>
            <a:r>
              <a:rPr lang="zh-CN" altLang="en-US">
                <a:solidFill>
                  <a:schemeClr val="tx1"/>
                </a:solidFill>
              </a:rPr>
              <a:t>教导福音的真理，特别强调因信称义，不靠律法得救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经文上下文：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</a:rPr>
              <a:t>前文（5:12-21）：讲到因亚当众人陷入罪中，因基督众人得生命，强调恩典胜过罪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</a:rPr>
              <a:t>本段（6:1-14）：回应可能的误解——既然恩典越多，是否可以继续犯罪？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00380"/>
            <a:ext cx="10515600" cy="5676900"/>
          </a:xfrm>
        </p:spPr>
        <p:txBody>
          <a:bodyPr/>
          <a:p>
            <a:pPr marL="0" indent="0">
              <a:buNone/>
            </a:pPr>
            <a:r>
              <a:rPr lang="en-US" altLang="zh-CN">
                <a:sym typeface="+mn-ea"/>
              </a:rPr>
              <a:t>v</a:t>
            </a:r>
            <a:r>
              <a:rPr lang="zh-CN" altLang="en-US">
                <a:sym typeface="+mn-ea"/>
              </a:rPr>
              <a:t>1 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这样</a:t>
            </a:r>
            <a:r>
              <a:rPr lang="zh-CN" altLang="en-US">
                <a:sym typeface="+mn-ea"/>
              </a:rPr>
              <a:t>，怎么说呢？我们可以仍在罪中，叫恩典显多吗？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作用</a:t>
            </a:r>
            <a:r>
              <a:rPr lang="zh-CN" altLang="en-US"/>
              <a:t>：引出一个推论问题，这是回应5:20提到“罪越多，恩典越多”之后的可能误解；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endParaRPr lang="zh-CN" altLang="en-US">
              <a:highlight>
                <a:srgbClr val="FFFF00"/>
              </a:highlight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>
                <a:highlight>
                  <a:srgbClr val="FFFF00"/>
                </a:highlight>
              </a:rPr>
              <a:t>“因为”</a:t>
            </a:r>
            <a:r>
              <a:rPr lang="zh-CN" altLang="en-US"/>
              <a:t>多次使用，用来提供支持前面论点的理由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/>
              <a:t>v5：“我们</a:t>
            </a:r>
            <a:r>
              <a:rPr lang="zh-CN" altLang="en-US">
                <a:highlight>
                  <a:srgbClr val="FFFF00"/>
                </a:highlight>
              </a:rPr>
              <a:t>若</a:t>
            </a:r>
            <a:r>
              <a:rPr lang="zh-CN" altLang="en-US"/>
              <a:t>在他死的形状上与他联合，也要在他复活的形状上与他联合。”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/>
              <a:t>v6：“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知道我们的旧人已经与他同钉十字架……”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/>
              <a:t>v7：“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已死的人，是脱离了罪。”</a:t>
            </a: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/>
              <a:t>v10：“</a:t>
            </a:r>
            <a:r>
              <a:rPr lang="zh-CN" altLang="en-US">
                <a:highlight>
                  <a:srgbClr val="FFFF00"/>
                </a:highlight>
              </a:rPr>
              <a:t>因为</a:t>
            </a:r>
            <a:r>
              <a:rPr lang="zh-CN" altLang="en-US"/>
              <a:t>他死，是向罪死了……他活，是向神活着。”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作用：</a:t>
            </a:r>
            <a:r>
              <a:rPr lang="zh-CN" altLang="en-US">
                <a:solidFill>
                  <a:schemeClr val="tx1"/>
                </a:solidFill>
              </a:rPr>
              <a:t>这些“因为”都在支撑“为什么我们不应再犯罪”的论点。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知道“所以”的原因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445260"/>
            <a:ext cx="10515600" cy="5055235"/>
          </a:xfrm>
        </p:spPr>
        <p:txBody>
          <a:bodyPr>
            <a:normAutofit fontScale="80000"/>
          </a:bodyPr>
          <a:p>
            <a:pPr marL="0" indent="0">
              <a:buNone/>
            </a:pPr>
            <a:r>
              <a:rPr lang="zh-CN" altLang="en-US"/>
              <a:t>耶稣进前来，对他们说：“天上地下所有的权柄都赐给我了。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</a:rPr>
              <a:t>所以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zh-CN" altLang="en-US"/>
              <a:t>你们要去使万民作我的门徒，奉父、子、圣灵的名给他们施洗。凡我所吩咐你们的，都教训他们遵守，我就常与你们同在，直到世界的末了。” （太 28:18-20）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</a:rPr>
              <a:t>归纳查经法：观察</a:t>
            </a:r>
            <a:endParaRPr lang="zh-CN" altLang="en-US">
              <a:solidFill>
                <a:srgbClr val="C00000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时间：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         </a:t>
            </a:r>
            <a:r>
              <a:rPr lang="zh-CN" altLang="en-US">
                <a:solidFill>
                  <a:schemeClr val="tx1"/>
                </a:solidFill>
              </a:rPr>
              <a:t>复活之后的显现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地点：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         </a:t>
            </a:r>
            <a:r>
              <a:rPr lang="zh-CN" altLang="en-US">
                <a:solidFill>
                  <a:schemeClr val="tx1"/>
                </a:solidFill>
              </a:rPr>
              <a:t>加利利山上（参考太28:16）：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         </a:t>
            </a:r>
            <a:r>
              <a:rPr lang="zh-CN" altLang="en-US">
                <a:solidFill>
                  <a:schemeClr val="tx1"/>
                </a:solidFill>
              </a:rPr>
              <a:t>十一个门徒往加利利去，到了耶稣约定的山上。(马太福音 28:16 和合本)</a:t>
            </a:r>
            <a:r>
              <a:rPr lang="en-US" altLang="zh-CN">
                <a:solidFill>
                  <a:schemeClr val="tx1"/>
                </a:solidFill>
              </a:rPr>
              <a:t>   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处境：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          </a:t>
            </a:r>
            <a:r>
              <a:rPr lang="zh-CN" altLang="en-US">
                <a:solidFill>
                  <a:schemeClr val="tx1"/>
                </a:solidFill>
              </a:rPr>
              <a:t>门徒经历了耶稣被钉、埋葬、复活，内心有挣扎、恐惧、期待，这时候耶稣</a:t>
            </a:r>
            <a:r>
              <a:rPr lang="en-US" altLang="zh-CN">
                <a:solidFill>
                  <a:schemeClr val="tx1"/>
                </a:solidFill>
              </a:rPr>
              <a:t>     </a:t>
            </a:r>
            <a:r>
              <a:rPr lang="zh-CN" altLang="en-US">
                <a:solidFill>
                  <a:schemeClr val="tx1"/>
                </a:solidFill>
              </a:rPr>
              <a:t>向他们坚固信心并托付使命。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660400"/>
            <a:ext cx="10515600" cy="551688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/>
              <a:t>v11</a:t>
            </a:r>
            <a:r>
              <a:rPr lang="zh-CN" altLang="en-US"/>
              <a:t>“</a:t>
            </a:r>
            <a:r>
              <a:rPr lang="zh-CN" altLang="en-US">
                <a:highlight>
                  <a:srgbClr val="FFFF00"/>
                </a:highlight>
              </a:rPr>
              <a:t>这样</a:t>
            </a:r>
            <a:r>
              <a:rPr lang="zh-CN" altLang="en-US"/>
              <a:t>，你们向罪也当看自己是死的；向神在基督耶稣里却当看自己是活的。”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作用</a:t>
            </a:r>
            <a:r>
              <a:rPr lang="zh-CN" altLang="en-US"/>
              <a:t>：从前面神学论述中，得出实用劝勉的结论；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en-US" altLang="zh-CN"/>
              <a:t>v12</a:t>
            </a:r>
            <a:r>
              <a:rPr lang="zh-CN" altLang="en-US"/>
              <a:t>“</a:t>
            </a:r>
            <a:r>
              <a:rPr lang="zh-CN" altLang="en-US">
                <a:highlight>
                  <a:srgbClr val="FFFF00"/>
                </a:highlight>
              </a:rPr>
              <a:t>所以</a:t>
            </a:r>
            <a:r>
              <a:rPr lang="zh-CN" altLang="en-US"/>
              <a:t>不要容罪在你们必死的身上作王……”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/>
              <a:t>虽没有明确的“所以”，但这节在逻辑上是基于 v1-11 的结论；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作用</a:t>
            </a:r>
            <a:r>
              <a:rPr lang="zh-CN" altLang="en-US"/>
              <a:t>：将“看自己是死的”具体化为行为上的命令。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endParaRPr lang="zh-CN" altLang="en-US"/>
          </a:p>
          <a:p>
            <a:pPr marL="0" indent="0">
              <a:buFont typeface="Wingdings" panose="05000000000000000000" charset="0"/>
              <a:buNone/>
            </a:pPr>
            <a:r>
              <a:rPr lang="en-US" altLang="zh-CN"/>
              <a:t>v14罪必不能作你们的主，</a:t>
            </a:r>
            <a:r>
              <a:rPr lang="en-US" altLang="zh-CN">
                <a:highlight>
                  <a:srgbClr val="FFFF00"/>
                </a:highlight>
              </a:rPr>
              <a:t>因为</a:t>
            </a:r>
            <a:r>
              <a:rPr lang="en-US" altLang="zh-CN"/>
              <a:t>你们不在律法之下，乃在恩典之下</a:t>
            </a:r>
            <a:endParaRPr lang="en-US" altLang="zh-CN"/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C00000"/>
                </a:solidFill>
              </a:rPr>
              <a:t>作用</a:t>
            </a:r>
            <a:r>
              <a:rPr lang="zh-CN" altLang="en-US"/>
              <a:t>：</a:t>
            </a:r>
            <a:r>
              <a:rPr lang="en-US" altLang="zh-CN"/>
              <a:t>为整段的胜过罪的生活给出根本原因；</a:t>
            </a:r>
            <a:endParaRPr lang="en-US" altLang="zh-CN"/>
          </a:p>
          <a:p>
            <a:pPr marL="0" indent="0">
              <a:buFont typeface="Wingdings" panose="05000000000000000000" charset="0"/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3445" y="1825625"/>
            <a:ext cx="10269855" cy="4351655"/>
          </a:xfrm>
        </p:spPr>
        <p:txBody>
          <a:bodyPr/>
          <a:p>
            <a:pPr marL="0" indent="0">
              <a:buNone/>
            </a:pPr>
            <a:r>
              <a:rPr lang="en-US" altLang="zh-CN"/>
              <a:t>      </a:t>
            </a:r>
            <a:r>
              <a:rPr lang="zh-CN" altLang="en-US"/>
              <a:t>通过对连接词的学习，我们开始知道，这些词不仅是语言中的“</a:t>
            </a:r>
            <a:r>
              <a:rPr lang="zh-CN" altLang="en-US">
                <a:solidFill>
                  <a:srgbClr val="C00000"/>
                </a:solidFill>
              </a:rPr>
              <a:t>桥梁</a:t>
            </a:r>
            <a:r>
              <a:rPr lang="zh-CN" altLang="en-US"/>
              <a:t>”，更是神学论证和属灵教导的“</a:t>
            </a:r>
            <a:r>
              <a:rPr lang="zh-CN" altLang="en-US">
                <a:solidFill>
                  <a:srgbClr val="C00000"/>
                </a:solidFill>
              </a:rPr>
              <a:t>线索</a:t>
            </a:r>
            <a:r>
              <a:rPr lang="zh-CN" altLang="en-US"/>
              <a:t>”。它们在经文中的作用，帮助我们按着清晰的</a:t>
            </a:r>
            <a:r>
              <a:rPr lang="zh-CN" altLang="en-US">
                <a:solidFill>
                  <a:srgbClr val="C00000"/>
                </a:solidFill>
              </a:rPr>
              <a:t>逻辑顺序</a:t>
            </a:r>
            <a:r>
              <a:rPr lang="zh-CN" altLang="en-US"/>
              <a:t>研读圣经、体会作者的</a:t>
            </a:r>
            <a:r>
              <a:rPr lang="zh-CN" altLang="en-US">
                <a:solidFill>
                  <a:srgbClr val="C00000"/>
                </a:solidFill>
              </a:rPr>
              <a:t>论辩思路</a:t>
            </a:r>
            <a:r>
              <a:rPr lang="zh-CN" altLang="en-US"/>
              <a:t>，也最终帮助我们明白在一段特定经文中，</a:t>
            </a:r>
            <a:r>
              <a:rPr lang="zh-CN" altLang="en-US">
                <a:solidFill>
                  <a:srgbClr val="C00000"/>
                </a:solidFill>
              </a:rPr>
              <a:t>神要我们知道些什么。</a:t>
            </a:r>
            <a:endParaRPr lang="zh-CN" altLang="en-US">
              <a:solidFill>
                <a:srgbClr val="C00000"/>
              </a:solidFill>
            </a:endParaRPr>
          </a:p>
          <a:p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、连接词帮助我们</a:t>
            </a:r>
            <a:r>
              <a:rPr lang="zh-CN" altLang="en-US">
                <a:solidFill>
                  <a:srgbClr val="C00000"/>
                </a:solidFill>
              </a:rPr>
              <a:t>判断研经的顺序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/>
              <a:t>     </a:t>
            </a:r>
            <a:r>
              <a:rPr lang="zh-CN" altLang="en-US"/>
              <a:t>连接词如“所以”、“因为”、“然而”、“若是”、“这样”</a:t>
            </a:r>
            <a:r>
              <a:rPr lang="zh-CN" altLang="en-US"/>
              <a:t>等</a:t>
            </a:r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685" y="621030"/>
            <a:ext cx="10156825" cy="5074920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zh-CN" altLang="en-US"/>
              <a:t>2. 连接词帮助我们把握</a:t>
            </a:r>
            <a:r>
              <a:rPr lang="zh-CN" altLang="en-US">
                <a:solidFill>
                  <a:srgbClr val="C00000"/>
                </a:solidFill>
              </a:rPr>
              <a:t>作者的思路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在如《罗马书》6:1-14这样的段落中，保罗通过一连串逻辑严密的推理来说明“</a:t>
            </a:r>
            <a:r>
              <a:rPr lang="zh-CN" altLang="en-US">
                <a:highlight>
                  <a:srgbClr val="FFFF00"/>
                </a:highlight>
              </a:rPr>
              <a:t>我们为何不可继续犯罪</a:t>
            </a:r>
            <a:r>
              <a:rPr lang="zh-CN" altLang="en-US"/>
              <a:t>”：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提出疑问（v1）→</a:t>
            </a:r>
            <a:endParaRPr lang="zh-CN" altLang="en-US"/>
          </a:p>
          <a:p>
            <a:r>
              <a:rPr lang="zh-CN" altLang="en-US"/>
              <a:t>强烈否定（v2）→</a:t>
            </a:r>
            <a:endParaRPr lang="zh-CN" altLang="en-US"/>
          </a:p>
          <a:p>
            <a:r>
              <a:rPr lang="zh-CN" altLang="en-US"/>
              <a:t>提出神学依据（v3-10，“与基督同死同活”）→</a:t>
            </a:r>
            <a:endParaRPr lang="zh-CN" altLang="en-US"/>
          </a:p>
          <a:p>
            <a:r>
              <a:rPr lang="zh-CN" altLang="en-US"/>
              <a:t>实际应用命令（v11-13，“看自己是活的，将肢体献给神”）→</a:t>
            </a:r>
            <a:endParaRPr lang="zh-CN" altLang="en-US"/>
          </a:p>
          <a:p>
            <a:r>
              <a:rPr lang="zh-CN" altLang="en-US"/>
              <a:t>总结性的真理宣告（v14，“罪不能作主，因为你们在恩典之下”）</a:t>
            </a:r>
            <a:endParaRPr lang="zh-CN" altLang="en-US"/>
          </a:p>
          <a:p>
            <a:r>
              <a:rPr lang="zh-CN" altLang="en-US"/>
              <a:t>如果我们忽略这些连接词，就容易把</a:t>
            </a:r>
            <a:r>
              <a:rPr lang="zh-CN" altLang="en-US">
                <a:highlight>
                  <a:srgbClr val="FFFF00"/>
                </a:highlight>
              </a:rPr>
              <a:t>经文拆散、误解重点，甚至错用应用。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553085"/>
            <a:ext cx="10515600" cy="5624195"/>
          </a:xfrm>
        </p:spPr>
        <p:txBody>
          <a:bodyPr/>
          <a:p>
            <a:pPr marL="0" indent="0">
              <a:buNone/>
            </a:pPr>
            <a:r>
              <a:rPr lang="zh-CN" altLang="en-US"/>
              <a:t>3. 连接词帮助我们</a:t>
            </a:r>
            <a:r>
              <a:rPr lang="zh-CN" altLang="en-US">
                <a:solidFill>
                  <a:srgbClr val="C00000"/>
                </a:solidFill>
              </a:rPr>
              <a:t>明白神的心意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     </a:t>
            </a:r>
            <a:r>
              <a:rPr lang="zh-CN" altLang="en-US"/>
              <a:t>圣经不是杂乱无章的灵修金句，而是有</a:t>
            </a:r>
            <a:r>
              <a:rPr lang="zh-CN" altLang="en-US">
                <a:solidFill>
                  <a:srgbClr val="C00000"/>
                </a:solidFill>
              </a:rPr>
              <a:t>启示进程与神圣逻辑</a:t>
            </a:r>
            <a:r>
              <a:rPr lang="zh-CN" altLang="en-US"/>
              <a:t>的整体。通过连接词，我们更容易看清神在这一段经文中要我们明白的核心信息：</a:t>
            </a:r>
            <a:endParaRPr lang="zh-CN" altLang="en-US"/>
          </a:p>
          <a:p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/>
              <a:t>神救我们，是为了我们能脱离罪的权势，不是继续活在罪中；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/>
              <a:t>恩典不是犯罪的借口，而是得胜罪的力量；</a:t>
            </a:r>
            <a:endParaRPr lang="zh-CN" altLang="en-US"/>
          </a:p>
          <a:p>
            <a:pPr>
              <a:buFont typeface="Wingdings" panose="05000000000000000000" charset="0"/>
              <a:buChar char=""/>
            </a:pPr>
            <a:r>
              <a:rPr lang="zh-CN" altLang="en-US"/>
              <a:t>与基督联合的真实，呼召我们活出新生命的样式。</a:t>
            </a:r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606425"/>
            <a:ext cx="10515600" cy="5570855"/>
          </a:xfrm>
        </p:spPr>
        <p:txBody>
          <a:bodyPr>
            <a:normAutofit lnSpcReduction="10000"/>
          </a:bodyPr>
          <a:p>
            <a:pPr marL="0" indent="0" algn="ctr">
              <a:buNone/>
            </a:pPr>
            <a:endParaRPr lang="zh-CN" altLang="en-US" sz="9600"/>
          </a:p>
          <a:p>
            <a:pPr marL="0" indent="0" algn="ctr">
              <a:buNone/>
            </a:pPr>
            <a:r>
              <a:rPr lang="zh-CN" altLang="en-US" sz="9600" b="1">
                <a:solidFill>
                  <a:schemeClr val="accent2"/>
                </a:solidFill>
              </a:rPr>
              <a:t>感谢聆听</a:t>
            </a:r>
            <a:endParaRPr lang="zh-CN" altLang="en-US" sz="9600" b="1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zh-CN" altLang="en-US" sz="9600"/>
          </a:p>
          <a:p>
            <a:pPr marL="0" indent="0" algn="ctr">
              <a:buNone/>
            </a:pPr>
            <a:r>
              <a:rPr lang="zh-CN" altLang="en-US"/>
              <a:t> 愿神赐福我们在祂话语中的成长</a:t>
            </a:r>
            <a:endParaRPr lang="zh-CN" altLang="en-US"/>
          </a:p>
          <a:p>
            <a:pPr marL="0" indent="0" algn="ctr">
              <a:buNone/>
            </a:pPr>
            <a:endParaRPr lang="zh-CN" altLang="en-US"/>
          </a:p>
          <a:p>
            <a:pPr marL="0" indent="0" algn="ctr">
              <a:buNone/>
            </a:pPr>
            <a:r>
              <a:rPr lang="en-US" altLang="zh-CN"/>
              <a:t>WCBC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294005"/>
            <a:ext cx="10794365" cy="6407785"/>
          </a:xfrm>
        </p:spPr>
        <p:txBody>
          <a:bodyPr>
            <a:normAutofit fontScale="70000"/>
          </a:bodyPr>
          <a:p>
            <a:r>
              <a:rPr lang="zh-CN" altLang="en-US">
                <a:sym typeface="+mn-ea"/>
              </a:rPr>
              <a:t>耶稣进前来，对他们说：“天上地下所有的权柄都赐给我了。</a:t>
            </a:r>
            <a:r>
              <a:rPr lang="zh-CN" altLang="en-US">
                <a:sym typeface="+mn-ea"/>
              </a:rPr>
              <a:t>v.18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所以</a:t>
            </a:r>
            <a:r>
              <a:rPr lang="zh-CN" altLang="en-US">
                <a:sym typeface="+mn-ea"/>
              </a:rPr>
              <a:t>，你们要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去使万民作我的门徒，奉父、子、圣灵的名给他们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施洗。</a:t>
            </a:r>
            <a:r>
              <a:rPr lang="zh-CN" altLang="en-US">
                <a:sym typeface="+mn-ea"/>
              </a:rPr>
              <a:t>v.19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ym typeface="+mn-ea"/>
              </a:rPr>
              <a:t>凡我所吩咐你们的，都教训他们遵守，</a:t>
            </a:r>
            <a:r>
              <a:rPr lang="zh-CN" altLang="en-US">
                <a:sym typeface="+mn-ea"/>
              </a:rPr>
              <a:t>v.20上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我就常与你们同在，直到世界的末了。</a:t>
            </a:r>
            <a:r>
              <a:rPr lang="zh-CN" altLang="en-US">
                <a:sym typeface="+mn-ea"/>
              </a:rPr>
              <a:t>v.20下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r>
              <a:rPr lang="zh-CN" altLang="en-US">
                <a:solidFill>
                  <a:srgbClr val="C00000"/>
                </a:solidFill>
              </a:rPr>
              <a:t>解释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权柄的宣告（v.18）</a:t>
            </a:r>
            <a:endParaRPr lang="zh-CN" altLang="en-US"/>
          </a:p>
          <a:p>
            <a:r>
              <a:rPr lang="zh-CN" altLang="en-US"/>
              <a:t>使命的命令（v.19）</a:t>
            </a:r>
            <a:endParaRPr lang="zh-CN" altLang="en-US"/>
          </a:p>
          <a:p>
            <a:pPr marL="457200" indent="-457200">
              <a:buFont typeface="+mj-ea"/>
              <a:buAutoNum type="circleNumDbPlain"/>
            </a:pPr>
            <a:r>
              <a:rPr lang="zh-CN" altLang="en-US"/>
              <a:t>去</a:t>
            </a:r>
            <a:endParaRPr lang="zh-CN" altLang="en-US"/>
          </a:p>
          <a:p>
            <a:pPr marL="457200" indent="-457200">
              <a:buFont typeface="+mj-ea"/>
              <a:buAutoNum type="circleNumDbPlain"/>
            </a:pPr>
            <a:r>
              <a:rPr lang="zh-CN" altLang="en-US"/>
              <a:t>使万民作门徒</a:t>
            </a:r>
            <a:endParaRPr lang="zh-CN" altLang="en-US"/>
          </a:p>
          <a:p>
            <a:pPr marL="457200" indent="-457200">
              <a:buFont typeface="+mj-ea"/>
              <a:buAutoNum type="circleNumDbPlain"/>
            </a:pPr>
            <a:r>
              <a:rPr lang="zh-CN" altLang="en-US"/>
              <a:t>施洗</a:t>
            </a:r>
            <a:endParaRPr lang="zh-CN" altLang="en-US"/>
          </a:p>
          <a:p>
            <a:r>
              <a:rPr lang="zh-CN" altLang="en-US"/>
              <a:t>教导与顺服（v.20上）</a:t>
            </a:r>
            <a:endParaRPr lang="zh-CN" altLang="en-US"/>
          </a:p>
          <a:p>
            <a:r>
              <a:rPr lang="zh-CN" altLang="en-US"/>
              <a:t>应许的同在（v.20下）</a:t>
            </a: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3374390" y="751840"/>
            <a:ext cx="447040" cy="30162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大括号 5"/>
          <p:cNvSpPr/>
          <p:nvPr/>
        </p:nvSpPr>
        <p:spPr>
          <a:xfrm>
            <a:off x="6178550" y="2037080"/>
            <a:ext cx="89535" cy="435610"/>
          </a:xfrm>
          <a:prstGeom prst="rightBrace">
            <a:avLst/>
          </a:prstGeom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上箭头 7"/>
          <p:cNvSpPr/>
          <p:nvPr/>
        </p:nvSpPr>
        <p:spPr>
          <a:xfrm>
            <a:off x="6570345" y="1723390"/>
            <a:ext cx="1028065" cy="592455"/>
          </a:xfrm>
          <a:prstGeom prst="bent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00670" y="2037080"/>
            <a:ext cx="927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补充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55745" y="685165"/>
            <a:ext cx="860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结果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70675" y="3429000"/>
            <a:ext cx="3552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sym typeface="+mn-ea"/>
              </a:rPr>
              <a:t>知道“所以”的原因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6797675" y="4807585"/>
            <a:ext cx="3552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sym typeface="+mn-ea"/>
              </a:rPr>
              <a:t>“所以”</a:t>
            </a:r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sym typeface="+mn-ea"/>
              </a:rPr>
              <a:t>就是连接词</a:t>
            </a:r>
            <a:endParaRPr lang="zh-CN" altLang="en-US" sz="2800"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8223885" y="4093210"/>
            <a:ext cx="558800" cy="636905"/>
          </a:xfrm>
          <a:prstGeom prst="downArrow">
            <a:avLst/>
          </a:prstGeom>
          <a:solidFill>
            <a:schemeClr val="accent2"/>
          </a:solidFill>
          <a:ln>
            <a:solidFill>
              <a:srgbClr val="FF8D4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animBg="1"/>
      <p:bldP spid="13" grpId="1" animBg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什么是</a:t>
            </a:r>
            <a:r>
              <a:rPr lang="zh-CN" altLang="en-US"/>
              <a:t>命题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r>
              <a:rPr lang="zh-CN" altLang="en-US">
                <a:highlight>
                  <a:srgbClr val="FFFF00"/>
                </a:highlight>
              </a:rPr>
              <a:t>主项</a:t>
            </a:r>
            <a:r>
              <a:rPr lang="zh-CN" altLang="en-US"/>
              <a:t>：命题中的“主语”，即谁或什么。</a:t>
            </a:r>
            <a:endParaRPr lang="zh-CN" altLang="en-US"/>
          </a:p>
          <a:p>
            <a:r>
              <a:rPr lang="zh-CN" altLang="en-US">
                <a:highlight>
                  <a:srgbClr val="FFFF00"/>
                </a:highlight>
              </a:rPr>
              <a:t>谓项</a:t>
            </a:r>
            <a:r>
              <a:rPr lang="zh-CN" altLang="en-US"/>
              <a:t>：命题中的“谓语部分”，描述主项的状态或动作。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命题：学生认真学习</a:t>
            </a:r>
            <a:endParaRPr lang="zh-CN" altLang="en-US"/>
          </a:p>
          <a:p>
            <a:r>
              <a:rPr lang="zh-CN" altLang="en-US"/>
              <a:t>主项：</a:t>
            </a:r>
            <a:r>
              <a:rPr lang="zh-CN" altLang="en-US"/>
              <a:t>学生</a:t>
            </a:r>
            <a:endParaRPr lang="zh-CN" altLang="en-US"/>
          </a:p>
          <a:p>
            <a:r>
              <a:rPr lang="zh-CN" altLang="en-US"/>
              <a:t>谓项：认真</a:t>
            </a:r>
            <a:r>
              <a:rPr lang="zh-CN" altLang="en-US"/>
              <a:t>学习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命题：学</a:t>
            </a:r>
            <a:r>
              <a:rPr lang="zh-CN" altLang="en-US"/>
              <a:t>生成绩提高</a:t>
            </a:r>
            <a:endParaRPr lang="zh-CN" altLang="en-US"/>
          </a:p>
          <a:p>
            <a:r>
              <a:rPr lang="zh-CN" altLang="en-US"/>
              <a:t>主项：学生</a:t>
            </a:r>
            <a:r>
              <a:rPr lang="zh-CN" altLang="en-US"/>
              <a:t>成绩</a:t>
            </a:r>
            <a:endParaRPr lang="zh-CN" altLang="en-US"/>
          </a:p>
          <a:p>
            <a:r>
              <a:rPr lang="zh-CN" altLang="en-US"/>
              <a:t>谓项：</a:t>
            </a:r>
            <a:r>
              <a:rPr lang="zh-CN" altLang="en-US"/>
              <a:t>提高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78935" y="3467100"/>
            <a:ext cx="1318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单个命题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78935" y="5158740"/>
            <a:ext cx="1318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单个命题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99045" y="4361180"/>
            <a:ext cx="1318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复合命题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82515" y="4282440"/>
            <a:ext cx="35814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宋体" charset="0"/>
                <a:ea typeface="宋体" charset="0"/>
              </a:rPr>
              <a:t>＋</a:t>
            </a:r>
            <a:endParaRPr lang="zh-CN" altLang="en-US" sz="2400">
              <a:latin typeface="宋体" charset="0"/>
              <a:ea typeface="宋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98160" y="4361180"/>
            <a:ext cx="994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连接词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3070" y="4207510"/>
            <a:ext cx="62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复合</a:t>
            </a:r>
            <a:r>
              <a:rPr lang="zh-CN" altLang="en-US"/>
              <a:t>命题</a:t>
            </a:r>
            <a:endParaRPr lang="zh-CN" altLang="en-US"/>
          </a:p>
        </p:txBody>
      </p:sp>
      <p:graphicFrame>
        <p:nvGraphicFramePr>
          <p:cNvPr id="4" name="内容占位符 3"/>
          <p:cNvGraphicFramePr/>
          <p:nvPr>
            <p:ph idx="1"/>
          </p:nvPr>
        </p:nvGraphicFramePr>
        <p:xfrm>
          <a:off x="647700" y="1825625"/>
          <a:ext cx="10515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455"/>
                <a:gridCol w="6030595"/>
                <a:gridCol w="262255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连接词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复合</a:t>
                      </a:r>
                      <a:r>
                        <a:rPr lang="zh-CN" altLang="en-US"/>
                        <a:t>命题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意义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比如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学生认真学习，</a:t>
                      </a: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比如</a:t>
                      </a:r>
                      <a:r>
                        <a:rPr lang="zh-CN" altLang="en-US"/>
                        <a:t>每天按时完成作业。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提出</a:t>
                      </a:r>
                      <a:r>
                        <a:rPr lang="zh-CN" altLang="en-US"/>
                        <a:t>例证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还有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学生认真学习，</a:t>
                      </a: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还有</a:t>
                      </a:r>
                      <a:r>
                        <a:rPr lang="zh-CN" altLang="en-US"/>
                        <a:t>经常请教老师。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增加</a:t>
                      </a:r>
                      <a:r>
                        <a:rPr lang="zh-CN" altLang="en-US"/>
                        <a:t>信息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总之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学生认真学习、经常请教老师，</a:t>
                      </a: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总之</a:t>
                      </a:r>
                      <a:r>
                        <a:rPr lang="zh-CN" altLang="en-US"/>
                        <a:t>他非常努力。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总结</a:t>
                      </a:r>
                      <a:r>
                        <a:rPr lang="zh-CN" altLang="en-US"/>
                        <a:t>归纳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所以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学生认真学习，</a:t>
                      </a: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所以</a:t>
                      </a:r>
                      <a:r>
                        <a:rPr lang="zh-CN" altLang="en-US"/>
                        <a:t>成绩提高。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给</a:t>
                      </a:r>
                      <a:r>
                        <a:rPr lang="zh-CN" altLang="en-US"/>
                        <a:t>出结果或</a:t>
                      </a:r>
                      <a:r>
                        <a:rPr lang="zh-CN" altLang="en-US"/>
                        <a:t>目的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但是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学生认真学习，</a:t>
                      </a: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但是</a:t>
                      </a:r>
                      <a:r>
                        <a:rPr lang="zh-CN" altLang="en-US"/>
                        <a:t>成绩没有提高。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相反的</a:t>
                      </a:r>
                      <a:r>
                        <a:rPr lang="zh-CN" altLang="en-US"/>
                        <a:t>观点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并且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学生认真学习，</a:t>
                      </a: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并且</a:t>
                      </a:r>
                      <a:r>
                        <a:rPr lang="zh-CN" altLang="en-US"/>
                        <a:t>成绩提高。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区分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这样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学生认真学习，</a:t>
                      </a: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这样</a:t>
                      </a:r>
                      <a:r>
                        <a:rPr lang="zh-CN" altLang="en-US"/>
                        <a:t>成绩就会提高。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目的或</a:t>
                      </a:r>
                      <a:r>
                        <a:rPr lang="zh-CN" altLang="en-US"/>
                        <a:t>后果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若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若</a:t>
                      </a:r>
                      <a:r>
                        <a:rPr lang="zh-CN" altLang="en-US"/>
                        <a:t>学生认真学习，成绩就会提高。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有条件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因为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highlight>
                            <a:srgbClr val="FFFF00"/>
                          </a:highlight>
                          <a:sym typeface="+mn-ea"/>
                        </a:rPr>
                        <a:t>因为</a:t>
                      </a:r>
                      <a:r>
                        <a:rPr lang="zh-CN" altLang="en-US" sz="1800">
                          <a:sym typeface="+mn-ea"/>
                        </a:rPr>
                        <a:t>学生认真学习，所以成绩提高。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原因或</a:t>
                      </a:r>
                      <a:r>
                        <a:rPr lang="zh-CN" altLang="en-US"/>
                        <a:t>理由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连接词应用</a:t>
            </a:r>
            <a:r>
              <a:rPr lang="zh-CN" altLang="en-US"/>
              <a:t>流程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Font typeface="+mj-lt"/>
              <a:buNone/>
            </a:pP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>
                <a:solidFill>
                  <a:srgbClr val="FF0000"/>
                </a:solidFill>
              </a:rPr>
              <a:t>找到</a:t>
            </a:r>
            <a:r>
              <a:rPr lang="zh-CN" altLang="en-US"/>
              <a:t>连接词</a:t>
            </a:r>
            <a:endParaRPr lang="zh-CN" altLang="en-US"/>
          </a:p>
          <a:p>
            <a:pPr marL="0" indent="0">
              <a:buFont typeface="+mj-lt"/>
              <a:buNone/>
            </a:pPr>
            <a:endParaRPr lang="zh-CN" altLang="en-US"/>
          </a:p>
          <a:p>
            <a:pPr marL="0" indent="0">
              <a:buFont typeface="+mj-lt"/>
              <a:buNone/>
            </a:pPr>
            <a:endParaRPr lang="zh-CN" altLang="en-US"/>
          </a:p>
          <a:p>
            <a:pPr marL="0" indent="0">
              <a:buFont typeface="+mj-lt"/>
              <a:buNone/>
            </a:pPr>
            <a:r>
              <a:rPr lang="en-US" altLang="zh-CN"/>
              <a:t>2</a:t>
            </a:r>
            <a:r>
              <a:rPr lang="zh-CN" altLang="en-US"/>
              <a:t>、理解连接词</a:t>
            </a:r>
            <a:r>
              <a:rPr lang="zh-CN" altLang="en-US">
                <a:solidFill>
                  <a:srgbClr val="FF0000"/>
                </a:solidFill>
              </a:rPr>
              <a:t>功用</a:t>
            </a:r>
            <a:endParaRPr lang="zh-CN" altLang="en-US"/>
          </a:p>
          <a:p>
            <a:pPr marL="0" indent="0">
              <a:buFont typeface="+mj-lt"/>
              <a:buNone/>
            </a:pPr>
            <a:endParaRPr lang="zh-CN" altLang="en-US"/>
          </a:p>
          <a:p>
            <a:pPr marL="0" indent="0">
              <a:buFont typeface="+mj-lt"/>
              <a:buNone/>
            </a:pPr>
            <a:endParaRPr lang="zh-CN" altLang="en-US"/>
          </a:p>
          <a:p>
            <a:pPr marL="0" indent="0">
              <a:buFont typeface="+mj-lt"/>
              <a:buNone/>
            </a:pPr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>
                <a:solidFill>
                  <a:srgbClr val="FF0000"/>
                </a:solidFill>
              </a:rPr>
              <a:t>更好理解</a:t>
            </a:r>
            <a:r>
              <a:rPr lang="zh-CN" altLang="en-US"/>
              <a:t>一段经文中各个</a:t>
            </a:r>
            <a:r>
              <a:rPr lang="zh-CN" altLang="en-US">
                <a:solidFill>
                  <a:srgbClr val="FF0000"/>
                </a:solidFill>
              </a:rPr>
              <a:t>命题的关系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2267585" y="2494915"/>
            <a:ext cx="525145" cy="67056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2267585" y="4076065"/>
            <a:ext cx="525145" cy="67056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圣经中常用的四个连接</a:t>
            </a:r>
            <a:r>
              <a:rPr lang="zh-CN" altLang="en-US"/>
              <a:t>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571500" indent="-571500">
              <a:buFont typeface="+mj-ea"/>
              <a:buAutoNum type="ea1JpnChsDbPeriod"/>
            </a:pPr>
            <a:r>
              <a:rPr lang="zh-CN" altLang="en-US"/>
              <a:t>“</a:t>
            </a:r>
            <a:r>
              <a:rPr lang="zh-CN" altLang="en-US">
                <a:solidFill>
                  <a:srgbClr val="C00000"/>
                </a:solidFill>
              </a:rPr>
              <a:t>因为</a:t>
            </a:r>
            <a:r>
              <a:rPr lang="zh-CN" altLang="en-US"/>
              <a:t>”—表示原因或理由</a:t>
            </a:r>
            <a:endParaRPr lang="zh-CN" altLang="en-US"/>
          </a:p>
          <a:p>
            <a:pPr marL="571500" indent="-571500">
              <a:buFont typeface="+mj-ea"/>
              <a:buAutoNum type="ea1JpnChsDbPeriod"/>
            </a:pPr>
            <a:r>
              <a:rPr lang="zh-CN" altLang="en-US"/>
              <a:t>“</a:t>
            </a:r>
            <a:r>
              <a:rPr lang="zh-CN" altLang="en-US">
                <a:solidFill>
                  <a:srgbClr val="C00000"/>
                </a:solidFill>
              </a:rPr>
              <a:t>所以</a:t>
            </a:r>
            <a:r>
              <a:rPr lang="zh-CN" altLang="en-US"/>
              <a:t>”— 表示之前某一陈述的特定效果或后果</a:t>
            </a:r>
            <a:endParaRPr lang="zh-CN" altLang="en-US"/>
          </a:p>
          <a:p>
            <a:pPr marL="571500" indent="-571500">
              <a:buFont typeface="+mj-ea"/>
              <a:buAutoNum type="ea1JpnChsDbPeriod"/>
            </a:pPr>
            <a:r>
              <a:rPr lang="zh-CN" altLang="en-US"/>
              <a:t>“</a:t>
            </a:r>
            <a:r>
              <a:rPr lang="zh-CN" altLang="en-US">
                <a:solidFill>
                  <a:srgbClr val="C00000"/>
                </a:solidFill>
              </a:rPr>
              <a:t>若</a:t>
            </a:r>
            <a:r>
              <a:rPr lang="zh-CN" altLang="en-US"/>
              <a:t>”可以有两种理解</a:t>
            </a:r>
            <a:endParaRPr lang="zh-CN" altLang="en-US"/>
          </a:p>
          <a:p>
            <a:pPr marL="0" indent="0">
              <a:buFont typeface="+mj-ea"/>
              <a:buNone/>
            </a:pPr>
            <a:r>
              <a:rPr lang="en-US" altLang="zh-CN"/>
              <a:t>          1</a:t>
            </a:r>
            <a:r>
              <a:rPr lang="zh-CN" altLang="en-US"/>
              <a:t>、表示</a:t>
            </a:r>
            <a:r>
              <a:rPr lang="zh-CN" altLang="en-US"/>
              <a:t>条件</a:t>
            </a:r>
            <a:endParaRPr lang="zh-CN" altLang="en-US"/>
          </a:p>
          <a:p>
            <a:pPr marL="0" indent="0">
              <a:buFont typeface="+mj-ea"/>
              <a:buNone/>
            </a:pPr>
            <a:r>
              <a:rPr lang="zh-CN" altLang="en-US"/>
              <a:t> </a:t>
            </a:r>
            <a:r>
              <a:rPr lang="en-US" altLang="zh-CN"/>
              <a:t>         2</a:t>
            </a:r>
            <a:r>
              <a:rPr lang="zh-CN" altLang="en-US"/>
              <a:t>、“因为”类似</a:t>
            </a:r>
            <a:r>
              <a:rPr lang="zh-CN" altLang="en-US"/>
              <a:t>作用</a:t>
            </a:r>
            <a:endParaRPr lang="zh-CN" altLang="en-US"/>
          </a:p>
          <a:p>
            <a:pPr marL="571500" indent="-571500">
              <a:buFont typeface="+mj-ea"/>
              <a:buAutoNum type="ea1JpnChsDbPeriod" startAt="4"/>
            </a:pPr>
            <a:r>
              <a:rPr lang="zh-CN" altLang="en-US"/>
              <a:t>“</a:t>
            </a:r>
            <a:r>
              <a:rPr lang="zh-CN" altLang="en-US">
                <a:solidFill>
                  <a:srgbClr val="C00000"/>
                </a:solidFill>
              </a:rPr>
              <a:t>这样</a:t>
            </a:r>
            <a:r>
              <a:rPr lang="zh-CN" altLang="en-US"/>
              <a:t>”也有两种含义</a:t>
            </a:r>
            <a:endParaRPr lang="zh-CN" altLang="en-US"/>
          </a:p>
          <a:p>
            <a:pPr marL="0" indent="0">
              <a:buFont typeface="+mj-ea"/>
              <a:buNone/>
            </a:pPr>
            <a:r>
              <a:rPr lang="en-US" altLang="zh-CN"/>
              <a:t>          1</a:t>
            </a:r>
            <a:r>
              <a:rPr lang="zh-CN" altLang="en-US"/>
              <a:t>、表示目的</a:t>
            </a:r>
            <a:endParaRPr lang="zh-CN" altLang="en-US"/>
          </a:p>
          <a:p>
            <a:pPr marL="0" indent="0">
              <a:buFont typeface="+mj-ea"/>
              <a:buNone/>
            </a:pPr>
            <a:r>
              <a:rPr lang="en-US" altLang="zh-CN"/>
              <a:t>          2</a:t>
            </a:r>
            <a:r>
              <a:rPr lang="zh-CN" altLang="en-US"/>
              <a:t>、表示</a:t>
            </a:r>
            <a:r>
              <a:rPr lang="zh-CN" altLang="en-US"/>
              <a:t>后果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17*150"/>
  <p:tag name="TABLE_ENDDRAG_RECT" val="61*299*817*15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6970</Words>
  <Application>WPS 演示</Application>
  <PresentationFormat>宽屏</PresentationFormat>
  <Paragraphs>585</Paragraphs>
  <Slides>44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6" baseType="lpstr">
      <vt:lpstr>Arial</vt:lpstr>
      <vt:lpstr>宋体</vt:lpstr>
      <vt:lpstr>Wingdings</vt:lpstr>
      <vt:lpstr>Wingdings</vt:lpstr>
      <vt:lpstr>宋体</vt:lpstr>
      <vt:lpstr>汉仪书宋二KW</vt:lpstr>
      <vt:lpstr>Calibri</vt:lpstr>
      <vt:lpstr>Helvetica Neue</vt:lpstr>
      <vt:lpstr>微软雅黑</vt:lpstr>
      <vt:lpstr>汉仪旗黑</vt:lpstr>
      <vt:lpstr>Arial Unicode MS</vt:lpstr>
      <vt:lpstr>WPS</vt:lpstr>
      <vt:lpstr>成人主日学课程 SSA5 门徒成长班 之《研经指引》</vt:lpstr>
      <vt:lpstr>PowerPoint 演示文稿</vt:lpstr>
      <vt:lpstr>  第十二课：连接词 </vt:lpstr>
      <vt:lpstr>知道“所以”的原因</vt:lpstr>
      <vt:lpstr>PowerPoint 演示文稿</vt:lpstr>
      <vt:lpstr>什么是命题</vt:lpstr>
      <vt:lpstr>复合命题</vt:lpstr>
      <vt:lpstr>连接词应用流程</vt:lpstr>
      <vt:lpstr>圣经中常用的四个连接词</vt:lpstr>
      <vt:lpstr>一、“因为”—表示原因或理由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二、“所以”— 表示之前某一陈述的特定效果或后果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三、“若”可以有两种解释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四、“这样”也有两种含义</vt:lpstr>
      <vt:lpstr>PowerPoint 演示文稿</vt:lpstr>
      <vt:lpstr>PowerPoint 演示文稿</vt:lpstr>
      <vt:lpstr>PowerPoint 演示文稿</vt:lpstr>
      <vt:lpstr>综合练习（罗 6:1-14）</vt:lpstr>
      <vt:lpstr>PowerPoint 演示文稿</vt:lpstr>
      <vt:lpstr>PowerPoint 演示文稿</vt:lpstr>
      <vt:lpstr>PowerPoint 演示文稿</vt:lpstr>
      <vt:lpstr>总结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孙大罡</cp:lastModifiedBy>
  <cp:revision>51</cp:revision>
  <dcterms:created xsi:type="dcterms:W3CDTF">2025-07-20T17:17:23Z</dcterms:created>
  <dcterms:modified xsi:type="dcterms:W3CDTF">2025-07-20T17:17:23Z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82B3AB51828BE428E9815968286D4E73_41</vt:lpwstr>
  </property>
</Properties>
</file>