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5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2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坐在室外楼梯底部、拿着小花的小孩，周围是盆栽植物"/>
          <p:cNvSpPr>
            <a:spLocks noGrp="1"/>
          </p:cNvSpPr>
          <p:nvPr>
            <p:ph type="pic" idx="21"/>
          </p:nvPr>
        </p:nvSpPr>
        <p:spPr>
          <a:xfrm rot="60000">
            <a:off x="6520963" y="1043666"/>
            <a:ext cx="5346701" cy="71647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Palatino"/>
            </a:endParaRPr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123950" y="1289050"/>
            <a:ext cx="5626100" cy="2324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123950" y="3632200"/>
            <a:ext cx="5626100" cy="232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00"/>
              </a:spcBef>
              <a:buSzTx/>
              <a:buNone/>
              <a:defRPr b="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400"/>
              </a:spcBef>
              <a:buSzTx/>
              <a:buNone/>
              <a:defRPr b="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400"/>
              </a:spcBef>
              <a:buSzTx/>
              <a:buNone/>
              <a:defRPr b="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400"/>
              </a:spcBef>
              <a:buSzTx/>
              <a:buNone/>
              <a:defRPr b="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400"/>
              </a:spcBef>
              <a:buSzTx/>
              <a:buNone/>
              <a:defRPr b="1" spc="2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182B18DD-3D0C-456E-8D44-AA3D8D5F1334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/>
        <p:txBody>
          <a:bodyPr anchor="t"/>
          <a:lstStyle>
            <a:lvl1pPr>
              <a:defRPr/>
            </a:lvl1pPr>
          </a:lstStyle>
          <a:p>
            <a:fld id="{59AC65C6-A5EA-4574-BC1A-E16BCB6A0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9449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文级别 1…"/>
          <p:cNvSpPr txBox="1">
            <a:spLocks noGrp="1"/>
          </p:cNvSpPr>
          <p:nvPr>
            <p:ph type="body" idx="1"/>
          </p:nvPr>
        </p:nvSpPr>
        <p:spPr>
          <a:xfrm>
            <a:off x="1485900" y="895350"/>
            <a:ext cx="9810750" cy="507365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720361E-75A3-40A8-A205-61E653314A1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2832C-E444-476C-8B1F-9C896B2A8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50129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B299689-8229-4689-AF4C-BE5376211E3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67392-C2AF-4B19-92CD-05DB35843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1453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8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2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2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8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3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1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8210-CC99-42A0-8FE1-C51E9DAAD13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98A714-C90C-476A-A967-065BC32D5F7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7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FA4A-D63F-49B0-BC14-B6394384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/>
              <a:t>在基督的祷告学校  </a:t>
            </a:r>
            <a:r>
              <a:rPr lang="en-US" altLang="zh-CN" sz="4800" dirty="0"/>
              <a:t>22-24</a:t>
            </a:r>
            <a:r>
              <a:rPr lang="zh-CN" altLang="en-US" sz="4800" dirty="0"/>
              <a:t>章 分享</a:t>
            </a:r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A073-A568-4471-B655-4AAD50B16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分享人员</a:t>
            </a:r>
            <a:endParaRPr lang="en-CA" altLang="zh-CN" sz="3600" dirty="0"/>
          </a:p>
          <a:p>
            <a:r>
              <a:rPr lang="zh-CN" altLang="en-US" sz="3600" dirty="0"/>
              <a:t>第</a:t>
            </a:r>
            <a:r>
              <a:rPr lang="en-CA" sz="3600" dirty="0"/>
              <a:t>22</a:t>
            </a:r>
            <a:r>
              <a:rPr lang="zh-CN" altLang="en-US" sz="3600" dirty="0"/>
              <a:t>课 杨波 弟兄</a:t>
            </a:r>
            <a:endParaRPr lang="en-CA" altLang="zh-CN" sz="3600" dirty="0"/>
          </a:p>
          <a:p>
            <a:r>
              <a:rPr lang="zh-CN" altLang="en-US" sz="3600" dirty="0"/>
              <a:t>第</a:t>
            </a:r>
            <a:r>
              <a:rPr lang="en-CA" altLang="zh-CN" sz="3600" dirty="0"/>
              <a:t>23</a:t>
            </a:r>
            <a:r>
              <a:rPr lang="zh-CN" altLang="en-US" sz="3600" dirty="0"/>
              <a:t>课 忻云翼 弟兄</a:t>
            </a:r>
            <a:endParaRPr lang="en-CA" altLang="zh-CN" sz="3600" dirty="0"/>
          </a:p>
          <a:p>
            <a:r>
              <a:rPr lang="zh-CN" altLang="en-US" sz="3600" dirty="0"/>
              <a:t>第</a:t>
            </a:r>
            <a:r>
              <a:rPr lang="en-CA" altLang="zh-CN" sz="3600" dirty="0"/>
              <a:t>24</a:t>
            </a:r>
            <a:r>
              <a:rPr lang="zh-CN" altLang="en-US" sz="3600" dirty="0"/>
              <a:t>课 王博 弟兄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9502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18933-D51E-880A-4016-034E0A13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具体操练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329B7-1E95-5095-E86A-7DB3546BC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以祂的话为内在准绳：主的话常在我们里面，使我们在各种处境有可倚靠的真理依归。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以祷告维持关系：祈求只是祷告的一部分，祷告的核心是关系，是把全人成为献给基督的一个过程。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以顺服印证关系：顺服不是条件交换，而是生命连结后的自然外显。常在基督里的人，顺服不再是负担，而是喜乐。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以圣灵更新自我：圣灵使人从自我中心转向基督中心，使“常在”成为生命真实可能，而不是道德要求。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76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759E91-92CA-8C3B-4A38-0F6FFFE3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一些认识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B9C29E-7A66-6370-6B63-C0435AEC2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常在基督里的祷告不以自我为中心，而是以神的旨意、神的荣耀、神的国度为方向。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祈求被更新：所求不再只是解决问题，而是更深认识神，更多顺服神。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祷告不等于交易：祷告不是交换条件，而是关系中的对话、委身、顺服、交托。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神根据祂的主权与智慧成就：主耶稣在客西玛尼求“挪去这杯”，但结论是“不要照我的意思，只要照祢的意思”。保罗三次求挪去背上的那根刺，神却回答“我的恩典够你用”。这都显示常在基督里的人，祷告的终点不是得到所求，而是与主的心意契合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533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508AF-2DF4-9F5C-C877-E469A0E9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906A7F-A974-8B0C-25DB-49BA112C9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常在基督里不是努力成为属灵人，而是不断回到基督，让祂成为生命的来源、思想的方向、顺服的动力、祷告的内容。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这是一个关系，是一条道路，是一个成长过程，也是一个应许：住在基督里，就必结果子；离了祂，我们就不能作什么。</a:t>
            </a:r>
          </a:p>
        </p:txBody>
      </p:sp>
    </p:spTree>
    <p:extLst>
      <p:ext uri="{BB962C8B-B14F-4D97-AF65-F5344CB8AC3E}">
        <p14:creationId xmlns:p14="http://schemas.microsoft.com/office/powerpoint/2010/main" val="39606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09AB13C-7777-46DA-8638-C509681CC6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0021" y="2055812"/>
            <a:ext cx="8420228" cy="137318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第</a:t>
            </a:r>
            <a:r>
              <a:rPr lang="en-CA" altLang="zh-CN" b="1" dirty="0"/>
              <a:t>23</a:t>
            </a:r>
            <a:r>
              <a:rPr lang="zh-CN" altLang="en-US" b="1" dirty="0"/>
              <a:t>课  </a:t>
            </a:r>
            <a:r>
              <a:rPr lang="en-US" altLang="en-US" b="1" dirty="0" err="1"/>
              <a:t>神的话与祈祷</a:t>
            </a:r>
            <a:endParaRPr lang="en-US" altLang="en-US" b="1" dirty="0"/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FA51CCA4-184F-4458-AC2E-10FD25E22A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24112" y="3682529"/>
            <a:ext cx="7343775" cy="1117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latin typeface="ADLaM Display" pitchFamily="2" charset="0"/>
                <a:cs typeface="ADLaM Display" pitchFamily="2" charset="0"/>
              </a:rPr>
              <a:t>—— </a:t>
            </a:r>
            <a:r>
              <a:rPr lang="en-US" altLang="en-US" b="1" dirty="0" err="1">
                <a:latin typeface="ADLaM Display" pitchFamily="2" charset="0"/>
                <a:cs typeface="ADLaM Display" pitchFamily="2" charset="0"/>
              </a:rPr>
              <a:t>约翰福音</a:t>
            </a:r>
            <a:r>
              <a:rPr lang="en-US" altLang="en-US" b="1" dirty="0">
                <a:latin typeface="ADLaM Display" pitchFamily="2" charset="0"/>
                <a:cs typeface="ADLaM Display" pitchFamily="2" charset="0"/>
              </a:rPr>
              <a:t> 15:7</a:t>
            </a:r>
          </a:p>
          <a:p>
            <a:r>
              <a:rPr lang="zh-CN" altLang="en-US" b="1" dirty="0">
                <a:latin typeface="ADLaM Display" pitchFamily="2" charset="0"/>
                <a:cs typeface="ADLaM Display" pitchFamily="2" charset="0"/>
              </a:rPr>
              <a:t>你们若常在我里面，我的话也常在你们里面，凡你们所愿意的，祈求，就给你们成就。</a:t>
            </a:r>
            <a:endParaRPr lang="en-US" altLang="en-US" b="1" dirty="0">
              <a:latin typeface="ADLaM Display" pitchFamily="2" charset="0"/>
              <a:cs typeface="ADLaM Display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CE00C51-0259-47C1-8884-C5511AE5E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属灵的听觉：开启我们的舌头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6BDDEF3-812B-40CD-A084-F540D9DEBE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世俗法则：说话能力依赖于听觉。</a:t>
            </a: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属灵法则：我们急于开口，但舌头需先被神的话语开启。</a:t>
            </a: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真正的祈祷，是神话语的感动。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B26B7C1-6404-4E27-8041-4C0A0F507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神的话语在祈祷中的作用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ABA03-2AB9-4F47-A935-46B46938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祈祷前：按神的心意去求。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祈祷时：成为我们信心的担保。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祈祷后：是蒙应允的确据。</a:t>
            </a:r>
          </a:p>
          <a:p>
            <a:pPr>
              <a:lnSpc>
                <a:spcPct val="80000"/>
              </a:lnSpc>
            </a:pPr>
            <a:endParaRPr lang="en-US" altLang="en-US" sz="2800" b="1">
              <a:latin typeface="ADLaM Display" pitchFamily="2" charset="0"/>
              <a:cs typeface="ADLaM Display" pitchFamily="2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800" b="1">
                <a:latin typeface="ADLaM Display" pitchFamily="2" charset="0"/>
                <a:cs typeface="ADLaM Display" pitchFamily="2" charset="0"/>
              </a:rPr>
              <a:t>经文：以赛亚书 </a:t>
            </a:r>
            <a:r>
              <a:rPr lang="en-US" altLang="zh-CN" sz="2800" b="1">
                <a:latin typeface="ADLaM Display" pitchFamily="2" charset="0"/>
                <a:cs typeface="ADLaM Display" pitchFamily="2" charset="0"/>
              </a:rPr>
              <a:t>50:4</a:t>
            </a:r>
            <a:endParaRPr lang="zh-CN" altLang="en-US" sz="2800" b="1">
              <a:latin typeface="ADLaM Display" pitchFamily="2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ADLaM Display" pitchFamily="2" charset="0"/>
              </a:rPr>
              <a:t>主耶和华赐我受教者的舌头， 使我知道怎样用言语扶助疲乏的人。 主每早晨提醒， 提醒我的耳朵， 使我能听，像受教者一样。</a:t>
            </a:r>
          </a:p>
          <a:p>
            <a:pPr>
              <a:lnSpc>
                <a:spcPct val="80000"/>
              </a:lnSpc>
            </a:pPr>
            <a:endParaRPr lang="en-US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E52786D-F33F-4059-89F6-1B9FE5D52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神的话：不是白纸黑字，而是神的自己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57A5D26-FC98-4A86-9F1D-3B09C3AB7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经文：你们若常在我里面，我的话也常在你们里面。 (约 15:7)</a:t>
            </a: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理解：神的话语是祂的信实、能力与圣洁的载体。</a:t>
            </a: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实践：学会在父面前读，看作天父此刻亲口对我们说的。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6B0319B-AF65-4C40-A75C-3199A8251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核心奥秘：意志的交换与顺服的权柄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85CE8F4F-18A6-4191-B8CB-F11BBA1DB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“凡你们所愿意的，祈求就给你们成就。”</a:t>
            </a:r>
          </a:p>
          <a:p>
            <a:endParaRPr lang="en-US" altLang="en-US" sz="2800" b="1">
              <a:latin typeface="ADLaM Display" pitchFamily="2" charset="0"/>
              <a:cs typeface="ADLaM Display" pitchFamily="2" charset="0"/>
            </a:endParaRP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 前提：我的话常在你们里面。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4480DBC-834B-4580-BE85-DF70B7356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祈祷能力：回响的法则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AD4BC66-B4F7-4D8A-8343-76A40669BE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如果我让神的话语管理我的意志，重塑我的性情；</a:t>
            </a: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那么神就会尊重我的意志，成全我的祈祷。</a:t>
            </a:r>
          </a:p>
          <a:p>
            <a:endParaRPr lang="en-US" altLang="en-US" sz="2800" b="1">
              <a:latin typeface="ADLaM Display" pitchFamily="2" charset="0"/>
              <a:cs typeface="ADLaM Display" pitchFamily="2" charset="0"/>
            </a:endParaRP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总结：你如何对待神的话，神就如何对待你的话。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07198A2-AA63-42C4-8E42-F1E7284E4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归因与呼召：生命的软弱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5038B7C-ABBE-4E25-87AC-09922B63E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软弱根源：祈祷软弱，因生命软弱；生命软弱，因缺少神活泼的话语。</a:t>
            </a:r>
          </a:p>
          <a:p>
            <a:endParaRPr lang="en-US" altLang="en-US" sz="2800" b="1">
              <a:latin typeface="ADLaM Display" pitchFamily="2" charset="0"/>
              <a:cs typeface="ADLaM Display" pitchFamily="2" charset="0"/>
            </a:endParaRP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提醒：唯独遵行神旨意的是永远长存。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54B0D-E2D4-F404-BF06-7BF64E195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2335927"/>
            <a:ext cx="8637073" cy="977621"/>
          </a:xfrm>
        </p:spPr>
        <p:txBody>
          <a:bodyPr/>
          <a:lstStyle/>
          <a:p>
            <a:r>
              <a:rPr lang="zh-CN" altLang="en-US" sz="6600" dirty="0"/>
              <a:t>第</a:t>
            </a:r>
            <a:r>
              <a:rPr lang="en-CA" sz="6600" dirty="0"/>
              <a:t>22</a:t>
            </a:r>
            <a:r>
              <a:rPr lang="zh-CN" altLang="en-US" sz="6600" dirty="0"/>
              <a:t>课 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常在基督里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A7C816-63D3-E01F-B529-0B6E1A43D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你们常在我里面，我的话也常在你们里面，凡你们所愿意的，祈求就给你们成就。</a:t>
            </a:r>
          </a:p>
        </p:txBody>
      </p:sp>
    </p:spTree>
    <p:extLst>
      <p:ext uri="{BB962C8B-B14F-4D97-AF65-F5344CB8AC3E}">
        <p14:creationId xmlns:p14="http://schemas.microsoft.com/office/powerpoint/2010/main" val="107282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2478DF1-4D3A-4F52-9AD2-CB95FE308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行动：让祂的话成为祈祷的燃料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C3D0-61A5-4E87-AF23-C8D3361FA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从明天开始，在你祈祷之前：</a:t>
            </a: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1. 先打开圣经，安静片刻。</a:t>
            </a: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2. 对神说：“主啊，请说，仆人敬听。”</a:t>
            </a:r>
          </a:p>
          <a:p>
            <a:endParaRPr lang="en-US" altLang="en-US" sz="2800" b="1">
              <a:latin typeface="ADLaM Display" pitchFamily="2" charset="0"/>
              <a:cs typeface="ADLaM Display" pitchFamily="2" charset="0"/>
            </a:endParaRPr>
          </a:p>
          <a:p>
            <a:r>
              <a:rPr lang="en-US" altLang="en-US" sz="2800" b="1">
                <a:latin typeface="ADLaM Display" pitchFamily="2" charset="0"/>
                <a:cs typeface="ADLaM Display" pitchFamily="2" charset="0"/>
              </a:rPr>
              <a:t>你将经历那极大的应许</a:t>
            </a:r>
            <a:r>
              <a:rPr lang="en-US" altLang="zh-CN" sz="2800" b="1">
                <a:latin typeface="ADLaM Display" pitchFamily="2" charset="0"/>
                <a:cs typeface="ADLaM Display" pitchFamily="2" charset="0"/>
              </a:rPr>
              <a:t>--</a:t>
            </a:r>
            <a:r>
              <a:rPr lang="zh-CN" altLang="en-US" sz="2800" b="1">
                <a:latin typeface="ADLaM Display" pitchFamily="2" charset="0"/>
                <a:cs typeface="ADLaM Display" pitchFamily="2" charset="0"/>
              </a:rPr>
              <a:t>凡你所愿意的，祈求就给你成就。</a:t>
            </a:r>
            <a:endParaRPr lang="en-US" altLang="zh-CN" sz="2800" b="1">
              <a:latin typeface="ADLaM Display" pitchFamily="2" charset="0"/>
              <a:cs typeface="ADLaM Display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b="1">
              <a:latin typeface="ADLaM Display" pitchFamily="2" charset="0"/>
              <a:cs typeface="ADLaM Display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24. 祷告得力的途径…">
            <a:extLst>
              <a:ext uri="{FF2B5EF4-FFF2-40B4-BE49-F238E27FC236}">
                <a16:creationId xmlns:a16="http://schemas.microsoft.com/office/drawing/2014/main" id="{5B58D4D2-6B9B-41D5-B71E-21FF16C031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70169" y="1600200"/>
            <a:ext cx="9810750" cy="182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>
                <a:solidFill>
                  <a:srgbClr val="5E30EB"/>
                </a:solidFill>
              </a:defRPr>
            </a:pPr>
            <a:r>
              <a:rPr lang="zh-CN" altLang="en-US" dirty="0">
                <a:solidFill>
                  <a:srgbClr val="5E30EB"/>
                </a:solidFill>
              </a:rPr>
              <a:t>第</a:t>
            </a:r>
            <a:r>
              <a:rPr dirty="0">
                <a:solidFill>
                  <a:srgbClr val="5E30EB"/>
                </a:solidFill>
              </a:rPr>
              <a:t>24</a:t>
            </a:r>
            <a:r>
              <a:rPr lang="zh-CN" altLang="en-US" dirty="0">
                <a:solidFill>
                  <a:srgbClr val="5E30EB"/>
                </a:solidFill>
              </a:rPr>
              <a:t>章 </a:t>
            </a:r>
            <a:r>
              <a:rPr dirty="0" err="1">
                <a:solidFill>
                  <a:srgbClr val="5E30EB"/>
                </a:solidFill>
              </a:rPr>
              <a:t>有果效的祷告</a:t>
            </a:r>
            <a:endParaRPr dirty="0">
              <a:solidFill>
                <a:srgbClr val="5E30EB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坐在室外楼梯底部、拿着小花的小孩，周围是盆栽植物" descr="坐在室外楼梯底部、拿着小花的小孩，周围是盆栽植物">
            <a:extLst>
              <a:ext uri="{FF2B5EF4-FFF2-40B4-BE49-F238E27FC236}">
                <a16:creationId xmlns:a16="http://schemas.microsoft.com/office/drawing/2014/main" id="{5E61FF82-7B93-4B1D-94F2-775F153F0D31}"/>
              </a:ext>
            </a:extLst>
          </p:cNvPr>
          <p:cNvPicPr>
            <a:picLocks noGrp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1350" y="1301750"/>
            <a:ext cx="4400550" cy="42481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1" name="经文：…">
            <a:extLst>
              <a:ext uri="{FF2B5EF4-FFF2-40B4-BE49-F238E27FC236}">
                <a16:creationId xmlns:a16="http://schemas.microsoft.com/office/drawing/2014/main" id="{C532D0C2-7AAE-45BD-A525-76CC1927F4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6938" y="895350"/>
            <a:ext cx="5626100" cy="2324100"/>
          </a:xfrm>
        </p:spPr>
        <p:txBody>
          <a:bodyPr/>
          <a:lstStyle/>
          <a:p>
            <a:pPr defTabSz="206375">
              <a:spcBef>
                <a:spcPts val="0"/>
              </a:spcBef>
              <a:defRPr sz="4900" b="1" spc="48"/>
            </a:pPr>
            <a:r>
              <a:rPr sz="2450" b="1" spc="24"/>
              <a:t>经文：</a:t>
            </a:r>
            <a:br>
              <a:rPr sz="2450" b="1" spc="24"/>
            </a:br>
            <a:r>
              <a:rPr sz="2450" b="1" spc="24"/>
              <a:t>约十五：16 不是你们拣选了我，是我拣选了你们；并且分派你们去结果和 子，叫你们的果子常存；使你们奉我的名，无论向父求什么，他就赐给你们。</a:t>
            </a:r>
          </a:p>
        </p:txBody>
      </p:sp>
      <p:sp>
        <p:nvSpPr>
          <p:cNvPr id="142" name="雅五：16 义人祈祷所发的力量，是大有功效的。">
            <a:extLst>
              <a:ext uri="{FF2B5EF4-FFF2-40B4-BE49-F238E27FC236}">
                <a16:creationId xmlns:a16="http://schemas.microsoft.com/office/drawing/2014/main" id="{7485A76F-A2A7-442E-A6FB-D1FAF57E10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>
            <a:lvl1pPr algn="l"/>
          </a:lstStyle>
          <a:p>
            <a:pPr>
              <a:defRPr/>
            </a:pPr>
            <a:r>
              <a:t>雅五：16 义人祈祷所发的力量，是大有功效的。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我们无论向父求什么，父就赐下”的应许，在此节重新出现。这里是要晓谕我们，什么人可以享有奇妙的权柄，影响至高者的决策。主说：“我拣选了你们，并且分派你们去结果子，叫你们的果子常存”，接着又对这些结果子的人总结说：“你们奉我的名无论向父求什么，他就赐给你们。”这段话的意义无他，乃是将他之前所说：“你们若在我里面”表达的更完备。他曾说明，在他里面的目的是“结果子”，“结果子更多”，“多结果子”，神会因此得荣耀，门徒的标记也因此彰显出来。他在此又进一步说，“多结果子”与“常存的果子”不仅是住在他里面的明证，也是">
            <a:extLst>
              <a:ext uri="{FF2B5EF4-FFF2-40B4-BE49-F238E27FC236}">
                <a16:creationId xmlns:a16="http://schemas.microsoft.com/office/drawing/2014/main" id="{7D03C747-BD98-49D7-9D25-ED8B8B1B09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19781" y="580252"/>
            <a:ext cx="9810750" cy="5524500"/>
          </a:xfrm>
        </p:spPr>
        <p:txBody>
          <a:bodyPr/>
          <a:lstStyle/>
          <a:p>
            <a:pPr eaLnBrk="1" hangingPunct="1"/>
            <a:r>
              <a:rPr lang="en-US" altLang="en-US" dirty="0"/>
              <a:t>我们无论向父求什么，父就赐下”的应许，在此节重新出现。这里是要晓谕我们，什么人可以享有奇妙的权柄，影响至高者的决策。主说：“我拣选了你们，并且分派你们去结果子，叫你们的果子常存”，接着又对这些结果子的人总结说：“你们奉我的名无论向父求什么，他就赐给你们。”这段话的意义无他，乃是将他之前所说：“你们若在我里面”表达的更完备。他曾说明，在他里面的目的是“结果子”，“结果子更多”，“多结果子”，神会因此得荣耀，门徒的标记也因此彰显出来。他在此又进一步说，“多结果子”与“常存的果子”不仅是住在他里面的明证，也是求必得着的条件。对神选召的完全奉献，是祈祷有功效的条件，也是开启主对祈祷应许无限祝福的秘钥。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坐在室外楼梯底部、拿着小花的小孩，周围是盆栽植物" descr="坐在室外楼梯底部、拿着小花的小孩，周围是盆栽植物">
            <a:extLst>
              <a:ext uri="{FF2B5EF4-FFF2-40B4-BE49-F238E27FC236}">
                <a16:creationId xmlns:a16="http://schemas.microsoft.com/office/drawing/2014/main" id="{9A690058-48DD-43D7-A470-2F6ECCDE01E0}"/>
              </a:ext>
            </a:extLst>
          </p:cNvPr>
          <p:cNvPicPr>
            <a:picLocks noGrp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870" y="971444"/>
            <a:ext cx="4679950" cy="43878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7" name="两个启示：1. 行公义…">
            <a:extLst>
              <a:ext uri="{FF2B5EF4-FFF2-40B4-BE49-F238E27FC236}">
                <a16:creationId xmlns:a16="http://schemas.microsoft.com/office/drawing/2014/main" id="{594E17DE-BC5A-4AC0-AC9B-05B10E25DF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7342" y="291306"/>
            <a:ext cx="5939889" cy="5368089"/>
          </a:xfrm>
        </p:spPr>
        <p:txBody>
          <a:bodyPr>
            <a:normAutofit lnSpcReduction="10000"/>
          </a:bodyPr>
          <a:lstStyle/>
          <a:p>
            <a:pPr marL="521883" indent="-521883" algn="l" defTabSz="338455">
              <a:spcBef>
                <a:spcPts val="0"/>
              </a:spcBef>
              <a:defRPr sz="8036" spc="80">
                <a:solidFill>
                  <a:srgbClr val="6E603B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r>
              <a:rPr sz="4018" spc="40" dirty="0">
                <a:solidFill>
                  <a:srgbClr val="6E603B"/>
                </a:solidFill>
              </a:rPr>
              <a:t> 两个启示：1. </a:t>
            </a:r>
            <a:r>
              <a:rPr sz="4018" spc="40" dirty="0" err="1">
                <a:solidFill>
                  <a:srgbClr val="6E603B"/>
                </a:solidFill>
              </a:rPr>
              <a:t>行公义</a:t>
            </a:r>
            <a:endParaRPr sz="4018" spc="40" dirty="0">
              <a:solidFill>
                <a:srgbClr val="6E603B"/>
              </a:solidFill>
            </a:endParaRPr>
          </a:p>
          <a:p>
            <a:pPr marL="234315" indent="-234315" algn="l" defTabSz="338455">
              <a:spcBef>
                <a:spcPts val="1800"/>
              </a:spcBef>
              <a:defRPr sz="3607"/>
            </a:pPr>
            <a:r>
              <a:rPr lang="en-CA" sz="1804" dirty="0">
                <a:solidFill>
                  <a:srgbClr val="1A0A52"/>
                </a:solidFill>
              </a:rPr>
              <a:t>    </a:t>
            </a:r>
            <a:r>
              <a:rPr sz="1804" dirty="0">
                <a:solidFill>
                  <a:srgbClr val="1A0A52"/>
                </a:solidFill>
              </a:rPr>
              <a:t>有人担心这种说法与恩典的意义不符。这是他们还不明了“白白的恩典”的真正含意，也不明白神宝贵的话语中许多明确的宣告。使徒约翰曾经说：“我们相爱，……</a:t>
            </a:r>
            <a:r>
              <a:rPr sz="1804" dirty="0" err="1">
                <a:solidFill>
                  <a:srgbClr val="1A0A52"/>
                </a:solidFill>
              </a:rPr>
              <a:t>总要在行为和诚实上。从此</a:t>
            </a:r>
            <a:r>
              <a:rPr sz="1804" dirty="0">
                <a:solidFill>
                  <a:srgbClr val="1A0A52"/>
                </a:solidFill>
              </a:rPr>
              <a:t>……</a:t>
            </a:r>
            <a:r>
              <a:rPr sz="1804" dirty="0" err="1">
                <a:solidFill>
                  <a:srgbClr val="1A0A52"/>
                </a:solidFill>
              </a:rPr>
              <a:t>我们的心在神面前可以安稳。并且我们一切所求的，就从他得着，因为我们遵守他的命令，行他所喜悦的事</a:t>
            </a:r>
            <a:r>
              <a:rPr sz="1804" dirty="0">
                <a:solidFill>
                  <a:srgbClr val="1A0A52"/>
                </a:solidFill>
              </a:rPr>
              <a:t>。”(约壹三：18 -19，22)雅各常被引用的话则是：“义人祈祷所发的力量，是大有功效的。”根据圣经的定义，这种人乃是：“行公义的人，如同神一般公义。”许多诗篇都流露出一个特色：祈祷者因自己的正直公义作出充满自信的祈求。诗篇十八篇，大卫说：“耶和华按着我的公义报答我，按着我手中的清洁赏赐我……。</a:t>
            </a:r>
            <a:r>
              <a:rPr sz="1804" dirty="0" err="1">
                <a:solidFill>
                  <a:srgbClr val="1A0A52"/>
                </a:solidFill>
              </a:rPr>
              <a:t>我在他面前作了完全人，我也保守自己远离我的罪孽。所以耶和华按我的公义，按我在他眼前手中的清洁偿还我</a:t>
            </a:r>
            <a:r>
              <a:rPr sz="1804" dirty="0">
                <a:solidFill>
                  <a:srgbClr val="1A0A52"/>
                </a:solidFill>
              </a:rPr>
              <a:t>。</a:t>
            </a:r>
            <a:r>
              <a:rPr sz="1804" dirty="0"/>
              <a:t>”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主说：“你们若遵守我的命令，就常在我的爱里。”(约十五：10)，“你们若遵行我所吩咐的，就是我的朋友了。”(约十五：14)这些话字面的意义乃是：“我分派你们去结果子”如此则能“使你们奉我的名无论向父求什么，他就赐给你们。”">
            <a:extLst>
              <a:ext uri="{FF2B5EF4-FFF2-40B4-BE49-F238E27FC236}">
                <a16:creationId xmlns:a16="http://schemas.microsoft.com/office/drawing/2014/main" id="{1350B621-B57D-4630-BDC2-BD25BF72F3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33283" y="747069"/>
            <a:ext cx="9810750" cy="507365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dirty="0" err="1"/>
              <a:t>主说</a:t>
            </a:r>
            <a:r>
              <a:rPr lang="en-US" altLang="en-US" dirty="0"/>
              <a:t>：“</a:t>
            </a:r>
            <a:r>
              <a:rPr lang="en-US" altLang="en-US" dirty="0" err="1"/>
              <a:t>你们若遵守我的命令，就常在我的爱里</a:t>
            </a:r>
            <a:r>
              <a:rPr lang="en-US" altLang="en-US" dirty="0"/>
              <a:t>。”(约十五：10)，“</a:t>
            </a:r>
            <a:r>
              <a:rPr lang="en-US" altLang="en-US" dirty="0" err="1"/>
              <a:t>你们若遵行我所吩咐的，就是我的朋友了</a:t>
            </a:r>
            <a:r>
              <a:rPr lang="en-US" altLang="en-US" dirty="0"/>
              <a:t>。”(约十五：14)</a:t>
            </a:r>
            <a:r>
              <a:rPr lang="en-US" altLang="en-US" dirty="0" err="1"/>
              <a:t>这些话字面的意义乃是</a:t>
            </a:r>
            <a:r>
              <a:rPr lang="en-US" altLang="en-US" dirty="0"/>
              <a:t>：“</a:t>
            </a:r>
            <a:r>
              <a:rPr lang="en-US" altLang="en-US" dirty="0" err="1"/>
              <a:t>我分派你们去结果子”如此则能“使你们奉我的名无论向父求什么，他就赐给你们</a:t>
            </a:r>
            <a:r>
              <a:rPr lang="en-US" altLang="en-US" dirty="0"/>
              <a:t>。”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坐在室外楼梯底部、拿着小花的小孩，周围是盆栽植物" descr="坐在室外楼梯底部、拿着小花的小孩，周围是盆栽植物">
            <a:extLst>
              <a:ext uri="{FF2B5EF4-FFF2-40B4-BE49-F238E27FC236}">
                <a16:creationId xmlns:a16="http://schemas.microsoft.com/office/drawing/2014/main" id="{7CAD33BD-3FE2-49C3-96A6-A7E8E7F9733F}"/>
              </a:ext>
            </a:extLst>
          </p:cNvPr>
          <p:cNvPicPr>
            <a:picLocks noGrp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7957" y="734155"/>
            <a:ext cx="4679950" cy="43878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2" name="2.全心顺服">
            <a:extLst>
              <a:ext uri="{FF2B5EF4-FFF2-40B4-BE49-F238E27FC236}">
                <a16:creationId xmlns:a16="http://schemas.microsoft.com/office/drawing/2014/main" id="{9D6AFAE6-36CB-4D84-A242-4289FCA65A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559" y="129231"/>
            <a:ext cx="2669574" cy="72166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t>2.全心顺服</a:t>
            </a:r>
          </a:p>
        </p:txBody>
      </p:sp>
      <p:sp>
        <p:nvSpPr>
          <p:cNvPr id="153" name="让我们寻求如何进入主在这里的教训。福音派教会有一个危险，就是对祷告与信的经历这一面看的太重；然而神的话却对另一面也很强调：顺服是蒙福的唯一途径。我们需要认识，在与创造、救赎我们那位无限的神相交之时，我们应该兴起的第一个感受就是顺服：我们一生最优先、最伟大的思想，应该是顺服神的主权、荣耀、旨意。我们所关心的，不是能获享他的恩宠，因为这种观念中，最重要的事仍是“自我”。但是按着自然常理，这位神当然有权宣称：他的荣耀与心意应该是我唯一的目标；他无限地、无可言喻地配得我的献身。顺服他的完美旨意，一生服事、顺从，">
            <a:extLst>
              <a:ext uri="{FF2B5EF4-FFF2-40B4-BE49-F238E27FC236}">
                <a16:creationId xmlns:a16="http://schemas.microsoft.com/office/drawing/2014/main" id="{D712EF76-2C21-4FC7-AF5C-12A18D1AD22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57111" y="850900"/>
            <a:ext cx="5684044" cy="4718050"/>
          </a:xfrm>
        </p:spPr>
        <p:txBody>
          <a:bodyPr>
            <a:normAutofit lnSpcReduction="10000"/>
          </a:bodyPr>
          <a:lstStyle/>
          <a:p>
            <a:pPr marL="225742" indent="-225742" defTabSz="326073">
              <a:spcBef>
                <a:spcPts val="1750"/>
              </a:spcBef>
              <a:defRPr sz="3476"/>
            </a:pPr>
            <a:r>
              <a:rPr sz="1738" dirty="0">
                <a:solidFill>
                  <a:srgbClr val="11053B"/>
                </a:solidFill>
              </a:rPr>
              <a:t> 让我们寻求如何进入主在这里的教训。福音派教会有一个危险，就是对祷告与信的经历这一面看的太重；然而神的话却对另一面也很强调：顺服是蒙福的唯一途径。我们需要认识，在与创造、救赎我们那位无限的神相交之时，我们应该兴起的第一个感受就是顺服：我们一生最优先、最伟大的思想，应该是顺服神的主权、荣耀、旨意。我们所关心的，不是能获享他的恩宠，因为这种观念中，最重要的事仍是“自我”。但是按着自然常理，这位神当然有权宣称：他的荣耀与心意应该是我唯一的目标；他无限地、无可言喻地配得我的献身。顺服他的完美旨意，一生服事、顺从，是天堂美境。服事顺从是圣子在世时的首要心思；所以，服事、顺从也应该成为我们主要的目标与意愿，比安息、亮光、或喜乐、力量要更紧。在其中我们可以找到通往丰满的福祉之途</a:t>
            </a:r>
            <a:r>
              <a:rPr sz="1738" dirty="0"/>
              <a:t>。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十四章，他谈到三位一体之神的内住时，也提到它。15 节说：“你们若爱我，就必遵守我的命令；”21 节又说：“有了我的命令又遵守的，这人就是爱我的。他必蒙我父特别爱宠，并且我也特别要向他显现。”然后，23 节是圣经中最高超、最宝贵的应许之一：“人若爱我，就必遵守我的道……我们(子与父)要到他那里去，与他同住”。这些话岂不是已经说得非常清楚，在我们里面启示圣子预备我们成为圣父的居所，惟一的途径就是顺服？三位一体之神的内住，是顺服之人的产业。顺服与信心是一个行动的两面表现 ——顺服神与他的意志。信心能坚固顺服">
            <a:extLst>
              <a:ext uri="{FF2B5EF4-FFF2-40B4-BE49-F238E27FC236}">
                <a16:creationId xmlns:a16="http://schemas.microsoft.com/office/drawing/2014/main" id="{4A210395-52CF-40BD-9BFF-EF6FA9DF7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7997" y="512291"/>
            <a:ext cx="9810750" cy="5073650"/>
          </a:xfrm>
        </p:spPr>
        <p:txBody>
          <a:bodyPr>
            <a:normAutofit lnSpcReduction="10000"/>
          </a:bodyPr>
          <a:lstStyle/>
          <a:p>
            <a:pPr marL="289369" indent="-289369" defTabSz="383858">
              <a:spcBef>
                <a:spcPts val="2350"/>
              </a:spcBef>
              <a:defRPr sz="4650"/>
            </a:pPr>
            <a:r>
              <a:rPr sz="2325">
                <a:solidFill>
                  <a:srgbClr val="11053B"/>
                </a:solidFill>
              </a:rPr>
              <a:t> 十四章，他谈到三位一体之神的内住时，也提到它。15 节说：“你们若爱我，就必遵守我的命令；”21 节又说：“有了我的命令又遵守的，这人就是爱我的。他必蒙我父特别爱宠，并且我也特别要向他显现。”然后，23 节是圣经中最高超、最宝贵的应许之一：“人若爱我，就必遵守我的道……我们(子与父)要到他那里去，与他同住”。这些话岂不是已经说得非常清楚，在我们里面启示圣子预备我们成为圣父的居所，惟一的途径就是顺服？三位一体之神的内住，是顺服之人的产业。顺服与信心是一个行动的两面表现 ——顺服神与他的意志。信心能坚固顺服；顺服也能坚定信心：信心因行为而得成全。恐怕我们要相信的努力落空的原因，常是由於我们没有站在那唯一使大信心合法或立於可能的地位上 ——就是顺服神的荣耀与意志；惟有完全献身与神，愿奉行他旨意的人，才发现自己享有权柄，能够支取他的神所应许的一切</a:t>
            </a:r>
            <a:r>
              <a:rPr sz="2325"/>
              <a:t>。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这个教导在祈祷学校里的应用很简单，却很严肃。主说：“是我拣选了你们，并且分派你们去结果子(多结果子，5、8 节)，叫你们的果子常存”，使你们的生命可以果子常存，且结实累累；因此，你们是在我里面多结果子的枝子，“你们奉我的名，无论向父求什么，他就赐给你们。”哦，多少时候我们祈求要得恩典来结果子，但奇怪总不见果效。这是因为我们颠倒了主的次序。我们想要先得安适、快乐与能力，以致能轻松地作主工，不必感到艰难与牺牲；岂知主所望於我们的，乃是信心。他不管我们感觉坚强或软弱，工作或难或易，只要我们以信心顺服，遵行他的">
            <a:extLst>
              <a:ext uri="{FF2B5EF4-FFF2-40B4-BE49-F238E27FC236}">
                <a16:creationId xmlns:a16="http://schemas.microsoft.com/office/drawing/2014/main" id="{5FF5051D-DE7C-4443-8646-89F44218B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2646" y="475221"/>
            <a:ext cx="9810750" cy="5073650"/>
          </a:xfrm>
        </p:spPr>
        <p:txBody>
          <a:bodyPr>
            <a:normAutofit fontScale="55000" lnSpcReduction="20000"/>
          </a:bodyPr>
          <a:lstStyle>
            <a:lvl1pPr marL="528955" indent="-528955" defTabSz="701675">
              <a:spcBef>
                <a:spcPts val="4300"/>
              </a:spcBef>
              <a:buBlip>
                <a:blip r:embed="rId2"/>
              </a:buBlip>
              <a:defRPr sz="4250"/>
            </a:lvl1pPr>
          </a:lstStyle>
          <a:p>
            <a:pPr>
              <a:defRPr/>
            </a:pPr>
            <a:r>
              <a:rPr dirty="0"/>
              <a:t> </a:t>
            </a:r>
            <a:r>
              <a:rPr dirty="0" err="1"/>
              <a:t>这个教导在祈祷学校里的应用很简单，却很严肃。主说</a:t>
            </a:r>
            <a:r>
              <a:rPr dirty="0"/>
              <a:t>：“</a:t>
            </a:r>
            <a:r>
              <a:rPr dirty="0" err="1"/>
              <a:t>是我拣选了你们，并且分派你们去结果子</a:t>
            </a:r>
            <a:r>
              <a:rPr dirty="0"/>
              <a:t>(多结果子，5、8 节)，叫你们的果子常存”，使你们的生命可以果子常存，且结实累累；因此，你们是在我里面多结果子的枝子，“你们奉我的名，无论向父求什么，他就赐给你们。”哦，多少时候我们祈求要得恩典来结果子，但奇怪总不见果效。这是因为我们颠倒了主的次序。我们想要先得安适、快乐与能力，以致能轻松地作主工，不必感到艰难与牺牲；岂知主所望於我们的，乃是信心。他不管我们感觉坚强或软弱，工作或难或易，只要我们以信心顺服，遵行他的一切话语；多结果子的途径能引导我们抵达有权柄有果效祈祷的目的。顺服是导致荣耀神的唯一途径。不是以顺服代替信心，也不是用顺服补助信心的欠缺；乃是在信心中顺服，这样才能承受神所预备的一切祝福。圣灵的洗(约十四：16)，</a:t>
            </a:r>
            <a:r>
              <a:rPr dirty="0" err="1"/>
              <a:t>圣子的显现</a:t>
            </a:r>
            <a:r>
              <a:rPr dirty="0"/>
              <a:t>(</a:t>
            </a:r>
            <a:r>
              <a:rPr dirty="0" err="1"/>
              <a:t>十四</a:t>
            </a:r>
            <a:r>
              <a:rPr dirty="0"/>
              <a:t>： 21)，</a:t>
            </a:r>
            <a:r>
              <a:rPr dirty="0" err="1"/>
              <a:t>圣父的内住</a:t>
            </a:r>
            <a:r>
              <a:rPr dirty="0"/>
              <a:t>(</a:t>
            </a:r>
            <a:r>
              <a:rPr dirty="0" err="1"/>
              <a:t>十四</a:t>
            </a:r>
            <a:r>
              <a:rPr dirty="0"/>
              <a:t>： 23)，</a:t>
            </a:r>
            <a:r>
              <a:rPr dirty="0" err="1"/>
              <a:t>基督的爱常同在</a:t>
            </a:r>
            <a:r>
              <a:rPr dirty="0"/>
              <a:t>(</a:t>
            </a:r>
            <a:r>
              <a:rPr dirty="0" err="1"/>
              <a:t>十五</a:t>
            </a:r>
            <a:r>
              <a:rPr dirty="0"/>
              <a:t>： 10)，</a:t>
            </a:r>
            <a:r>
              <a:rPr dirty="0" err="1"/>
              <a:t>神圣情谊的荣幸</a:t>
            </a:r>
            <a:r>
              <a:rPr dirty="0"/>
              <a:t>(十五：14)，</a:t>
            </a:r>
            <a:r>
              <a:rPr dirty="0" err="1"/>
              <a:t>祈祷蒙应允的权柄</a:t>
            </a:r>
            <a:r>
              <a:rPr dirty="0"/>
              <a:t>(十五：16) ——</a:t>
            </a:r>
            <a:r>
              <a:rPr dirty="0" err="1"/>
              <a:t>都等着顺服的人来承受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寻找有能力祷告的途径">
            <a:extLst>
              <a:ext uri="{FF2B5EF4-FFF2-40B4-BE49-F238E27FC236}">
                <a16:creationId xmlns:a16="http://schemas.microsoft.com/office/drawing/2014/main" id="{1AC946BB-4F53-45A9-91AD-DC7B1BD500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174" y="421460"/>
            <a:ext cx="9603275" cy="1049235"/>
          </a:xfrm>
        </p:spPr>
        <p:txBody>
          <a:bodyPr/>
          <a:lstStyle>
            <a:lvl1pPr>
              <a:defRPr b="1"/>
            </a:lvl1pPr>
          </a:lstStyle>
          <a:p>
            <a:pPr>
              <a:spcBef>
                <a:spcPts val="0"/>
              </a:spcBef>
              <a:defRPr/>
            </a:pPr>
            <a:r>
              <a:t>寻找有能力祷告的途径</a:t>
            </a:r>
            <a:endParaRPr dirty="0"/>
          </a:p>
        </p:txBody>
      </p:sp>
      <p:sp>
        <p:nvSpPr>
          <p:cNvPr id="15363" name="我们缺乏信心和祈祷之信心的能力是祈祷无效的原因，是我们的生命不是该有的样式：专心顺服与长存的果子并不是我们生命的主要特色。而我们全心赞同神的规定：神若要让一些人影响他对世界的统治，应他们祈求而行事(否则这些事就不会发生)，任他们的意愿引导他的旨意来作成神工，那么这些人必是已经先学会了顺服，他们对神权柄的忠诚与顺服绝对可靠。我们全心赞同这法则：顺服和结果子是祈祷有功效的途径。而我们羞愧地承认，自己的生命何等欠缺这样的特色。让我们降服於救主所立下的规定，思想他是我们的主。在末来每个新的日子中，不要先顾一己的">
            <a:extLst>
              <a:ext uri="{FF2B5EF4-FFF2-40B4-BE49-F238E27FC236}">
                <a16:creationId xmlns:a16="http://schemas.microsoft.com/office/drawing/2014/main" id="{32BF297F-4662-4FE0-AA04-55A05E10AC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16961" y="1268015"/>
            <a:ext cx="9996488" cy="4321969"/>
          </a:xfrm>
        </p:spPr>
        <p:txBody>
          <a:bodyPr>
            <a:normAutofit fontScale="92500"/>
          </a:bodyPr>
          <a:lstStyle/>
          <a:p>
            <a:pPr marL="267494" indent="-267494" defTabSz="354807">
              <a:spcBef>
                <a:spcPts val="2150"/>
              </a:spcBef>
            </a:pPr>
            <a:r>
              <a:rPr lang="en-US" altLang="en-US" sz="2150" dirty="0">
                <a:solidFill>
                  <a:srgbClr val="2C0977"/>
                </a:solidFill>
              </a:rPr>
              <a:t> 我们缺乏信心和祈祷之信心的能力是祈祷无效的原因，是我们的生命不是该有的样式：专心顺服与长存的果子并不是我们生命的主要特色。而我们全心赞同神的规定：神若要让一些人影响他对世界的统治，应他们祈求而行事(</a:t>
            </a:r>
            <a:r>
              <a:rPr lang="en-US" altLang="en-US" sz="2150" dirty="0" err="1">
                <a:solidFill>
                  <a:srgbClr val="2C0977"/>
                </a:solidFill>
              </a:rPr>
              <a:t>否则这些事就不会发生</a:t>
            </a:r>
            <a:r>
              <a:rPr lang="en-US" altLang="en-US" sz="2150" dirty="0">
                <a:solidFill>
                  <a:srgbClr val="2C0977"/>
                </a:solidFill>
              </a:rPr>
              <a:t>)，任他们的意愿引导他的旨意来作成神工，那么这些人必是已经先学会了顺服，他们对神权柄的忠诚与顺服绝对可靠。我们全心赞同这法则：顺服和结果子是祈祷有功效的途径。而我们羞愧地承认，自己的生命何等欠缺这样的特色。让我们降服於救主所立下的规定，思想他是我们的主。在末来每个新的日子中，不要先顾一己的安适、快乐、或福泽，要先想：我属於主。我时时刻刻行事要像他的产业，专属於他，寻求明白、实行他的旨意。我乃是耶稣基督的仆人、奴仆 ——</a:t>
            </a:r>
            <a:r>
              <a:rPr lang="en-US" altLang="en-US" sz="2150" dirty="0" err="1">
                <a:solidFill>
                  <a:srgbClr val="2C0977"/>
                </a:solidFill>
              </a:rPr>
              <a:t>愿这样的灵激励我。若他说</a:t>
            </a:r>
            <a:r>
              <a:rPr lang="en-US" altLang="en-US" sz="2150" dirty="0">
                <a:solidFill>
                  <a:srgbClr val="2C0977"/>
                </a:solidFill>
              </a:rPr>
              <a:t>：“</a:t>
            </a:r>
            <a:r>
              <a:rPr lang="en-US" altLang="en-US" sz="2150" dirty="0" err="1">
                <a:solidFill>
                  <a:srgbClr val="2C0977"/>
                </a:solidFill>
              </a:rPr>
              <a:t>以后我不再称你们为仆人</a:t>
            </a:r>
            <a:r>
              <a:rPr lang="en-US" altLang="en-US" sz="2150" dirty="0">
                <a:solidFill>
                  <a:srgbClr val="2C0977"/>
                </a:solidFill>
              </a:rPr>
              <a:t>……</a:t>
            </a:r>
            <a:r>
              <a:rPr lang="en-US" altLang="en-US" sz="2150" dirty="0" err="1">
                <a:solidFill>
                  <a:srgbClr val="2C0977"/>
                </a:solidFill>
              </a:rPr>
              <a:t>乃称你们为朋友</a:t>
            </a:r>
            <a:r>
              <a:rPr lang="en-US" altLang="en-US" sz="2150" dirty="0">
                <a:solidFill>
                  <a:srgbClr val="2C0977"/>
                </a:solidFill>
              </a:rPr>
              <a:t>”，</a:t>
            </a:r>
            <a:r>
              <a:rPr lang="en-US" altLang="en-US" sz="2150" dirty="0" err="1">
                <a:solidFill>
                  <a:srgbClr val="2C0977"/>
                </a:solidFill>
              </a:rPr>
              <a:t>让我们也接受朋友的地位</a:t>
            </a:r>
            <a:r>
              <a:rPr lang="en-US" altLang="en-US" sz="2150" dirty="0">
                <a:solidFill>
                  <a:srgbClr val="2C0977"/>
                </a:solidFill>
              </a:rPr>
              <a:t>：“</a:t>
            </a:r>
            <a:r>
              <a:rPr lang="en-US" altLang="en-US" sz="2150" dirty="0" err="1">
                <a:solidFill>
                  <a:srgbClr val="2C0977"/>
                </a:solidFill>
              </a:rPr>
              <a:t>你们若遵守我所吩咐的，就是我的朋友了</a:t>
            </a:r>
            <a:r>
              <a:rPr lang="en-US" altLang="en-US" sz="2150" dirty="0"/>
              <a:t>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D897B-4F49-5A4B-8976-95444C98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应许和条件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628402-9A6F-F7BE-35C7-CE21E4C8F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应许：你们亲近神，神就必亲近你们。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条件：若要祈祷蒙垂听，惟一的途径是在基督里；完完全全住在基督里，就有求所欲求的权利，并享受必定成就的应许。</a:t>
            </a:r>
          </a:p>
        </p:txBody>
      </p:sp>
    </p:spTree>
    <p:extLst>
      <p:ext uri="{BB962C8B-B14F-4D97-AF65-F5344CB8AC3E}">
        <p14:creationId xmlns:p14="http://schemas.microsoft.com/office/powerpoint/2010/main" val="217401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坐在室外楼梯底部、拿着小花的小孩，周围是盆栽植物" descr="坐在室外楼梯底部、拿着小花的小孩，周围是盆栽植物">
            <a:extLst>
              <a:ext uri="{FF2B5EF4-FFF2-40B4-BE49-F238E27FC236}">
                <a16:creationId xmlns:a16="http://schemas.microsoft.com/office/drawing/2014/main" id="{8177262C-17EF-44CF-AA80-167793CB206D}"/>
              </a:ext>
            </a:extLst>
          </p:cNvPr>
          <p:cNvPicPr>
            <a:picLocks noGrp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7275" y="939113"/>
            <a:ext cx="4679950" cy="43878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" name="总结">
            <a:extLst>
              <a:ext uri="{FF2B5EF4-FFF2-40B4-BE49-F238E27FC236}">
                <a16:creationId xmlns:a16="http://schemas.microsoft.com/office/drawing/2014/main" id="{D55C49F7-E04D-400A-99B0-C6679B4DF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900" y="263439"/>
            <a:ext cx="5626100" cy="67567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t>总结</a:t>
            </a:r>
          </a:p>
        </p:txBody>
      </p:sp>
      <p:sp>
        <p:nvSpPr>
          <p:cNvPr id="164" name="主吩咐我们，作他枝子唯一的命令就是结果子。让我们活着就是为祝福别人，彰显在耶稣里的生命与爱。让我们在信心与顺服中，倾一生于耶稣拣选我们、分派我们的目的 ——结果子。当我们知道他拣选我们，就是为此，并且知道我们所守的诫命是他所赐 ——而他总是赐下他所要求的一切，我们的信心必定会增强，知道结果子(即丰盛而长存的果子)的生命，离我们不远了。我们也会明白，为何多结果子是有效祈祷的唯一途径。一个顺服基督的人，才能证明他是按主的心意而行；这样的人，圣父要答应他一切的要求：“并且我们一切所求的，就从他得着；因为我们遵">
            <a:extLst>
              <a:ext uri="{FF2B5EF4-FFF2-40B4-BE49-F238E27FC236}">
                <a16:creationId xmlns:a16="http://schemas.microsoft.com/office/drawing/2014/main" id="{BA6D54AA-26C0-4C87-A0F9-83D2FCF6C41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61143" y="1056084"/>
            <a:ext cx="6118225" cy="4745832"/>
          </a:xfrm>
        </p:spPr>
        <p:txBody>
          <a:bodyPr>
            <a:normAutofit fontScale="47500" lnSpcReduction="20000"/>
          </a:bodyPr>
          <a:lstStyle>
            <a:lvl1pPr marL="525780" indent="-525780" defTabSz="759459">
              <a:spcBef>
                <a:spcPts val="4100"/>
              </a:spcBef>
              <a:buBlip>
                <a:blip r:embed="rId3"/>
              </a:buBlip>
              <a:defRPr sz="4048">
                <a:solidFill>
                  <a:srgbClr val="4D22B2"/>
                </a:solidFill>
              </a:defRPr>
            </a:lvl1pPr>
          </a:lstStyle>
          <a:p>
            <a:pPr>
              <a:defRPr/>
            </a:pPr>
            <a:r>
              <a:rPr dirty="0"/>
              <a:t> 主吩咐我们，作他枝子唯一的命令就是结果子。让我们活着就是为祝福别人，彰显在耶稣里的生命与爱。让我们在信心与顺服中，倾一生于耶稣拣选我们、分派我们的目的 ——</a:t>
            </a:r>
            <a:r>
              <a:rPr dirty="0" err="1"/>
              <a:t>结果子。当我们知道他拣选我们，就是为此，并且知道我们所守的诫命是他所赐</a:t>
            </a:r>
            <a:r>
              <a:rPr dirty="0"/>
              <a:t> ——</a:t>
            </a:r>
            <a:r>
              <a:rPr dirty="0" err="1"/>
              <a:t>而他总是赐下他所要求的一切，我们的信心必定会增强，知道结果子</a:t>
            </a:r>
            <a:r>
              <a:rPr dirty="0"/>
              <a:t>(</a:t>
            </a:r>
            <a:r>
              <a:rPr dirty="0" err="1"/>
              <a:t>即丰盛而长存的果子</a:t>
            </a:r>
            <a:r>
              <a:rPr dirty="0"/>
              <a:t>)的生命，离我们不远了。我们也会明白，为何多结果子是有效祈祷的唯一途径。一个顺服基督的人，才能证明他是按主的心意而行；这样的人，圣父要答应他一切的要求：“并且我们一切所求的，就从他得着；因为我们遵守他的命令，行他所喜悦的事。”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坐在室外楼梯底部、拿着小花的小孩，周围是盆栽植物" descr="坐在室外楼梯底部、拿着小花的小孩，周围是盆栽植物">
            <a:extLst>
              <a:ext uri="{FF2B5EF4-FFF2-40B4-BE49-F238E27FC236}">
                <a16:creationId xmlns:a16="http://schemas.microsoft.com/office/drawing/2014/main" id="{CDE4FE74-3DD0-4680-92B8-BB6FFFAC55A5}"/>
              </a:ext>
            </a:extLst>
          </p:cNvPr>
          <p:cNvPicPr>
            <a:picLocks noGrp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307" y="908050"/>
            <a:ext cx="7289800" cy="36385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7" name="感动与见证">
            <a:extLst>
              <a:ext uri="{FF2B5EF4-FFF2-40B4-BE49-F238E27FC236}">
                <a16:creationId xmlns:a16="http://schemas.microsoft.com/office/drawing/2014/main" id="{CFEE3EE9-5CFB-4AE2-B60B-053039E9EC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86657" y="4743687"/>
            <a:ext cx="9817100" cy="876300"/>
          </a:xfrm>
        </p:spPr>
        <p:txBody>
          <a:bodyPr>
            <a:normAutofit fontScale="55000" lnSpcReduction="20000"/>
          </a:bodyPr>
          <a:lstStyle>
            <a:lvl1pPr defTabSz="775969">
              <a:spcBef>
                <a:spcPts val="0"/>
              </a:spcBef>
              <a:defRPr sz="9212" b="0" spc="92">
                <a:solidFill>
                  <a:srgbClr val="CBF0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/>
              </a:rPr>
              <a:t>感动与见证</a:t>
            </a:r>
            <a:endParaRPr dirty="0">
              <a:effectLst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坐在室外楼梯底部、拿着小花的小孩，周围是盆栽植物" descr="坐在室外楼梯底部、拿着小花的小孩，周围是盆栽植物">
            <a:extLst>
              <a:ext uri="{FF2B5EF4-FFF2-40B4-BE49-F238E27FC236}">
                <a16:creationId xmlns:a16="http://schemas.microsoft.com/office/drawing/2014/main" id="{A1428F8A-EA4F-462F-8AA6-343236A92FCB}"/>
              </a:ext>
            </a:extLst>
          </p:cNvPr>
          <p:cNvPicPr>
            <a:picLocks noGrp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1350" y="1206500"/>
            <a:ext cx="4598194" cy="44386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0" name="祷告">
            <a:extLst>
              <a:ext uri="{FF2B5EF4-FFF2-40B4-BE49-F238E27FC236}">
                <a16:creationId xmlns:a16="http://schemas.microsoft.com/office/drawing/2014/main" id="{55A40211-F532-4B72-A880-48C4755F91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t>祷告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A501E-13BD-1D1B-C55E-0C9B493A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住在基督里的生命长成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49619E-D186-348D-00E1-B3A720246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第一阶段：信心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第二阶段：信心 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+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顺服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第三阶段：与父及基督合而为一</a:t>
            </a:r>
          </a:p>
        </p:txBody>
      </p:sp>
    </p:spTree>
    <p:extLst>
      <p:ext uri="{BB962C8B-B14F-4D97-AF65-F5344CB8AC3E}">
        <p14:creationId xmlns:p14="http://schemas.microsoft.com/office/powerpoint/2010/main" val="201731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39571-E38E-BC4A-4742-55C3FB7F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（一）生命的联合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0B7DAF-C2E5-25CC-0720-B745F4E59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意味着基督的生命成为信徒生命的来源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不靠自我努力维持属灵，而是倚靠圣灵的内住与更新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不是瞬间状态，而是持续成长的生命过程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46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C1B5A-4CA3-F899-7F3F-3911DCFA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（二）关系的常态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35B362-BE85-25B3-2EEA-CA228B61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与基督保持持续的连结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依靠祂、信任祂、倚赖祂，而非偶尔想起祂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基督成为思想与选择的中心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375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EDCBE-E0A9-8157-CB62-0587A886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（三）顺服的方向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1B8B39-8C29-1EE2-8E5A-3F7BB8471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常在不是被动停留，而是主动顺从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遵守祂的命令不是条件，而是连于祂生命自然的结果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若与祂联合，自然会活出祂的心意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199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0B004-C483-73E2-791F-BF7BFBAA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（四）思想与意志的转化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2D15E4-0633-520F-3BA7-B60BDCC2D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意志不再以自我为核心，而是渐渐与主的旨意对齐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所求所想因与主联合而被更新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整个人更容易活在祂的光中，而不是靠自我力量保持圣洁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37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5F8F9-F995-A283-85AC-871C786D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（五）真实的倚靠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E81FC7-CD74-1EF5-F197-072E75EC2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不是靠感觉维持属灵，而是把真实处境带到主前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失败、软弱、压力、困惑都能在基督里找到归处</a:t>
            </a:r>
          </a:p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属灵生活不脱离现实，而是在现实中倚靠主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647794"/>
      </p:ext>
    </p:extLst>
  </p:cSld>
  <p:clrMapOvr>
    <a:masterClrMapping/>
  </p:clrMapOvr>
</p:sld>
</file>

<file path=ppt/theme/theme1.xml><?xml version="1.0" encoding="utf-8"?>
<a:theme xmlns:a="http://schemas.openxmlformats.org/drawingml/2006/main" name="画廊">
  <a:themeElements>
    <a:clrScheme name="画廊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画廊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画廊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</TotalTime>
  <Words>1880</Words>
  <Application>Microsoft Office PowerPoint</Application>
  <PresentationFormat>Widescreen</PresentationFormat>
  <Paragraphs>101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幼圆</vt:lpstr>
      <vt:lpstr>ADLaM Display</vt:lpstr>
      <vt:lpstr>Arial</vt:lpstr>
      <vt:lpstr>Gill Sans MT</vt:lpstr>
      <vt:lpstr>画廊</vt:lpstr>
      <vt:lpstr>在基督的祷告学校  22-24章 分享</vt:lpstr>
      <vt:lpstr>第22课  常在基督里</vt:lpstr>
      <vt:lpstr>应许和条件</vt:lpstr>
      <vt:lpstr>住在基督里的生命长成</vt:lpstr>
      <vt:lpstr>（一）生命的联合</vt:lpstr>
      <vt:lpstr>（二）关系的常态 </vt:lpstr>
      <vt:lpstr>（三）顺服的方向 </vt:lpstr>
      <vt:lpstr>（四）思想与意志的转化</vt:lpstr>
      <vt:lpstr>（五）真实的倚靠 </vt:lpstr>
      <vt:lpstr>具体操练</vt:lpstr>
      <vt:lpstr>一些认识</vt:lpstr>
      <vt:lpstr>总结</vt:lpstr>
      <vt:lpstr>第23课  神的话与祈祷</vt:lpstr>
      <vt:lpstr>属灵的听觉：开启我们的舌头</vt:lpstr>
      <vt:lpstr>神的话语在祈祷中的作用</vt:lpstr>
      <vt:lpstr>神的话：不是白纸黑字，而是神的自己</vt:lpstr>
      <vt:lpstr>核心奥秘：意志的交换与顺服的权柄</vt:lpstr>
      <vt:lpstr>祈祷能力：回响的法则</vt:lpstr>
      <vt:lpstr>归因与呼召：生命的软弱</vt:lpstr>
      <vt:lpstr>行动：让祂的话成为祈祷的燃料</vt:lpstr>
      <vt:lpstr>第24章 有果效的祷告</vt:lpstr>
      <vt:lpstr>经文： 约十五：16 不是你们拣选了我，是我拣选了你们；并且分派你们去结果和 子，叫你们的果子常存；使你们奉我的名，无论向父求什么，他就赐给你们。</vt:lpstr>
      <vt:lpstr>PowerPoint Presentation</vt:lpstr>
      <vt:lpstr>PowerPoint Presentation</vt:lpstr>
      <vt:lpstr>PowerPoint Presentation</vt:lpstr>
      <vt:lpstr>2.全心顺服</vt:lpstr>
      <vt:lpstr>PowerPoint Presentation</vt:lpstr>
      <vt:lpstr>PowerPoint Presentation</vt:lpstr>
      <vt:lpstr>寻找有能力祷告的途径</vt:lpstr>
      <vt:lpstr>总结</vt:lpstr>
      <vt:lpstr>PowerPoint Presentation</vt:lpstr>
      <vt:lpstr>祷告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在基督的祷告学校  22-24章 分享</dc:title>
  <dc:creator>波 杨</dc:creator>
  <cp:lastModifiedBy>Jarod zhang</cp:lastModifiedBy>
  <cp:revision>16</cp:revision>
  <dcterms:created xsi:type="dcterms:W3CDTF">2025-11-28T22:52:00Z</dcterms:created>
  <dcterms:modified xsi:type="dcterms:W3CDTF">2026-01-07T04:34:17Z</dcterms:modified>
</cp:coreProperties>
</file>