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</p:sldMasterIdLst>
  <p:notesMasterIdLst>
    <p:notesMasterId r:id="rId36"/>
  </p:notesMasterIdLst>
  <p:sldIdLst>
    <p:sldId id="256" r:id="rId2"/>
    <p:sldId id="257" r:id="rId3"/>
    <p:sldId id="269" r:id="rId4"/>
    <p:sldId id="258" r:id="rId5"/>
    <p:sldId id="259" r:id="rId6"/>
    <p:sldId id="262" r:id="rId7"/>
    <p:sldId id="270" r:id="rId8"/>
    <p:sldId id="260" r:id="rId9"/>
    <p:sldId id="261" r:id="rId10"/>
    <p:sldId id="263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1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9D39-0D02-354E-AB31-685FE2E480A0}" type="datetimeFigureOut">
              <a:rPr kumimoji="1" lang="zh-CN" altLang="en-US" smtClean="0"/>
              <a:t>2025/12/7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F6CF5-D3E3-8441-8A0F-B23075F538A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460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35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55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E64777-4168-BD42-8FB2-43159E010900}" type="datetimeFigureOut">
              <a:rPr kumimoji="1" lang="zh-CN" altLang="en-US" smtClean="0"/>
              <a:t>2025/12/7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AA25E03-23DE-F54A-BD3A-25BF1AE73FF0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14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777-4168-BD42-8FB2-43159E010900}" type="datetimeFigureOut">
              <a:rPr kumimoji="1" lang="zh-CN" altLang="en-US" smtClean="0"/>
              <a:t>2025/12/7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E03-23DE-F54A-BD3A-25BF1AE73F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154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777-4168-BD42-8FB2-43159E010900}" type="datetimeFigureOut">
              <a:rPr kumimoji="1" lang="zh-CN" altLang="en-US" smtClean="0"/>
              <a:t>2025/12/7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E03-23DE-F54A-BD3A-25BF1AE73FF0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51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777-4168-BD42-8FB2-43159E010900}" type="datetimeFigureOut">
              <a:rPr kumimoji="1" lang="zh-CN" altLang="en-US" smtClean="0"/>
              <a:t>2025/12/7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E03-23DE-F54A-BD3A-25BF1AE73FF0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803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777-4168-BD42-8FB2-43159E010900}" type="datetimeFigureOut">
              <a:rPr kumimoji="1" lang="zh-CN" altLang="en-US" smtClean="0"/>
              <a:t>2025/12/7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E03-23DE-F54A-BD3A-25BF1AE73F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3484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777-4168-BD42-8FB2-43159E010900}" type="datetimeFigureOut">
              <a:rPr kumimoji="1" lang="zh-CN" altLang="en-US" smtClean="0"/>
              <a:t>2025/12/7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E03-23DE-F54A-BD3A-25BF1AE73FF0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302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777-4168-BD42-8FB2-43159E010900}" type="datetimeFigureOut">
              <a:rPr kumimoji="1" lang="zh-CN" altLang="en-US" smtClean="0"/>
              <a:t>2025/12/7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E03-23DE-F54A-BD3A-25BF1AE73FF0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61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777-4168-BD42-8FB2-43159E010900}" type="datetimeFigureOut">
              <a:rPr kumimoji="1" lang="zh-CN" altLang="en-US" smtClean="0"/>
              <a:t>2025/12/7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E03-23DE-F54A-BD3A-25BF1AE73FF0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648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777-4168-BD42-8FB2-43159E010900}" type="datetimeFigureOut">
              <a:rPr kumimoji="1" lang="zh-CN" altLang="en-US" smtClean="0"/>
              <a:t>2025/12/7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E03-23DE-F54A-BD3A-25BF1AE73FF0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04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777-4168-BD42-8FB2-43159E010900}" type="datetimeFigureOut">
              <a:rPr kumimoji="1" lang="zh-CN" altLang="en-US" smtClean="0"/>
              <a:t>2025/12/7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E03-23DE-F54A-BD3A-25BF1AE73F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1819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777-4168-BD42-8FB2-43159E010900}" type="datetimeFigureOut">
              <a:rPr kumimoji="1" lang="zh-CN" altLang="en-US" smtClean="0"/>
              <a:t>2025/12/7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E03-23DE-F54A-BD3A-25BF1AE73FF0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84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777-4168-BD42-8FB2-43159E010900}" type="datetimeFigureOut">
              <a:rPr kumimoji="1" lang="zh-CN" altLang="en-US" smtClean="0"/>
              <a:t>2025/12/7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E03-23DE-F54A-BD3A-25BF1AE73F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5845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777-4168-BD42-8FB2-43159E010900}" type="datetimeFigureOut">
              <a:rPr kumimoji="1" lang="zh-CN" altLang="en-US" smtClean="0"/>
              <a:t>2025/12/7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E03-23DE-F54A-BD3A-25BF1AE73FF0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09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777-4168-BD42-8FB2-43159E010900}" type="datetimeFigureOut">
              <a:rPr kumimoji="1" lang="zh-CN" altLang="en-US" smtClean="0"/>
              <a:t>2025/12/7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E03-23DE-F54A-BD3A-25BF1AE73FF0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87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777-4168-BD42-8FB2-43159E010900}" type="datetimeFigureOut">
              <a:rPr kumimoji="1" lang="zh-CN" altLang="en-US" smtClean="0"/>
              <a:t>2025/12/7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E03-23DE-F54A-BD3A-25BF1AE73F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847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777-4168-BD42-8FB2-43159E010900}" type="datetimeFigureOut">
              <a:rPr kumimoji="1" lang="zh-CN" altLang="en-US" smtClean="0"/>
              <a:t>2025/12/7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E03-23DE-F54A-BD3A-25BF1AE73FF0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4777-4168-BD42-8FB2-43159E010900}" type="datetimeFigureOut">
              <a:rPr kumimoji="1" lang="zh-CN" altLang="en-US" smtClean="0"/>
              <a:t>2025/12/7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5E03-23DE-F54A-BD3A-25BF1AE73F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428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E64777-4168-BD42-8FB2-43159E010900}" type="datetimeFigureOut">
              <a:rPr kumimoji="1" lang="zh-CN" altLang="en-US" smtClean="0"/>
              <a:t>2025/12/7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A25E03-23DE-F54A-BD3A-25BF1AE73F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647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2EC9D-1CB6-76F2-99B6-4A7B2B900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9438"/>
            <a:ext cx="9144000" cy="1120965"/>
          </a:xfrm>
        </p:spPr>
        <p:txBody>
          <a:bodyPr/>
          <a:lstStyle/>
          <a:p>
            <a:r>
              <a:rPr kumimoji="1" lang="zh-CN" altLang="en-US" b="1" dirty="0"/>
              <a:t>祷告的学校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E3695E-E578-951E-0174-5880AAC42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2304" y="3767324"/>
            <a:ext cx="3168227" cy="1320802"/>
          </a:xfrm>
        </p:spPr>
        <p:txBody>
          <a:bodyPr>
            <a:normAutofit lnSpcReduction="10000"/>
          </a:bodyPr>
          <a:lstStyle/>
          <a:p>
            <a:pPr algn="l"/>
            <a:r>
              <a:rPr kumimoji="1" lang="zh-CN" altLang="en-US" dirty="0"/>
              <a:t>第二十五讲：张海燕姐妹</a:t>
            </a:r>
            <a:endParaRPr kumimoji="1" lang="en-US" altLang="zh-CN" dirty="0"/>
          </a:p>
          <a:p>
            <a:pPr algn="l"/>
            <a:r>
              <a:rPr kumimoji="1" lang="zh-CN" altLang="en-US" dirty="0"/>
              <a:t>第二十六讲：张燕露姐妹</a:t>
            </a:r>
            <a:endParaRPr kumimoji="1" lang="en-US" altLang="zh-CN" dirty="0"/>
          </a:p>
          <a:p>
            <a:pPr algn="l"/>
            <a:r>
              <a:rPr kumimoji="1" lang="zh-CN" altLang="en-US" dirty="0"/>
              <a:t>第二十七讲：李娜姐妹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2B61F59D-1623-BBE4-7755-0E6D93B07283}"/>
              </a:ext>
            </a:extLst>
          </p:cNvPr>
          <p:cNvSpPr txBox="1">
            <a:spLocks/>
          </p:cNvSpPr>
          <p:nvPr/>
        </p:nvSpPr>
        <p:spPr>
          <a:xfrm>
            <a:off x="3074077" y="3967161"/>
            <a:ext cx="3168227" cy="11209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800" dirty="0"/>
              <a:t>   姐妹团契  </a:t>
            </a:r>
            <a:r>
              <a:rPr kumimoji="1" lang="en-US" altLang="zh-CN" sz="2800" dirty="0"/>
              <a:t>——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3792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祷告的果效关键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取决于主名在我生命里的权柄</a:t>
            </a:r>
          </a:p>
          <a:p>
            <a:r>
              <a:rPr lang="zh-CN" altLang="en-US" dirty="0"/>
              <a:t>我多顺服</a:t>
            </a:r>
            <a:r>
              <a:rPr lang="en-US" altLang="zh-CN" dirty="0"/>
              <a:t>-</a:t>
            </a:r>
            <a:r>
              <a:rPr lang="zh-CN" altLang="en-US" dirty="0"/>
              <a:t>主名对我有权</a:t>
            </a:r>
          </a:p>
          <a:p>
            <a:r>
              <a:rPr lang="zh-CN" altLang="en-US" dirty="0"/>
              <a:t>我多否定自己</a:t>
            </a:r>
            <a:r>
              <a:rPr lang="en-US" altLang="zh-CN" dirty="0"/>
              <a:t>，</a:t>
            </a:r>
            <a:r>
              <a:rPr lang="zh-CN" altLang="en-US" dirty="0"/>
              <a:t>能奉他名祷告</a:t>
            </a:r>
          </a:p>
          <a:p>
            <a:r>
              <a:rPr lang="zh-CN" altLang="en-US" dirty="0"/>
              <a:t>我越与主合一</a:t>
            </a:r>
            <a:r>
              <a:rPr lang="en-US" altLang="zh-CN" dirty="0"/>
              <a:t>，</a:t>
            </a:r>
            <a:r>
              <a:rPr lang="zh-CN" altLang="en-US" dirty="0"/>
              <a:t>祷告越得应允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金句回顾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向来你们没有奉我的名求什么</a:t>
            </a:r>
            <a:r>
              <a:rPr lang="en-US" altLang="zh-CN" dirty="0"/>
              <a:t>，</a:t>
            </a:r>
            <a:r>
              <a:rPr lang="zh-CN" altLang="en-US" dirty="0"/>
              <a:t>如今你们求就必得着</a:t>
            </a:r>
            <a:r>
              <a:rPr lang="en-US" altLang="zh-CN" dirty="0"/>
              <a:t>（</a:t>
            </a:r>
            <a:r>
              <a:rPr lang="zh-CN" altLang="en-US" dirty="0"/>
              <a:t>约</a:t>
            </a:r>
            <a:r>
              <a:rPr lang="en-US" altLang="zh-CN" dirty="0"/>
              <a:t>16:24）</a:t>
            </a:r>
          </a:p>
          <a:p>
            <a:endParaRPr lang="en-US" altLang="zh-CN" dirty="0"/>
          </a:p>
          <a:p>
            <a:r>
              <a:rPr lang="zh-CN" altLang="en-US" dirty="0"/>
              <a:t>祷告的果效</a:t>
            </a:r>
            <a:r>
              <a:rPr lang="en-US" altLang="zh-CN" dirty="0"/>
              <a:t>=</a:t>
            </a:r>
            <a:r>
              <a:rPr lang="zh-CN" altLang="en-US" dirty="0"/>
              <a:t>主名成为生命的中心、活出主的生命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结语和呼召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学习奉主名祷告，主在心中居首位</a:t>
            </a:r>
          </a:p>
          <a:p>
            <a:endParaRPr lang="zh-CN" altLang="en-US" dirty="0"/>
          </a:p>
          <a:p>
            <a:r>
              <a:rPr lang="zh-CN" altLang="en-US" dirty="0"/>
              <a:t>舍己</a:t>
            </a:r>
            <a:r>
              <a:rPr lang="en-US" altLang="zh-CN" dirty="0"/>
              <a:t>，</a:t>
            </a:r>
            <a:r>
              <a:rPr lang="zh-CN" altLang="en-US" dirty="0"/>
              <a:t>按主的心意祷告</a:t>
            </a:r>
          </a:p>
          <a:p>
            <a:endParaRPr lang="zh-CN" altLang="en-US" dirty="0"/>
          </a:p>
          <a:p>
            <a:r>
              <a:rPr lang="zh-CN" altLang="en-US" dirty="0"/>
              <a:t>为神的荣耀祈求</a:t>
            </a:r>
            <a:r>
              <a:rPr lang="en-US" altLang="zh-CN" dirty="0"/>
              <a:t>，</a:t>
            </a:r>
            <a:r>
              <a:rPr lang="zh-CN" altLang="en-US" dirty="0"/>
              <a:t>让祷告有果效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09088" y="1705737"/>
            <a:ext cx="6973824" cy="1263015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dirty="0">
                <a:effectLst/>
              </a:rPr>
              <a:t>二十六讲</a:t>
            </a:r>
            <a:r>
              <a:rPr lang="en-US" altLang="zh-CN" sz="4400" dirty="0">
                <a:effectLst/>
              </a:rPr>
              <a:t>——</a:t>
            </a:r>
            <a:r>
              <a:rPr lang="zh-CN" altLang="en-US" sz="4400" dirty="0">
                <a:effectLst/>
              </a:rPr>
              <a:t>圣灵与祈祷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5010912" y="3889248"/>
            <a:ext cx="2974848" cy="1368552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>
                <a:latin typeface="+mn-lt"/>
              </a:rPr>
              <a:t>张燕露姐妹</a:t>
            </a:r>
          </a:p>
        </p:txBody>
      </p:sp>
    </p:spTree>
    <p:extLst>
      <p:ext uri="{BB962C8B-B14F-4D97-AF65-F5344CB8AC3E}">
        <p14:creationId xmlns:p14="http://schemas.microsoft.com/office/powerpoint/2010/main" val="403724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7444BBC-7A56-C7B0-0A54-3845D4AE469E}"/>
              </a:ext>
            </a:extLst>
          </p:cNvPr>
          <p:cNvSpPr txBox="1"/>
          <p:nvPr/>
        </p:nvSpPr>
        <p:spPr>
          <a:xfrm>
            <a:off x="1071563" y="957262"/>
            <a:ext cx="103298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到那日你们什么也就不问我了。我实实在在的告诉你们，你们若向父求什么，他必因我的名赐给你们。向来你们没有奉我的名求什么，如今你们求就必得着，叫你们的喜乐可以满足。到那日，你们要奉我的名祈求。我并不对你们说，我要为你们求父。父自己爱你们。</a:t>
            </a:r>
            <a:endParaRPr lang="en-US" altLang="zh-CN" sz="3200" b="1" dirty="0">
              <a:solidFill>
                <a:srgbClr val="0070C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zh-CN" altLang="en-US" sz="3200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约十六：</a:t>
            </a:r>
            <a:r>
              <a:rPr lang="en-US" altLang="zh-CN" sz="3200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23 - 24</a:t>
            </a:r>
            <a:r>
              <a:rPr lang="zh-CN" altLang="en-US" sz="3200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en-US" altLang="zh-CN" sz="3200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26</a:t>
            </a:r>
            <a:r>
              <a:rPr lang="zh-CN" altLang="en-US" sz="3200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3200" b="1" dirty="0">
              <a:solidFill>
                <a:srgbClr val="0070C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3200" b="1" dirty="0">
              <a:solidFill>
                <a:srgbClr val="0070C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在圣灵里祷告，保守自己常在神的爱中。</a:t>
            </a:r>
            <a:endParaRPr lang="en-US" altLang="zh-CN" sz="3200" b="1" dirty="0">
              <a:solidFill>
                <a:srgbClr val="0070C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zh-CN" altLang="en-US" sz="3200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犹</a:t>
            </a:r>
            <a:r>
              <a:rPr lang="en-US" altLang="zh-CN" sz="3200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： </a:t>
            </a:r>
            <a:r>
              <a:rPr lang="en-US" altLang="zh-CN" sz="3200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20 – 21</a:t>
            </a:r>
            <a:r>
              <a:rPr lang="zh-CN" altLang="en-US" sz="3200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853757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092AFCA-7BA9-E662-1C97-E8D71613254A}"/>
              </a:ext>
            </a:extLst>
          </p:cNvPr>
          <p:cNvSpPr txBox="1"/>
          <p:nvPr/>
        </p:nvSpPr>
        <p:spPr>
          <a:xfrm>
            <a:off x="971550" y="871537"/>
            <a:ext cx="1027271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、</a:t>
            </a:r>
            <a:r>
              <a:rPr lang="zh-CN" altLang="en-US" sz="320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到那日指什么时候？</a:t>
            </a:r>
            <a:endParaRPr lang="en-US" altLang="zh-CN" sz="3200" dirty="0">
              <a:solidFill>
                <a:srgbClr val="000000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lang="zh-CN" altLang="en-US" sz="3200" dirty="0">
                <a:solidFill>
                  <a:srgbClr val="0000F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这里指圣灵降临的五旬节。</a:t>
            </a:r>
            <a:endParaRPr lang="en-US" altLang="zh-CN" sz="3200" dirty="0">
              <a:solidFill>
                <a:srgbClr val="0000FF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endParaRPr lang="zh-CN" altLang="en-US" sz="3200" dirty="0">
              <a:solidFill>
                <a:srgbClr val="000000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lang="en-US" altLang="zh-CN" sz="3200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2</a:t>
            </a:r>
            <a:r>
              <a:rPr lang="zh-CN" altLang="en-US" sz="3200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、</a:t>
            </a:r>
            <a:r>
              <a:rPr lang="zh-CN" altLang="en-US" sz="320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为何“你们什么也就不问我了”？</a:t>
            </a:r>
          </a:p>
          <a:p>
            <a:r>
              <a:rPr lang="zh-CN" altLang="en-US" sz="3200" dirty="0">
                <a:solidFill>
                  <a:srgbClr val="0000F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耶稣复活升天之后，就不再以人的样式像以前一样与门徒在一起。门徒会奉耶稣的名问父。</a:t>
            </a:r>
          </a:p>
          <a:p>
            <a:endParaRPr lang="zh-CN" altLang="en-US" sz="3200" dirty="0">
              <a:solidFill>
                <a:srgbClr val="000000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lang="en-US" altLang="zh-CN" sz="3200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3</a:t>
            </a:r>
            <a:r>
              <a:rPr lang="zh-CN" altLang="en-US" sz="3200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、</a:t>
            </a:r>
            <a:r>
              <a:rPr lang="zh-CN" altLang="en-US" sz="320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如何理解奉主的名求就必得着，叫你们的喜乐可以满足。</a:t>
            </a:r>
            <a:endParaRPr lang="en-US" altLang="zh-CN" sz="3200" dirty="0">
              <a:solidFill>
                <a:srgbClr val="000000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lang="zh-CN" altLang="en-US" sz="3200" dirty="0">
                <a:solidFill>
                  <a:srgbClr val="0000F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我们的祷告若符合神的心意，就会有祷告蒙应允的喜乐。</a:t>
            </a:r>
          </a:p>
          <a:p>
            <a:endParaRPr lang="zh-CN" altLang="en-US" dirty="0">
              <a:solidFill>
                <a:srgbClr val="000000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1785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0861172A-AB3E-7838-B12D-E4D2830E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656" y="2386590"/>
            <a:ext cx="8158688" cy="1822514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一</a:t>
            </a:r>
            <a:r>
              <a:rPr lang="zh-CN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、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耶稣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" pitchFamily="2" charset="0"/>
                <a:ea typeface="PingFang SC" panose="020B0400000000000000" pitchFamily="34" charset="-122"/>
              </a:rPr>
              <a:t>/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圣子和圣父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圣灵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 </a:t>
            </a:r>
            <a:br>
              <a:rPr lang="en-US" altLang="zh-CN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</a:b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奇妙的关系</a:t>
            </a:r>
            <a:b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3442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7CE76F9-B3F0-D335-5671-7284CC07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13232"/>
            <a:ext cx="9601196" cy="1950719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一</a:t>
            </a:r>
            <a:r>
              <a:rPr lang="zh-CN" altLang="en-US" sz="4000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、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耶稣</a:t>
            </a:r>
            <a:r>
              <a:rPr lang="en-US" altLang="zh-CN" sz="4000" dirty="0">
                <a:solidFill>
                  <a:srgbClr val="000000"/>
                </a:solidFill>
                <a:effectLst/>
                <a:latin typeface="Helvetica" pitchFamily="2" charset="0"/>
                <a:ea typeface="PingFang SC" panose="020B0400000000000000" pitchFamily="34" charset="-122"/>
              </a:rPr>
              <a:t>/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圣子和圣父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 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圣灵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 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奇妙的关系</a:t>
            </a:r>
            <a:b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</a:b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      </a:t>
            </a:r>
            <a:r>
              <a:rPr lang="en-US" altLang="zh-CN" sz="3200" dirty="0">
                <a:solidFill>
                  <a:srgbClr val="0000FF"/>
                </a:solidFill>
                <a:effectLst/>
                <a:latin typeface="Helvetica" pitchFamily="2" charset="0"/>
                <a:ea typeface="PingFang SC" panose="020B0400000000000000" pitchFamily="34" charset="-122"/>
              </a:rPr>
              <a:t>1.</a:t>
            </a:r>
            <a:r>
              <a:rPr lang="zh-CN" altLang="en-US" sz="3200" dirty="0">
                <a:solidFill>
                  <a:srgbClr val="0000F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耶稣被圣灵充满，满有圣灵的能力</a:t>
            </a:r>
            <a:endParaRPr lang="zh-CN" altLang="en-US" sz="32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D796FF1-DE29-B3B5-D20D-45FF73B61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878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「路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4:1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」  耶稣被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圣灵充满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，从约旦河回来，圣灵将他引到旷野，四十天受魔鬼的试探。</a:t>
            </a:r>
            <a:endParaRPr lang="en-US" altLang="zh-CN" b="1" dirty="0">
              <a:solidFill>
                <a:srgbClr val="0070C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0070C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「路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4:14-19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」耶稣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满有圣灵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的能力，回到加利利；他的名声就传遍了四方。他在各会堂里教训人，众人都称赞他。耶稣来到拿撒勒，就是他长大的地方。在安息日，照他平常的规矩进了会堂，站起来要念圣经。有人把先知以赛亚的书交给他，他就打开，找到一处写着说：“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主的灵在我身上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，因为他用膏膏我，叫我传福音给贫穷的人；差遣我报告：被掳的得释放，瞎眼的得看见，叫那受压制的得自由，报告 神悦纳人的禧年。”</a:t>
            </a:r>
          </a:p>
        </p:txBody>
      </p:sp>
    </p:spTree>
    <p:extLst>
      <p:ext uri="{BB962C8B-B14F-4D97-AF65-F5344CB8AC3E}">
        <p14:creationId xmlns:p14="http://schemas.microsoft.com/office/powerpoint/2010/main" val="158469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7CE76F9-B3F0-D335-5671-7284CC07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13232"/>
            <a:ext cx="9601196" cy="1950719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一</a:t>
            </a:r>
            <a:r>
              <a:rPr lang="zh-CN" altLang="en-US" sz="4000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、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耶稣</a:t>
            </a:r>
            <a:r>
              <a:rPr lang="en-US" altLang="zh-CN" sz="4000" dirty="0">
                <a:solidFill>
                  <a:srgbClr val="000000"/>
                </a:solidFill>
                <a:effectLst/>
                <a:latin typeface="Helvetica" pitchFamily="2" charset="0"/>
                <a:ea typeface="PingFang SC" panose="020B0400000000000000" pitchFamily="34" charset="-122"/>
              </a:rPr>
              <a:t>/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圣子和圣父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 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圣灵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 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奇妙的关系</a:t>
            </a:r>
            <a:b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</a:b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      </a:t>
            </a:r>
            <a:r>
              <a:rPr lang="en-US" altLang="zh-CN" sz="2800" dirty="0">
                <a:solidFill>
                  <a:srgbClr val="0000F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2</a:t>
            </a:r>
            <a:r>
              <a:rPr lang="en-US" altLang="zh-CN" sz="2800" dirty="0">
                <a:solidFill>
                  <a:srgbClr val="0000FF"/>
                </a:solidFill>
                <a:effectLst/>
                <a:latin typeface="Helvetica" pitchFamily="2" charset="0"/>
                <a:ea typeface="PingFang SC" panose="020B0400000000000000" pitchFamily="34" charset="-122"/>
              </a:rPr>
              <a:t>. </a:t>
            </a:r>
            <a:r>
              <a:rPr lang="zh-CN" altLang="en-US" sz="2800" dirty="0">
                <a:solidFill>
                  <a:srgbClr val="0000F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耶稣常常向天父祈祷</a:t>
            </a:r>
            <a:endParaRPr lang="zh-CN" altLang="en-US" sz="28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D796FF1-DE29-B3B5-D20D-45FF73B61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878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「可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6:46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」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他既辞别了他们，就往山上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去祷告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「太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14:23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」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散了众人以后，他就独自上山</a:t>
            </a:r>
            <a:r>
              <a:rPr lang="zh-CN" altLang="en-US" b="1" u="sng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去祷告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。到了晚上，只有他一人在那里。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「太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26:36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」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耶稣同门徒来到一个地方，名叫客西马尼，就对他们说：“你们坐在这里，等我到那边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去祷告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。”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「太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26:42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」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第二次又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去祷告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说：“我父啊，这杯若不能离开我，必要我喝，就愿你的意旨成全。”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「路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5:16 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」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  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耶稣却退到旷野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去祷告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55890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7CE76F9-B3F0-D335-5671-7284CC07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13232"/>
            <a:ext cx="9601196" cy="1950719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一</a:t>
            </a:r>
            <a:r>
              <a:rPr lang="zh-CN" altLang="en-US" sz="4000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、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耶稣</a:t>
            </a:r>
            <a:r>
              <a:rPr lang="en-US" altLang="zh-CN" sz="4000" dirty="0">
                <a:solidFill>
                  <a:srgbClr val="000000"/>
                </a:solidFill>
                <a:effectLst/>
                <a:latin typeface="Helvetica" pitchFamily="2" charset="0"/>
                <a:ea typeface="PingFang SC" panose="020B0400000000000000" pitchFamily="34" charset="-122"/>
              </a:rPr>
              <a:t>/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圣子和圣父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 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圣灵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 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奇妙的关系</a:t>
            </a:r>
            <a:b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</a:b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      </a:t>
            </a:r>
            <a:r>
              <a:rPr lang="en-US" altLang="zh-CN" sz="2800" dirty="0">
                <a:solidFill>
                  <a:srgbClr val="0000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3</a:t>
            </a:r>
            <a:r>
              <a:rPr lang="en-US" altLang="zh-CN" sz="2800" dirty="0">
                <a:solidFill>
                  <a:srgbClr val="0000FF"/>
                </a:solidFill>
                <a:effectLst/>
                <a:latin typeface="Helvetica" pitchFamily="2" charset="0"/>
                <a:ea typeface="PingFang SC" panose="020B0400000000000000" pitchFamily="34" charset="-122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effectLst/>
                <a:latin typeface="Helvetica" pitchFamily="2" charset="0"/>
                <a:ea typeface="PingFang SC" panose="020B0400000000000000" pitchFamily="34" charset="-122"/>
              </a:rPr>
              <a:t>父差遣子 子顺服父 做父喜悦的事</a:t>
            </a:r>
            <a:endParaRPr lang="zh-CN" altLang="en-US" sz="28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D796FF1-DE29-B3B5-D20D-45FF73B61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878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「约翰福音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5:19-20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30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」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耶稣对他们说：“我实实在在地告诉你们：子凭着自己不能作什么，惟有看见父所作的，子才能作；父所作的事，子也照样作。父爱子，将自己所作的一切事指给他看，还要将比这更大的事指给他看，叫你们希奇。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我凭着自己不能作什么，我怎么听见，就怎么审判。我的审判也是公平的，因为我不求自己的意思，只求那差我来者的意思。”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「约翰福音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8:28-29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」</a:t>
            </a:r>
            <a:endParaRPr lang="en-US" altLang="zh-CN" b="1" dirty="0">
              <a:solidFill>
                <a:srgbClr val="0070C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所以耶稣说：“你们举起人子以后，必知道我是基督，并且知道我没有一件事是凭着自己作的。我说这些话，乃是照着父所教训我的。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那差我来的，是与我同在；他没有撇下我独自在这里，因为我常作他所喜悦的事。”</a:t>
            </a:r>
            <a:endParaRPr lang="en-US" altLang="zh-CN" b="1" dirty="0">
              <a:solidFill>
                <a:srgbClr val="0070C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「</a:t>
            </a:r>
            <a:r>
              <a:rPr lang="zh-CN" altLang="en-US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约翰福音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10:30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」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我与父原为一。</a:t>
            </a:r>
          </a:p>
        </p:txBody>
      </p:sp>
    </p:spTree>
    <p:extLst>
      <p:ext uri="{BB962C8B-B14F-4D97-AF65-F5344CB8AC3E}">
        <p14:creationId xmlns:p14="http://schemas.microsoft.com/office/powerpoint/2010/main" val="166197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09088" y="1705737"/>
            <a:ext cx="6973824" cy="1263015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dirty="0">
                <a:effectLst/>
              </a:rPr>
              <a:t>二十五讲</a:t>
            </a:r>
            <a:r>
              <a:rPr lang="en-US" altLang="zh-CN" sz="4400" dirty="0">
                <a:effectLst/>
              </a:rPr>
              <a:t>——</a:t>
            </a:r>
            <a:r>
              <a:rPr lang="zh-CN" altLang="en-US" sz="4400" dirty="0">
                <a:effectLst/>
              </a:rPr>
              <a:t>有果效的祈求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5010912" y="3889248"/>
            <a:ext cx="2974848" cy="1368552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>
                <a:latin typeface="+mn-lt"/>
              </a:rPr>
              <a:t>张海燕姐妹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0861172A-AB3E-7838-B12D-E4D2830E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656" y="1801374"/>
            <a:ext cx="8158688" cy="1822514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二、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门徒</a:t>
            </a:r>
            <a:r>
              <a:rPr lang="en-US" altLang="zh-CN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我们与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圣父 耶稣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圣灵</a:t>
            </a:r>
            <a:br>
              <a:rPr lang="en-US" altLang="zh-CN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</a:b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的关系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0307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7CE76F9-B3F0-D335-5671-7284CC07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13232"/>
            <a:ext cx="9601196" cy="1950719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二、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门徒</a:t>
            </a:r>
            <a:r>
              <a:rPr lang="en-US" altLang="zh-CN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我们与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圣父 耶稣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圣灵的关系</a:t>
            </a:r>
            <a:b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</a:b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      </a:t>
            </a:r>
            <a:r>
              <a:rPr lang="en-US" altLang="zh-CN" sz="2800" dirty="0">
                <a:solidFill>
                  <a:srgbClr val="0000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1. </a:t>
            </a:r>
            <a:r>
              <a:rPr lang="zh-CN" altLang="en-US" sz="2800" dirty="0">
                <a:solidFill>
                  <a:srgbClr val="0000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圣灵（耶稣被钉十架，复活升天后赐下，保惠师，真理的   </a:t>
            </a:r>
            <a:br>
              <a:rPr lang="en-US" altLang="zh-CN" sz="2800" dirty="0">
                <a:solidFill>
                  <a:srgbClr val="0000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</a:br>
            <a:r>
              <a:rPr lang="zh-CN" altLang="en-US" sz="2800" dirty="0">
                <a:solidFill>
                  <a:srgbClr val="0000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            圣灵，指教和引导我们，也替我们代求</a:t>
            </a:r>
            <a:r>
              <a:rPr lang="en-US" altLang="zh-CN" sz="2800" dirty="0">
                <a:solidFill>
                  <a:srgbClr val="0000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r>
              <a:rPr lang="zh-CN" altLang="en-US" sz="2800" dirty="0">
                <a:solidFill>
                  <a:srgbClr val="0000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）</a:t>
            </a:r>
            <a:br>
              <a:rPr lang="zh-CN" altLang="en-US" sz="2800" dirty="0">
                <a:solidFill>
                  <a:srgbClr val="0000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</a:br>
            <a:endParaRPr lang="zh-CN" altLang="en-US" sz="28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D796FF1-DE29-B3B5-D20D-45FF73B61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56932"/>
            <a:ext cx="10229088" cy="35878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约翰福音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章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endParaRPr lang="zh-CN" altLang="en-US" b="1" dirty="0">
              <a:solidFill>
                <a:srgbClr val="0070C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16 -17</a:t>
            </a:r>
            <a:r>
              <a:rPr lang="zh-CN" altLang="en-US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我要求父，父就另外赐给你们一位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保惠师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（或作“训慰师”。下同），叫他永远与你们同在，就是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真理的圣灵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，乃世人不能接受的。因为不见他，也不认识他；你们却认识他，因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他常与你们同在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，也要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在你们里面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20 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到那日你们就知道我在父里面，你们在我里面，我也在你们里面。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25-26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我还与你们同住的时候，已将这些话对你们说了。但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保惠师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，就是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父因我的名所要差来的圣灵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，他要将一切的事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指教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你们，并且要叫你们想起我对你们所说的一切话。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约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15:26  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但我要从父那里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差保惠师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来，就是从父出来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真理的圣灵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，他来了，就要为我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作见证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21805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7CE76F9-B3F0-D335-5671-7284CC07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13232"/>
            <a:ext cx="9601196" cy="1950719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二、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门徒</a:t>
            </a:r>
            <a:r>
              <a:rPr lang="en-US" altLang="zh-CN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我们与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圣父 耶稣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圣灵的关系</a:t>
            </a:r>
            <a:b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</a:b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      </a:t>
            </a:r>
            <a:r>
              <a:rPr lang="en-US" altLang="zh-CN" sz="2800" dirty="0">
                <a:solidFill>
                  <a:srgbClr val="0000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1. </a:t>
            </a:r>
            <a:r>
              <a:rPr lang="zh-CN" altLang="en-US" sz="2800" dirty="0">
                <a:solidFill>
                  <a:srgbClr val="0000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圣灵（耶稣被钉十架，复活升天后赐下，保惠师，真理的   </a:t>
            </a:r>
            <a:br>
              <a:rPr lang="en-US" altLang="zh-CN" sz="2800" dirty="0">
                <a:solidFill>
                  <a:srgbClr val="0000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</a:br>
            <a:r>
              <a:rPr lang="zh-CN" altLang="en-US" sz="2800" dirty="0">
                <a:solidFill>
                  <a:srgbClr val="0000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            圣灵，指教和引导我们，也替我们代求</a:t>
            </a:r>
            <a:r>
              <a:rPr lang="en-US" altLang="zh-CN" sz="2800" dirty="0">
                <a:solidFill>
                  <a:srgbClr val="0000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r>
              <a:rPr lang="zh-CN" altLang="en-US" sz="2800" dirty="0">
                <a:solidFill>
                  <a:srgbClr val="0000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）</a:t>
            </a:r>
            <a:br>
              <a:rPr lang="zh-CN" altLang="en-US" sz="2800" dirty="0">
                <a:solidFill>
                  <a:srgbClr val="0000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</a:br>
            <a:endParaRPr lang="zh-CN" altLang="en-US" sz="28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D796FF1-DE29-B3B5-D20D-45FF73B61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56932"/>
            <a:ext cx="10229088" cy="35878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「约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16:7-15</a:t>
            </a:r>
            <a:r>
              <a:rPr lang="zh-CN" altLang="en-US" b="1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  」</a:t>
            </a:r>
            <a:endParaRPr lang="zh-CN" altLang="en-US" b="1" dirty="0">
              <a:solidFill>
                <a:srgbClr val="0070C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然而我将真情告诉你们，我去是与你们有益的。我若不去，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保惠师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就不到你们这里来；我若去，就差他来。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8 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他既来了，就要叫世人为罪、为义、为审判，自己责备自己。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9 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为罪，是因他们不信我；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10 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为义，是因我往父那里去，你们就不再见我；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11 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为审判，是因这世界的王受了审判。”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12 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“我还有好些事要告诉你们，但你们现在担当不了（或作“不能领会”）。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13 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只等真理的圣灵来了，他要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引导你们明白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（原文作“进入”）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一切的真理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，因为他不是凭自己说的，乃是把他所听见的都说出来，并要把将来的事告诉你们。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14 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他要荣耀我，因为他要将受于我的告诉你们。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15 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凡父所有的，都是我的，所以我说，他要将受于我的告诉你们。”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「罗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8:26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」 况且，我们的软弱有圣灵帮助，我们本不晓得当怎样祷告，只是</a:t>
            </a:r>
            <a:r>
              <a:rPr lang="zh-CN" altLang="en-US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圣灵亲自用说不出来的叹息替我们祷告。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「罗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8:27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」 鉴察人心的，晓得圣灵的意思，因为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圣灵照着  神的旨意替圣徒祈求。</a:t>
            </a:r>
          </a:p>
        </p:txBody>
      </p:sp>
    </p:spTree>
    <p:extLst>
      <p:ext uri="{BB962C8B-B14F-4D97-AF65-F5344CB8AC3E}">
        <p14:creationId xmlns:p14="http://schemas.microsoft.com/office/powerpoint/2010/main" val="2488919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7CE76F9-B3F0-D335-5671-7284CC07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13232"/>
            <a:ext cx="9601196" cy="1950719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二、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门徒</a:t>
            </a:r>
            <a:r>
              <a:rPr lang="en-US" altLang="zh-CN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我们与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圣父 耶稣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圣灵的关系</a:t>
            </a:r>
            <a:b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</a:b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      </a:t>
            </a:r>
            <a:r>
              <a:rPr lang="en-US" altLang="zh-CN" sz="2800" dirty="0">
                <a:solidFill>
                  <a:srgbClr val="0000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2.</a:t>
            </a:r>
            <a:r>
              <a:rPr lang="zh-CN" altLang="en-US" sz="2700" dirty="0">
                <a:solidFill>
                  <a:srgbClr val="0000F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我们的生命与三位一体的神的联合</a:t>
            </a:r>
            <a:br>
              <a:rPr lang="zh-CN" altLang="en-US" sz="3100" dirty="0">
                <a:solidFill>
                  <a:srgbClr val="0000F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</a:br>
            <a:endParaRPr lang="zh-CN" altLang="en-US" sz="31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D796FF1-DE29-B3B5-D20D-45FF73B61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56932"/>
            <a:ext cx="10229088" cy="35878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「约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15:4-10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」 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4 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你们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要常在我里面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，我也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常在你们里面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。枝子若不常在葡萄树上，自己就不能结果子；你们若不常在我里面，也是这样。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5 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我是葡萄树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你们是枝子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；常在我里面的，我也常在他里面，这人就多结果子；因为离了我，你们就不能作什么。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6 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人若不常在我里面，就像枝子丢在外面枯干，人拾起来，扔在火里烧了。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7 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你们若常在我里面，我的话也常在你们里面；凡你们所愿意的，祈求就给你们成就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8 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你们多结果子，我父就因此得荣耀，你们也就是我的门徒了。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9 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我爱你们，正如父爱我一样，你们要常在我的爱里。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你们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若遵守我的命令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就常在我的爱里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；正如我遵守了我父的命令，常在他的爱里。”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「约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15:16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」 不是你们拣选了我，是我拣选了你们；并且分派你们去结果子，叫你们的果子常存，使你们奉我的名，无论向父求什么，他就赐给你们。</a:t>
            </a:r>
          </a:p>
        </p:txBody>
      </p:sp>
    </p:spTree>
    <p:extLst>
      <p:ext uri="{BB962C8B-B14F-4D97-AF65-F5344CB8AC3E}">
        <p14:creationId xmlns:p14="http://schemas.microsoft.com/office/powerpoint/2010/main" val="3658159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7CE76F9-B3F0-D335-5671-7284CC07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13232"/>
            <a:ext cx="9601196" cy="1950719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二、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门徒</a:t>
            </a:r>
            <a:r>
              <a:rPr lang="en-US" altLang="zh-CN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我们与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圣父 耶稣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圣灵的关系</a:t>
            </a:r>
            <a:b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</a:b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      </a:t>
            </a:r>
            <a:r>
              <a:rPr lang="en-US" altLang="zh-CN" sz="2800" dirty="0">
                <a:solidFill>
                  <a:srgbClr val="0000F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3</a:t>
            </a:r>
            <a:r>
              <a:rPr lang="en-US" altLang="zh-CN" sz="2800" dirty="0">
                <a:solidFill>
                  <a:srgbClr val="0000FF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.</a:t>
            </a:r>
            <a:r>
              <a:rPr lang="zh-CN" altLang="en-US" sz="2700" dirty="0">
                <a:solidFill>
                  <a:srgbClr val="0000F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耶稣祈求父让教会合一如同三一神的合一一样</a:t>
            </a:r>
            <a:br>
              <a:rPr lang="zh-CN" altLang="en-US" sz="2700" dirty="0">
                <a:solidFill>
                  <a:srgbClr val="0000F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</a:br>
            <a:endParaRPr lang="zh-CN" altLang="en-US" sz="31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D796FF1-DE29-B3B5-D20D-45FF73B61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56932"/>
            <a:ext cx="10229088" cy="37219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「约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17:20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」 “我不但为这些人祈求，也为那些因他们的话信我的人祈求，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「约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17:21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」 使他们都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合而为一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。正如你父在我里面，我在你里面，使他们也在我们里面，叫世人可以信你差了我来。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「约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17:22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」 你所赐给我的荣耀，我已赐给他们，使他们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合而为一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，像我们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合而为一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「约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17:23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」 我在他们里面，你在我里面，使他们完完全全地</a:t>
            </a:r>
            <a:r>
              <a:rPr lang="zh-CN" altLang="en-US" b="1" u="sng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合而为一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，叫世人知道你差了我来，也知道你爱他们如同爱我一样。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「约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17:26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」 我已将你的名指示他们，还要指示他们，使你所爱我的爱在他们里面，我也在他们里面。”</a:t>
            </a:r>
          </a:p>
          <a:p>
            <a:pPr marL="0" indent="0">
              <a:buNone/>
            </a:pP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圣灵将我们融入三一真神的奇妙生命之流里。透过圣灵，基督的祷告成为我们的祷告，我们的祷告也成为基督的祷告；我们按着自己的愿望祈求就必得着。从这样的经验里，我们就明白主的话：“向来你们没有奉我的名求什么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PingFang SC" panose="020B0400000000000000" pitchFamily="34" charset="-122"/>
              </a:rPr>
              <a:t>……</a:t>
            </a:r>
            <a:r>
              <a:rPr lang="zh-CN" altLang="en-US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到那日你们要奉我的名祈求。”</a:t>
            </a:r>
          </a:p>
        </p:txBody>
      </p:sp>
    </p:spTree>
    <p:extLst>
      <p:ext uri="{BB962C8B-B14F-4D97-AF65-F5344CB8AC3E}">
        <p14:creationId xmlns:p14="http://schemas.microsoft.com/office/powerpoint/2010/main" val="1108119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0861172A-AB3E-7838-B12D-E4D2830E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656" y="1801374"/>
            <a:ext cx="8158688" cy="1822514"/>
          </a:xfrm>
        </p:spPr>
        <p:txBody>
          <a:bodyPr>
            <a:normAutofit/>
          </a:bodyPr>
          <a:lstStyle/>
          <a:p>
            <a:r>
              <a:rPr lang="zh-CN" altLang="en-US" dirty="0"/>
              <a:t>祷告</a:t>
            </a:r>
          </a:p>
        </p:txBody>
      </p:sp>
    </p:spTree>
    <p:extLst>
      <p:ext uri="{BB962C8B-B14F-4D97-AF65-F5344CB8AC3E}">
        <p14:creationId xmlns:p14="http://schemas.microsoft.com/office/powerpoint/2010/main" val="127742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09088" y="1913001"/>
            <a:ext cx="6973824" cy="1263015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dirty="0">
                <a:effectLst/>
              </a:rPr>
              <a:t>二十七讲</a:t>
            </a:r>
            <a:r>
              <a:rPr lang="en-US" altLang="zh-CN" sz="4400" dirty="0">
                <a:effectLst/>
              </a:rPr>
              <a:t>——</a:t>
            </a:r>
            <a:r>
              <a:rPr lang="zh-CN" altLang="en-US" sz="4400" dirty="0"/>
              <a:t>基督是代求者</a:t>
            </a:r>
            <a:endParaRPr lang="zh-CN" altLang="en-US" sz="4400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5023104" y="4267200"/>
            <a:ext cx="2974848" cy="1368552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/>
              <a:t>李娜</a:t>
            </a:r>
            <a:r>
              <a:rPr lang="zh-CN" altLang="en-US" sz="3200" dirty="0">
                <a:latin typeface="+mn-lt"/>
              </a:rPr>
              <a:t>姐妹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18D4B1F-9AAC-FEB0-8E62-05A48565AE0C}"/>
              </a:ext>
            </a:extLst>
          </p:cNvPr>
          <p:cNvSpPr txBox="1"/>
          <p:nvPr/>
        </p:nvSpPr>
        <p:spPr>
          <a:xfrm>
            <a:off x="6096000" y="3681985"/>
            <a:ext cx="324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dirty="0">
                <a:solidFill>
                  <a:schemeClr val="dk2"/>
                </a:solidFill>
              </a:rPr>
              <a:t>路加福音 </a:t>
            </a:r>
            <a:r>
              <a:rPr lang="en-US" altLang="zh-CN" sz="1800" dirty="0">
                <a:solidFill>
                  <a:schemeClr val="dk2"/>
                </a:solidFill>
              </a:rPr>
              <a:t>22:32</a:t>
            </a:r>
            <a:r>
              <a:rPr lang="zh-CN" altLang="en-US" sz="1800" dirty="0">
                <a:solidFill>
                  <a:schemeClr val="dk2"/>
                </a:solidFill>
              </a:rPr>
              <a:t>；希伯来书 </a:t>
            </a:r>
            <a:r>
              <a:rPr lang="en-US" altLang="zh-CN" sz="1800" dirty="0">
                <a:solidFill>
                  <a:schemeClr val="dk2"/>
                </a:solidFill>
              </a:rPr>
              <a:t>7:25</a:t>
            </a:r>
            <a:endParaRPr lang="zh-CN" altLang="en-US" sz="18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2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0861172A-AB3E-7838-B12D-E4D2830E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656" y="1801374"/>
            <a:ext cx="8158688" cy="1822514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/>
              <a:t>导入    回忆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8C22AAF-F523-7BF2-4B85-C6D666CDFF80}"/>
              </a:ext>
            </a:extLst>
          </p:cNvPr>
          <p:cNvSpPr txBox="1"/>
          <p:nvPr/>
        </p:nvSpPr>
        <p:spPr>
          <a:xfrm>
            <a:off x="2016656" y="3974592"/>
            <a:ext cx="59298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dirty="0"/>
              <a:t>姐妹组的一次很受益的讨论</a:t>
            </a:r>
            <a:r>
              <a:rPr lang="en-US" altLang="zh-CN" sz="3200" dirty="0"/>
              <a:t>……</a:t>
            </a:r>
          </a:p>
          <a:p>
            <a:r>
              <a:rPr lang="zh-CN" altLang="en-US" sz="3200" dirty="0"/>
              <a:t>（</a:t>
            </a:r>
            <a:r>
              <a:rPr lang="zh-CN" altLang="zh-CN" sz="3200" dirty="0"/>
              <a:t>有关大麻/网络游戏</a:t>
            </a:r>
            <a:r>
              <a:rPr lang="zh-CN" altLang="en-US" sz="3200" dirty="0"/>
              <a:t>）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94581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5EB024E-3A7B-AE84-96D7-95EA6BBBF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/>
              <a:t>一、</a:t>
            </a:r>
            <a:r>
              <a:rPr lang="zh-CN" altLang="zh-CN" sz="4400" dirty="0"/>
              <a:t>基督的代求：天上的职事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20CAC3D5-484E-4973-0783-333E95B70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但我已经</a:t>
            </a:r>
            <a:r>
              <a:rPr lang="zh-CN" altLang="en-US" sz="3200" b="1" u="sng" dirty="0">
                <a:solidFill>
                  <a:srgbClr val="0070C0"/>
                </a:solidFill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为你祈求</a:t>
            </a:r>
            <a:r>
              <a:rPr lang="zh-CN" altLang="en-US" sz="3200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，叫你不至於失了信心。你回头以后，要坚固你的弟兄。</a:t>
            </a:r>
            <a:r>
              <a:rPr lang="en-US" altLang="zh-CN" sz="3200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路二十二：</a:t>
            </a:r>
            <a:r>
              <a:rPr lang="en-US" altLang="zh-CN" sz="3200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32</a:t>
            </a:r>
          </a:p>
          <a:p>
            <a:pPr marL="0" indent="0">
              <a:buNone/>
            </a:pPr>
            <a:endParaRPr lang="en-US" altLang="zh-CN" sz="3200" dirty="0">
              <a:solidFill>
                <a:schemeClr val="dk2"/>
              </a:solidFill>
            </a:endParaRPr>
          </a:p>
          <a:p>
            <a:pPr marL="0" indent="0">
              <a:buNone/>
            </a:pPr>
            <a:r>
              <a:rPr lang="zh-CN" altLang="en-US" sz="3200" dirty="0">
                <a:solidFill>
                  <a:schemeClr val="dk2"/>
                </a:solidFill>
              </a:rPr>
              <a:t>背景：最后的晚餐</a:t>
            </a:r>
          </a:p>
          <a:p>
            <a:pPr marL="0" indent="0">
              <a:buNone/>
            </a:pPr>
            <a:endParaRPr lang="en-US" altLang="zh-CN" sz="3200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zh-CN" altLang="en-US" sz="3200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4473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5EB024E-3A7B-AE84-96D7-95EA6BBBF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/>
              <a:t>二、</a:t>
            </a:r>
            <a:r>
              <a:rPr lang="zh-CN" altLang="zh-CN" sz="4400" dirty="0"/>
              <a:t>祷告的秘诀：在基督里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20CAC3D5-484E-4973-0783-333E95B70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3200" dirty="0">
                <a:solidFill>
                  <a:srgbClr val="242424"/>
                </a:solidFill>
                <a:highlight>
                  <a:srgbClr val="FFFFFF"/>
                </a:highlight>
              </a:rPr>
              <a:t>祷告不是个人的事，而是信靠基督在我们里面成就，</a:t>
            </a:r>
            <a:r>
              <a:rPr lang="zh-CN" altLang="en-US" sz="3200" u="sng" dirty="0">
                <a:solidFill>
                  <a:srgbClr val="242424"/>
                </a:solidFill>
                <a:highlight>
                  <a:srgbClr val="FFFF00"/>
                </a:highlight>
              </a:rPr>
              <a:t>参与基督的生命</a:t>
            </a:r>
            <a:r>
              <a:rPr lang="zh-CN" altLang="en-US" sz="3200" dirty="0">
                <a:solidFill>
                  <a:srgbClr val="242424"/>
                </a:solidFill>
                <a:highlight>
                  <a:srgbClr val="FFFFFF"/>
                </a:highlight>
              </a:rPr>
              <a:t>，他在我们里面祈祷，我们在他里面祈祷，我们有份于他祈祷的生命。</a:t>
            </a:r>
          </a:p>
          <a:p>
            <a:pPr lvl="0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zh-CN" sz="3200" dirty="0">
                <a:solidFill>
                  <a:srgbClr val="242424"/>
                </a:solidFill>
                <a:highlight>
                  <a:srgbClr val="FFFFFF"/>
                </a:highlight>
              </a:rPr>
              <a:t>奉耶稣的名祷告 ≠ 外在形式，而是</a:t>
            </a:r>
            <a:r>
              <a:rPr lang="zh-CN" altLang="zh-CN" sz="3200" u="sng" dirty="0">
                <a:solidFill>
                  <a:srgbClr val="242424"/>
                </a:solidFill>
                <a:highlight>
                  <a:srgbClr val="FFFF00"/>
                </a:highlight>
              </a:rPr>
              <a:t>生命联合</a:t>
            </a:r>
            <a:endParaRPr lang="en-US" altLang="zh-CN" sz="3200" u="sng" dirty="0">
              <a:solidFill>
                <a:srgbClr val="242424"/>
              </a:solidFill>
              <a:highlight>
                <a:srgbClr val="FFFF00"/>
              </a:highlight>
            </a:endParaRPr>
          </a:p>
          <a:p>
            <a:pPr lvl="0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3200" dirty="0">
                <a:solidFill>
                  <a:srgbClr val="242424"/>
                </a:solidFill>
                <a:highlight>
                  <a:srgbClr val="FFFFFF"/>
                </a:highlight>
              </a:rPr>
              <a:t>圣灵使我们</a:t>
            </a:r>
            <a:r>
              <a:rPr lang="zh-CN" altLang="en-US" sz="3200" u="sng" dirty="0">
                <a:solidFill>
                  <a:srgbClr val="242424"/>
                </a:solidFill>
                <a:highlight>
                  <a:srgbClr val="FFFF00"/>
                </a:highlight>
              </a:rPr>
              <a:t>与基督合一</a:t>
            </a:r>
            <a:r>
              <a:rPr lang="zh-CN" altLang="en-US" sz="3200" dirty="0">
                <a:solidFill>
                  <a:srgbClr val="242424"/>
                </a:solidFill>
                <a:highlight>
                  <a:srgbClr val="FFFFFF"/>
                </a:highlight>
              </a:rPr>
              <a:t>，祷告成为“父在子里面听我们”</a:t>
            </a:r>
            <a:endParaRPr lang="zh-CN" altLang="en-US" sz="3900" dirty="0"/>
          </a:p>
          <a:p>
            <a:pPr marL="0" indent="0">
              <a:buNone/>
            </a:pPr>
            <a:endParaRPr lang="en-US" altLang="zh-CN" sz="3200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zh-CN" altLang="en-US" sz="3200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113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9A1C38-DA99-E5C1-D4CA-8F215F3DE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048" y="2556932"/>
            <a:ext cx="9973056" cy="355126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zh-CN" altLang="en-US" dirty="0">
                <a:latin typeface="+mn-lt"/>
              </a:rPr>
              <a:t>耶稣反复说</a:t>
            </a:r>
            <a:r>
              <a:rPr lang="en-US" altLang="zh-CN" dirty="0">
                <a:latin typeface="+mn-lt"/>
              </a:rPr>
              <a:t>：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你们</a:t>
            </a:r>
            <a:r>
              <a:rPr lang="zh-CN" altLang="en-US" b="1" u="sng" dirty="0">
                <a:solidFill>
                  <a:srgbClr val="0070C0"/>
                </a:solidFill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奉我的名</a:t>
            </a:r>
            <a:r>
              <a:rPr lang="en-US" altLang="zh-CN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求什么</a:t>
            </a:r>
            <a:r>
              <a:rPr lang="en-US" altLang="zh-CN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我必成就</a:t>
            </a:r>
            <a:r>
              <a:rPr lang="en-US" altLang="zh-CN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zh-CN" altLang="en-US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约</a:t>
            </a:r>
            <a:r>
              <a:rPr lang="en-US" altLang="zh-CN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14:13</a:t>
            </a:r>
            <a:r>
              <a:rPr lang="zh-CN" altLang="en-US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</a:t>
            </a:r>
            <a:r>
              <a:rPr lang="en-US" altLang="zh-CN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14:14）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你们</a:t>
            </a:r>
            <a:r>
              <a:rPr lang="zh-CN" altLang="en-US" b="1" u="sng" dirty="0">
                <a:solidFill>
                  <a:srgbClr val="0070C0"/>
                </a:solidFill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奉我的名</a:t>
            </a:r>
            <a:r>
              <a:rPr lang="zh-CN" altLang="en-US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求什么</a:t>
            </a:r>
            <a:r>
              <a:rPr lang="en-US" altLang="zh-CN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父就赐给你们</a:t>
            </a:r>
            <a:r>
              <a:rPr lang="en-US" altLang="zh-CN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（15:16</a:t>
            </a:r>
            <a:r>
              <a:rPr lang="zh-CN" altLang="en-US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</a:t>
            </a:r>
            <a:r>
              <a:rPr lang="en-US" altLang="zh-CN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16:23）</a:t>
            </a:r>
            <a:endParaRPr lang="zh-CN" altLang="en-US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 algn="l">
              <a:buNone/>
            </a:pPr>
            <a:r>
              <a:rPr lang="zh-CN" altLang="en-US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向来你们没有</a:t>
            </a:r>
            <a:r>
              <a:rPr lang="zh-CN" altLang="en-US" b="1" u="sng" dirty="0">
                <a:solidFill>
                  <a:srgbClr val="0070C0"/>
                </a:solidFill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奉我的名</a:t>
            </a:r>
            <a:r>
              <a:rPr lang="zh-CN" altLang="en-US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求什么</a:t>
            </a:r>
            <a:r>
              <a:rPr lang="en-US" altLang="zh-CN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如今你们求就必得着</a:t>
            </a:r>
            <a:r>
              <a:rPr lang="en-US" altLang="zh-CN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（16:24）</a:t>
            </a:r>
          </a:p>
          <a:p>
            <a:pPr marL="0" indent="0" algn="l">
              <a:buNone/>
            </a:pPr>
            <a:r>
              <a:rPr lang="zh-CN" altLang="en-US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到那日，你们要</a:t>
            </a:r>
            <a:r>
              <a:rPr lang="zh-CN" altLang="en-US" b="1" u="sng" dirty="0">
                <a:solidFill>
                  <a:srgbClr val="0070C0"/>
                </a:solidFill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奉我的名</a:t>
            </a:r>
            <a:r>
              <a:rPr lang="zh-CN" altLang="en-US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祈求（</a:t>
            </a:r>
            <a:r>
              <a:rPr lang="en-US" altLang="zh-CN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16:26</a:t>
            </a:r>
            <a:r>
              <a:rPr lang="zh-CN" altLang="en-US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  <a:latin typeface="+mn-lt"/>
              </a:rPr>
              <a:t>重点</a:t>
            </a:r>
            <a:r>
              <a:rPr lang="en-US" altLang="zh-CN" dirty="0">
                <a:solidFill>
                  <a:srgbClr val="FF0000"/>
                </a:solidFill>
                <a:latin typeface="+mn-lt"/>
              </a:rPr>
              <a:t>：</a:t>
            </a:r>
          </a:p>
          <a:p>
            <a:pPr>
              <a:buFont typeface="Wingdings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  <a:latin typeface="+mn-lt"/>
              </a:rPr>
              <a:t>得到应允的祷告</a:t>
            </a:r>
            <a:r>
              <a:rPr lang="en-US" altLang="zh-CN" dirty="0">
                <a:solidFill>
                  <a:srgbClr val="FF0000"/>
                </a:solidFill>
                <a:latin typeface="+mn-lt"/>
              </a:rPr>
              <a:t>，</a:t>
            </a:r>
            <a:r>
              <a:rPr lang="zh-CN" altLang="en-US" dirty="0">
                <a:solidFill>
                  <a:srgbClr val="FF0000"/>
                </a:solidFill>
                <a:latin typeface="+mn-lt"/>
              </a:rPr>
              <a:t>关键在于奉主的名求！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kumimoji="1" lang="zh-CN" altLang="en-US" dirty="0">
                <a:solidFill>
                  <a:srgbClr val="FF0000"/>
                </a:solidFill>
              </a:rPr>
              <a:t>主的名字与那些无穷的应许（无论什么）紧紧相连，是我们祈求是唯一而全备的倚靠。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755708D-25F6-8A65-E34D-4CE02DA43FF4}"/>
              </a:ext>
            </a:extLst>
          </p:cNvPr>
          <p:cNvSpPr txBox="1"/>
          <p:nvPr/>
        </p:nvSpPr>
        <p:spPr>
          <a:xfrm>
            <a:off x="2913888" y="1333238"/>
            <a:ext cx="61203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effectLst/>
              </a:rPr>
              <a:t>祷告的核心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9943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5EB024E-3A7B-AE84-96D7-95EA6BBBF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/>
              <a:t>三、</a:t>
            </a:r>
            <a:r>
              <a:rPr lang="zh-CN" altLang="zh-CN" dirty="0"/>
              <a:t>我们与基督联合：分享他的代求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20CAC3D5-484E-4973-0783-333E95B70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72512"/>
            <a:ext cx="9601196" cy="371856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3200" dirty="0">
                <a:solidFill>
                  <a:srgbClr val="242424"/>
                </a:solidFill>
                <a:highlight>
                  <a:srgbClr val="FFFFFF"/>
                </a:highlight>
              </a:rPr>
              <a:t>我们是我们是基督的身体，与他同工</a:t>
            </a:r>
            <a:endParaRPr lang="en-US" altLang="zh-CN" sz="3200" dirty="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lvl="0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3200" dirty="0">
                <a:solidFill>
                  <a:srgbClr val="242424"/>
                </a:solidFill>
                <a:highlight>
                  <a:srgbClr val="FFFFFF"/>
                </a:highlight>
              </a:rPr>
              <a:t>“基督是我们的生命”（西</a:t>
            </a:r>
            <a:r>
              <a:rPr lang="en-US" altLang="zh-CN" sz="3200" dirty="0">
                <a:solidFill>
                  <a:srgbClr val="242424"/>
                </a:solidFill>
                <a:highlight>
                  <a:srgbClr val="FFFFFF"/>
                </a:highlight>
              </a:rPr>
              <a:t>3</a:t>
            </a:r>
            <a:r>
              <a:rPr lang="zh-CN" altLang="en-US" sz="3200" dirty="0">
                <a:solidFill>
                  <a:srgbClr val="242424"/>
                </a:solidFill>
                <a:highlight>
                  <a:srgbClr val="FFFFFF"/>
                </a:highlight>
              </a:rPr>
              <a:t>：</a:t>
            </a:r>
            <a:r>
              <a:rPr lang="en-US" altLang="zh-CN" sz="3200" dirty="0">
                <a:solidFill>
                  <a:srgbClr val="242424"/>
                </a:solidFill>
                <a:highlight>
                  <a:srgbClr val="FFFFFF"/>
                </a:highlight>
              </a:rPr>
              <a:t>4</a:t>
            </a:r>
            <a:r>
              <a:rPr lang="zh-CN" altLang="en-US" sz="3200" dirty="0">
                <a:solidFill>
                  <a:srgbClr val="242424"/>
                </a:solidFill>
                <a:highlight>
                  <a:srgbClr val="FFFFFF"/>
                </a:highlight>
              </a:rPr>
              <a:t>）</a:t>
            </a:r>
            <a:endParaRPr lang="en-US" altLang="zh-CN" sz="3200" u="sng" dirty="0">
              <a:solidFill>
                <a:srgbClr val="242424"/>
              </a:solidFill>
              <a:highlight>
                <a:srgbClr val="FFFF00"/>
              </a:highlight>
            </a:endParaRPr>
          </a:p>
          <a:p>
            <a:pPr lvl="0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3200" dirty="0">
                <a:solidFill>
                  <a:srgbClr val="242424"/>
                </a:solidFill>
                <a:highlight>
                  <a:srgbClr val="FFFFFF"/>
                </a:highlight>
              </a:rPr>
              <a:t>他的祷告生命成为我们的祷告生命</a:t>
            </a:r>
            <a:endParaRPr lang="en-US" altLang="zh-CN" sz="3200" dirty="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lvl="0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我们在他里面祷告，他也在我们里面祷告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3200" dirty="0">
                <a:solidFill>
                  <a:srgbClr val="0070C0"/>
                </a:solidFill>
                <a:latin typeface="+mn-ea"/>
              </a:rPr>
              <a:t>分享为父亲代祷的经历</a:t>
            </a:r>
            <a:r>
              <a:rPr lang="en-US" altLang="zh-CN" sz="3200" dirty="0">
                <a:solidFill>
                  <a:srgbClr val="0070C0"/>
                </a:solidFill>
                <a:latin typeface="+mn-ea"/>
              </a:rPr>
              <a:t>……</a:t>
            </a: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CN" sz="3200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zh-CN" altLang="en-US" sz="3200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1166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363A120-ABC9-4653-D998-94C38E3D178B}"/>
              </a:ext>
            </a:extLst>
          </p:cNvPr>
          <p:cNvSpPr txBox="1"/>
          <p:nvPr/>
        </p:nvSpPr>
        <p:spPr>
          <a:xfrm>
            <a:off x="1024128" y="804672"/>
            <a:ext cx="10143744" cy="1066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zh-CN" altLang="en-US" sz="3200" b="1" dirty="0">
                <a:solidFill>
                  <a:schemeClr val="dk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凡靠着</a:t>
            </a:r>
            <a:r>
              <a:rPr lang="zh-CN" altLang="en-US" sz="3200" b="1" u="sng" dirty="0">
                <a:solidFill>
                  <a:srgbClr val="0000FF"/>
                </a:solidFill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他</a:t>
            </a:r>
            <a:r>
              <a:rPr lang="zh-CN" altLang="en-US" sz="3200" b="1" dirty="0">
                <a:solidFill>
                  <a:schemeClr val="dk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进到神面前的人，他都能</a:t>
            </a:r>
            <a:r>
              <a:rPr lang="zh-CN" altLang="en-US" sz="3200" b="1" u="sng" dirty="0">
                <a:solidFill>
                  <a:srgbClr val="0000FF"/>
                </a:solidFill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拯救到底</a:t>
            </a:r>
            <a:r>
              <a:rPr lang="zh-CN" altLang="en-US" sz="3200" b="1" dirty="0">
                <a:solidFill>
                  <a:schemeClr val="dk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；因为他是</a:t>
            </a:r>
            <a:r>
              <a:rPr lang="zh-CN" altLang="en-US" sz="3200" b="1" u="sng" dirty="0">
                <a:solidFill>
                  <a:srgbClr val="0000FF"/>
                </a:solidFill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长远</a:t>
            </a:r>
            <a:r>
              <a:rPr lang="zh-CN" altLang="en-US" sz="3200" b="1" dirty="0">
                <a:solidFill>
                  <a:schemeClr val="dk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活着，</a:t>
            </a:r>
            <a:r>
              <a:rPr lang="zh-CN" altLang="en-US" sz="3200" b="1" u="sng" dirty="0">
                <a:solidFill>
                  <a:srgbClr val="0000FF"/>
                </a:solidFill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替他们祈求</a:t>
            </a:r>
            <a:r>
              <a:rPr lang="zh-CN" altLang="en-US" sz="3200" b="1" dirty="0">
                <a:solidFill>
                  <a:schemeClr val="dk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。来七：</a:t>
            </a:r>
            <a:r>
              <a:rPr lang="en-US" altLang="zh-CN" sz="3200" b="1" dirty="0">
                <a:solidFill>
                  <a:schemeClr val="dk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25</a:t>
            </a:r>
            <a:endParaRPr lang="zh-CN" altLang="en-US" sz="3200" b="1" dirty="0">
              <a:solidFill>
                <a:schemeClr val="dk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2979761-7F0D-34B2-0BDB-E776B384DBFF}"/>
              </a:ext>
            </a:extLst>
          </p:cNvPr>
          <p:cNvSpPr txBox="1"/>
          <p:nvPr/>
        </p:nvSpPr>
        <p:spPr>
          <a:xfrm>
            <a:off x="1024128" y="2411154"/>
            <a:ext cx="10143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dirty="0">
                <a:solidFill>
                  <a:schemeClr val="dk2"/>
                </a:solidFill>
              </a:rPr>
              <a:t>指的是所有借着耶稣来到神面前的人。拯救是彻底的、完全的，永远的。他不会像旧约的大祭司会死去，需要更换。他已经复活，永远活着。因此祂能完全拯救所有借着祂来到神面前的人，并持续不断地为他们代求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6D7D7AD-1A0C-7A7B-87F5-396D1C1F550B}"/>
              </a:ext>
            </a:extLst>
          </p:cNvPr>
          <p:cNvSpPr txBox="1"/>
          <p:nvPr/>
        </p:nvSpPr>
        <p:spPr>
          <a:xfrm>
            <a:off x="1024128" y="4767072"/>
            <a:ext cx="10143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dirty="0">
                <a:solidFill>
                  <a:schemeClr val="dk2"/>
                </a:solidFill>
              </a:rPr>
              <a:t>属灵生命的成长，在于更清楚地认识耶稣对我们的意义：</a:t>
            </a:r>
            <a:endParaRPr lang="en-US" altLang="zh-CN" sz="2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dirty="0">
                <a:solidFill>
                  <a:srgbClr val="FF0000"/>
                </a:solidFill>
              </a:rPr>
              <a:t>基督徒的生命不再是靠自己，而是安息在基督里。</a:t>
            </a:r>
          </a:p>
        </p:txBody>
      </p:sp>
    </p:spTree>
    <p:extLst>
      <p:ext uri="{BB962C8B-B14F-4D97-AF65-F5344CB8AC3E}">
        <p14:creationId xmlns:p14="http://schemas.microsoft.com/office/powerpoint/2010/main" val="1244209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5EB024E-3A7B-AE84-96D7-95EA6BBBF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/>
              <a:t>四、</a:t>
            </a:r>
            <a:r>
              <a:rPr lang="zh-CN" altLang="zh-CN" sz="4400" dirty="0"/>
              <a:t>祷告的目的：为神的荣耀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20CAC3D5-484E-4973-0783-333E95B70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718816"/>
            <a:ext cx="9601196" cy="336431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3200" dirty="0">
                <a:solidFill>
                  <a:srgbClr val="242424"/>
                </a:solidFill>
                <a:highlight>
                  <a:srgbClr val="FFFFFF"/>
                </a:highlight>
              </a:rPr>
              <a:t>祷告的应许是为彰显神的国、拯救罪人</a:t>
            </a:r>
          </a:p>
          <a:p>
            <a:pPr lvl="0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3200" dirty="0">
                <a:solidFill>
                  <a:srgbClr val="242424"/>
                </a:solidFill>
                <a:highlight>
                  <a:srgbClr val="FFFFFF"/>
                </a:highlight>
              </a:rPr>
              <a:t>我们若只为己求，就无法明白祷告的大能</a:t>
            </a:r>
          </a:p>
          <a:p>
            <a:pPr lvl="0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3200" dirty="0">
                <a:solidFill>
                  <a:srgbClr val="242424"/>
                </a:solidFill>
                <a:highlight>
                  <a:srgbClr val="FFFFFF"/>
                </a:highlight>
              </a:rPr>
              <a:t>我们要成为“结果的枝子”，与主同工</a:t>
            </a:r>
            <a:endParaRPr lang="en-US" altLang="zh-CN" sz="3200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zh-CN" altLang="en-US" sz="3200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0851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5EB024E-3A7B-AE84-96D7-95EA6BBBF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/>
              <a:t>五、</a:t>
            </a:r>
            <a:r>
              <a:rPr lang="zh-CN" altLang="zh-CN" sz="4400" dirty="0"/>
              <a:t>祷告的实践：与基督同工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20CAC3D5-484E-4973-0783-333E95B70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718816"/>
            <a:ext cx="9601196" cy="3364316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sz="3200" dirty="0">
                <a:solidFill>
                  <a:srgbClr val="242424"/>
                </a:solidFill>
                <a:highlight>
                  <a:srgbClr val="FFFFFF"/>
                </a:highlight>
              </a:rPr>
              <a:t>找出神托付我们代祷的人与事</a:t>
            </a:r>
          </a:p>
          <a:p>
            <a:pPr lvl="0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3200" dirty="0">
                <a:solidFill>
                  <a:srgbClr val="242424"/>
                </a:solidFill>
                <a:highlight>
                  <a:srgbClr val="FFFFFF"/>
                </a:highlight>
              </a:rPr>
              <a:t>生命成为持续祷告的生命</a:t>
            </a:r>
            <a:endParaRPr lang="en-US" altLang="zh-CN" sz="3200" dirty="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lvl="0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zh-CN" sz="3200" dirty="0">
                <a:solidFill>
                  <a:srgbClr val="242424"/>
                </a:solidFill>
                <a:highlight>
                  <a:srgbClr val="FFFFFF"/>
                </a:highlight>
              </a:rPr>
              <a:t>祷告成为基督祝福世界的管道</a:t>
            </a:r>
            <a:endParaRPr lang="zh-CN" altLang="en-US" sz="3200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200" dirty="0">
                <a:solidFill>
                  <a:srgbClr val="0070C0"/>
                </a:solidFill>
              </a:rPr>
              <a:t>分享母亲的祷告带给自己的感动</a:t>
            </a:r>
            <a:r>
              <a:rPr lang="en-US" altLang="zh-CN" sz="3200" dirty="0">
                <a:solidFill>
                  <a:srgbClr val="0070C0"/>
                </a:solidFill>
              </a:rPr>
              <a:t>……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11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E63B25-7DFA-4171-9C61-12BD21EF8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zh-CN" altLang="en-US" dirty="0"/>
              <a:t>总结与思考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B43DB6-1025-9306-E4A6-EDD848DAA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sz="2800" dirty="0"/>
              <a:t>你是否真正确定你已经在基督里？</a:t>
            </a:r>
            <a:endParaRPr kumimoji="1" lang="en-US" altLang="zh-CN" sz="2800" dirty="0"/>
          </a:p>
          <a:p>
            <a:r>
              <a:rPr kumimoji="1" lang="zh-CN" altLang="en-US" sz="2800" dirty="0"/>
              <a:t>你祷告目的是什么？</a:t>
            </a:r>
            <a:endParaRPr kumimoji="1" lang="en-US" altLang="zh-CN" sz="2800" dirty="0"/>
          </a:p>
          <a:p>
            <a:r>
              <a:rPr kumimoji="1" lang="zh-CN" altLang="en-US" sz="2800" dirty="0"/>
              <a:t>你认为自己有祷告的能力吗？你过去的祷告时常依靠圣灵还是自己？</a:t>
            </a:r>
            <a:endParaRPr kumimoji="1" lang="en-US" altLang="zh-CN" sz="2800" dirty="0"/>
          </a:p>
          <a:p>
            <a:r>
              <a:rPr kumimoji="1" lang="zh-CN" altLang="en-US" sz="2800"/>
              <a:t>如何</a:t>
            </a:r>
            <a:r>
              <a:rPr kumimoji="1" lang="zh-CN" altLang="en-US" sz="2800" dirty="0"/>
              <a:t>才能在祷告中真实的与神相遇，摸着神的心意？</a:t>
            </a:r>
            <a:endParaRPr kumimoji="1" lang="en-US" altLang="zh-CN" sz="2800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479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基督的圣名代表什么？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名字究竟是什么</a:t>
            </a:r>
            <a:r>
              <a:rPr lang="en-US" altLang="zh-CN" dirty="0"/>
              <a:t>？</a:t>
            </a:r>
          </a:p>
          <a:p>
            <a:pPr marL="0" indent="0">
              <a:buNone/>
            </a:pPr>
            <a:r>
              <a:rPr lang="zh-CN" altLang="en-US" dirty="0"/>
              <a:t>是称号和代表。基督的圣名则代表他过去的一切作为</a:t>
            </a:r>
            <a:r>
              <a:rPr lang="en-US" altLang="zh-CN" dirty="0"/>
              <a:t>，</a:t>
            </a:r>
            <a:r>
              <a:rPr lang="zh-CN" altLang="en-US" dirty="0"/>
              <a:t>现在的地位和中保的工作。</a:t>
            </a:r>
          </a:p>
          <a:p>
            <a:endParaRPr lang="zh-CN" altLang="en-US" dirty="0"/>
          </a:p>
          <a:p>
            <a:pPr>
              <a:buFont typeface="Wingdings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  <a:sym typeface="+mn-ea"/>
              </a:rPr>
              <a:t>不只是在祷告最后加一句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：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奉耶稣的名求</a:t>
            </a:r>
            <a:endParaRPr lang="zh-CN" alt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</a:rPr>
              <a:t>而是以耶稣的身份</a:t>
            </a:r>
            <a:r>
              <a:rPr lang="en-US" altLang="zh-CN" dirty="0">
                <a:solidFill>
                  <a:srgbClr val="FF0000"/>
                </a:solidFill>
              </a:rPr>
              <a:t>，</a:t>
            </a:r>
            <a:r>
              <a:rPr lang="zh-CN" altLang="en-US" dirty="0">
                <a:solidFill>
                  <a:srgbClr val="FF0000"/>
                </a:solidFill>
              </a:rPr>
              <a:t>权柄和心意向父祈求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基督让我们自由运用他的名字</a:t>
            </a:r>
            <a:r>
              <a:rPr lang="en-US" altLang="zh-CN" dirty="0"/>
              <a:t>，</a:t>
            </a:r>
            <a:r>
              <a:rPr lang="zh-CN" altLang="en-US" dirty="0"/>
              <a:t>又承诺凡凭他自己名字而求就必得着，是什么意思</a:t>
            </a:r>
            <a:r>
              <a:rPr lang="en-US" altLang="zh-CN" dirty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耶稣给我们无限量的权利</a:t>
            </a:r>
          </a:p>
          <a:p>
            <a:r>
              <a:rPr lang="zh-CN" altLang="en-US" dirty="0"/>
              <a:t>对信徒绝大信任</a:t>
            </a:r>
            <a:r>
              <a:rPr lang="en-US" altLang="zh-CN" dirty="0"/>
              <a:t>，</a:t>
            </a:r>
            <a:r>
              <a:rPr lang="zh-CN" altLang="en-US" dirty="0"/>
              <a:t>密切关系</a:t>
            </a:r>
            <a:r>
              <a:rPr lang="en-US" altLang="zh-CN" dirty="0"/>
              <a:t>，</a:t>
            </a:r>
            <a:r>
              <a:rPr lang="zh-CN" altLang="en-US" dirty="0"/>
              <a:t>任由被人代表自己行事</a:t>
            </a:r>
          </a:p>
          <a:p>
            <a:r>
              <a:rPr lang="zh-CN" altLang="en-US" dirty="0"/>
              <a:t>放弃自己的名</a:t>
            </a:r>
            <a:r>
              <a:rPr lang="en-US" altLang="zh-CN" dirty="0"/>
              <a:t>，</a:t>
            </a:r>
            <a:r>
              <a:rPr lang="zh-CN" altLang="en-US" dirty="0"/>
              <a:t>否定自己</a:t>
            </a:r>
            <a:r>
              <a:rPr lang="en-US" altLang="zh-CN" dirty="0"/>
              <a:t>，</a:t>
            </a:r>
            <a:r>
              <a:rPr lang="zh-CN" altLang="en-US" dirty="0"/>
              <a:t>不只是运用他的名</a:t>
            </a:r>
            <a:r>
              <a:rPr lang="en-US" altLang="zh-CN" dirty="0"/>
              <a:t>，</a:t>
            </a:r>
            <a:r>
              <a:rPr lang="zh-CN" altLang="en-US" dirty="0"/>
              <a:t>也代表他的人和身份</a:t>
            </a:r>
            <a:r>
              <a:rPr lang="en-US" altLang="zh-CN" dirty="0"/>
              <a:t>，</a:t>
            </a:r>
            <a:r>
              <a:rPr lang="zh-CN" altLang="en-US" dirty="0"/>
              <a:t>不再有我本人和身份为</a:t>
            </a:r>
          </a:p>
          <a:p>
            <a:endParaRPr lang="zh-CN" altLang="en-US" dirty="0"/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核心</a:t>
            </a:r>
            <a:r>
              <a:rPr lang="en-US" altLang="zh-CN" dirty="0">
                <a:solidFill>
                  <a:srgbClr val="FF0000"/>
                </a:solidFill>
              </a:rPr>
              <a:t>：</a:t>
            </a:r>
            <a:r>
              <a:rPr lang="zh-CN" altLang="en-US" dirty="0">
                <a:solidFill>
                  <a:srgbClr val="FF0000"/>
                </a:solidFill>
              </a:rPr>
              <a:t>放下自己</a:t>
            </a:r>
            <a:r>
              <a:rPr lang="en-US" altLang="zh-CN" dirty="0">
                <a:solidFill>
                  <a:srgbClr val="FF0000"/>
                </a:solidFill>
              </a:rPr>
              <a:t>，</a:t>
            </a:r>
            <a:r>
              <a:rPr lang="zh-CN" altLang="en-US" dirty="0">
                <a:solidFill>
                  <a:srgbClr val="FF0000"/>
                </a:solidFill>
              </a:rPr>
              <a:t>让耶稣成为祷告的中心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真正能运用主名的人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法律结合</a:t>
            </a:r>
            <a:r>
              <a:rPr lang="en-US" altLang="zh-CN" dirty="0"/>
              <a:t>：</a:t>
            </a:r>
            <a:r>
              <a:rPr lang="zh-CN" altLang="en-US" dirty="0">
                <a:sym typeface="+mn-ea"/>
              </a:rPr>
              <a:t>像老板把印章交给信任的员工。</a:t>
            </a:r>
            <a:r>
              <a:rPr lang="zh-CN" altLang="en-US" dirty="0"/>
              <a:t>信任他对老板的完全忠心，不求自己的益处</a:t>
            </a:r>
            <a:r>
              <a:rPr lang="en-US" altLang="zh-CN" dirty="0"/>
              <a:t>，</a:t>
            </a:r>
            <a:r>
              <a:rPr lang="zh-CN" altLang="en-US" dirty="0"/>
              <a:t>但求主的意思。</a:t>
            </a:r>
            <a:r>
              <a:rPr lang="zh-CN" altLang="en-US" dirty="0">
                <a:solidFill>
                  <a:srgbClr val="FF0000"/>
                </a:solidFill>
              </a:rPr>
              <a:t>主在升天之时，把他的圣工</a:t>
            </a:r>
            <a:r>
              <a:rPr lang="en-US" altLang="zh-CN" dirty="0">
                <a:solidFill>
                  <a:srgbClr val="FF0000"/>
                </a:solidFill>
              </a:rPr>
              <a:t>——</a:t>
            </a:r>
            <a:r>
              <a:rPr lang="zh-CN" altLang="en-US" dirty="0">
                <a:solidFill>
                  <a:srgbClr val="FF0000"/>
                </a:solidFill>
              </a:rPr>
              <a:t>在地上建立的他的国度</a:t>
            </a:r>
            <a:r>
              <a:rPr lang="en-US" altLang="zh-CN" dirty="0">
                <a:solidFill>
                  <a:srgbClr val="FF0000"/>
                </a:solidFill>
              </a:rPr>
              <a:t>——</a:t>
            </a:r>
            <a:r>
              <a:rPr lang="zh-CN" altLang="en-US" dirty="0">
                <a:solidFill>
                  <a:srgbClr val="FF0000"/>
                </a:solidFill>
              </a:rPr>
              <a:t>完全委托他的仆人。</a:t>
            </a:r>
          </a:p>
          <a:p>
            <a:r>
              <a:rPr lang="zh-CN" altLang="en-US" b="1" dirty="0"/>
              <a:t>生命结合</a:t>
            </a:r>
            <a:r>
              <a:rPr lang="en-US" altLang="zh-CN" dirty="0"/>
              <a:t>：</a:t>
            </a:r>
            <a:r>
              <a:rPr lang="zh-CN" altLang="en-US" dirty="0"/>
              <a:t>孩子因有父亲的生命，就有父亲的姓氏。我们与主生命的合一</a:t>
            </a:r>
            <a:r>
              <a:rPr lang="en-US" altLang="zh-CN" dirty="0"/>
              <a:t>，</a:t>
            </a:r>
            <a:r>
              <a:rPr lang="zh-CN" altLang="en-US" dirty="0"/>
              <a:t>我们运用祂名字的能力。无论是对神</a:t>
            </a:r>
            <a:r>
              <a:rPr lang="en-US" altLang="zh-CN" dirty="0"/>
              <a:t>，</a:t>
            </a:r>
            <a:r>
              <a:rPr lang="zh-CN" altLang="en-US" dirty="0"/>
              <a:t>对人和鬼魔，</a:t>
            </a:r>
            <a:r>
              <a:rPr lang="zh-CN" altLang="en-US" dirty="0">
                <a:solidFill>
                  <a:srgbClr val="FF0000"/>
                </a:solidFill>
              </a:rPr>
              <a:t>都视我们的灵命与他联合的程度而定。</a:t>
            </a:r>
          </a:p>
          <a:p>
            <a:r>
              <a:rPr lang="zh-CN" altLang="en-US" b="1" dirty="0"/>
              <a:t>爱的结合</a:t>
            </a:r>
            <a:r>
              <a:rPr lang="en-US" altLang="zh-CN" dirty="0"/>
              <a:t>：</a:t>
            </a:r>
            <a:r>
              <a:rPr lang="zh-CN" altLang="en-US" dirty="0"/>
              <a:t>新郎与新妇。他爱我们，使我们与基督合一。</a:t>
            </a:r>
            <a:r>
              <a:rPr lang="zh-CN" altLang="en-US" dirty="0">
                <a:solidFill>
                  <a:srgbClr val="FF0000"/>
                </a:solidFill>
              </a:rPr>
              <a:t>不论何人若能舍已为耶稣的名而活，必能日日加增奉他名祈求的属灵度量。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真正能运用主名的人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chemeClr val="tx1"/>
                </a:solidFill>
              </a:rPr>
              <a:t>结论：</a:t>
            </a:r>
            <a:endParaRPr lang="en-US" altLang="zh-CN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</a:rPr>
              <a:t>我们明白凡事都要看我们和基督之名的关系如何。这名字对我生命的能力，等于对我祈祷的能力。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</a:rPr>
              <a:t>主的名必须具有管辖整个生命的能力，惟有如此，它才会在祈祷上有能力。</a:t>
            </a:r>
          </a:p>
        </p:txBody>
      </p:sp>
    </p:spTree>
    <p:extLst>
      <p:ext uri="{BB962C8B-B14F-4D97-AF65-F5344CB8AC3E}">
        <p14:creationId xmlns:p14="http://schemas.microsoft.com/office/powerpoint/2010/main" val="337638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主为何把名交给我们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耶稣和父同在</a:t>
            </a:r>
            <a:r>
              <a:rPr lang="en-US" altLang="zh-CN" dirty="0"/>
              <a:t>，</a:t>
            </a:r>
            <a:r>
              <a:rPr lang="zh-CN" altLang="en-US" dirty="0"/>
              <a:t>我们祷告必须奉耶稣的名</a:t>
            </a:r>
            <a:r>
              <a:rPr lang="en-US" altLang="zh-CN" dirty="0"/>
              <a:t>，</a:t>
            </a:r>
            <a:r>
              <a:rPr lang="zh-CN" altLang="en-US" dirty="0"/>
              <a:t>是要我们与耶稣的心意、生命和爱里完全结合</a:t>
            </a:r>
            <a:r>
              <a:rPr lang="en-US" altLang="zh-CN" dirty="0"/>
              <a:t>，</a:t>
            </a:r>
            <a:r>
              <a:rPr lang="zh-CN" altLang="en-US" dirty="0"/>
              <a:t>住在他里面</a:t>
            </a:r>
            <a:r>
              <a:rPr lang="en-US" altLang="zh-CN" dirty="0"/>
              <a:t>，</a:t>
            </a:r>
            <a:r>
              <a:rPr lang="zh-CN" altLang="en-US" dirty="0"/>
              <a:t>为他而活。</a:t>
            </a:r>
          </a:p>
          <a:p>
            <a:r>
              <a:rPr lang="zh-CN" altLang="en-US" dirty="0"/>
              <a:t>耶稣的名在我生命和心灵中居首位</a:t>
            </a:r>
            <a:r>
              <a:rPr lang="en-US" altLang="zh-CN" dirty="0"/>
              <a:t>，</a:t>
            </a:r>
            <a:r>
              <a:rPr lang="zh-CN" altLang="en-US" dirty="0"/>
              <a:t>信心会增长</a:t>
            </a:r>
            <a:r>
              <a:rPr lang="en-US" altLang="zh-CN" dirty="0"/>
              <a:t>，</a:t>
            </a:r>
            <a:r>
              <a:rPr lang="zh-CN" altLang="en-US" dirty="0"/>
              <a:t>祈求必定成就。</a:t>
            </a:r>
          </a:p>
          <a:p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为什么有些祷告无果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奉自己的名祷告</a:t>
            </a:r>
          </a:p>
          <a:p>
            <a:r>
              <a:rPr lang="zh-CN" altLang="en-US"/>
              <a:t>求自己的成功和荣誉</a:t>
            </a:r>
          </a:p>
          <a:p>
            <a:r>
              <a:rPr lang="zh-CN" altLang="en-US"/>
              <a:t>求事情顺利</a:t>
            </a:r>
            <a:r>
              <a:rPr lang="en-US" altLang="zh-CN"/>
              <a:t>，</a:t>
            </a:r>
            <a:r>
              <a:rPr lang="zh-CN" altLang="en-US"/>
              <a:t>不求主的旨意</a:t>
            </a:r>
          </a:p>
          <a:p>
            <a:r>
              <a:rPr lang="zh-CN" altLang="en-US"/>
              <a:t>提醒</a:t>
            </a:r>
            <a:r>
              <a:rPr lang="en-US" altLang="zh-CN"/>
              <a:t>：</a:t>
            </a:r>
            <a:r>
              <a:rPr lang="zh-CN" altLang="en-US"/>
              <a:t>主的名和自我不能共用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{004F671A-EFEC-4545-8346-9D06D2F571CA}tf10001064</Template>
  <TotalTime>259</TotalTime>
  <Words>3276</Words>
  <Application>Microsoft Macintosh PowerPoint</Application>
  <PresentationFormat>宽屏</PresentationFormat>
  <Paragraphs>158</Paragraphs>
  <Slides>34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4" baseType="lpstr">
      <vt:lpstr>等线</vt:lpstr>
      <vt:lpstr>方正舒体</vt:lpstr>
      <vt:lpstr>KaiTi</vt:lpstr>
      <vt:lpstr>PingFang SC</vt:lpstr>
      <vt:lpstr>Arial</vt:lpstr>
      <vt:lpstr>Garamond</vt:lpstr>
      <vt:lpstr>Helvetica</vt:lpstr>
      <vt:lpstr>Helvetica Neue</vt:lpstr>
      <vt:lpstr>Wingdings</vt:lpstr>
      <vt:lpstr>环保</vt:lpstr>
      <vt:lpstr>祷告的学校</vt:lpstr>
      <vt:lpstr>二十五讲——有果效的祈求</vt:lpstr>
      <vt:lpstr>PowerPoint 演示文稿</vt:lpstr>
      <vt:lpstr>基督的圣名代表什么？</vt:lpstr>
      <vt:lpstr>基督让我们自由运用他的名字，又承诺凡凭他自己名字而求就必得着，是什么意思？</vt:lpstr>
      <vt:lpstr>真正能运用主名的人</vt:lpstr>
      <vt:lpstr>真正能运用主名的人</vt:lpstr>
      <vt:lpstr>主为何把名交给我们</vt:lpstr>
      <vt:lpstr>为什么有些祷告无果</vt:lpstr>
      <vt:lpstr>祷告的果效关键</vt:lpstr>
      <vt:lpstr>金句回顾</vt:lpstr>
      <vt:lpstr>结语和呼召</vt:lpstr>
      <vt:lpstr>二十六讲——圣灵与祈祷</vt:lpstr>
      <vt:lpstr>PowerPoint 演示文稿</vt:lpstr>
      <vt:lpstr>PowerPoint 演示文稿</vt:lpstr>
      <vt:lpstr>一、耶稣/圣子和圣父 圣灵  奇妙的关系 </vt:lpstr>
      <vt:lpstr>一、耶稣/圣子和圣父 圣灵 奇妙的关系       1.耶稣被圣灵充满，满有圣灵的能力</vt:lpstr>
      <vt:lpstr>一、耶稣/圣子和圣父 圣灵 奇妙的关系       2. 耶稣常常向天父祈祷</vt:lpstr>
      <vt:lpstr>一、耶稣/圣子和圣父 圣灵 奇妙的关系       3.父差遣子 子顺服父 做父喜悦的事</vt:lpstr>
      <vt:lpstr>二、门徒/我们与 圣父 耶稣 圣灵 的关系</vt:lpstr>
      <vt:lpstr>二、门徒/我们与 圣父 耶稣 圣灵的关系       1. 圣灵（耶稣被钉十架，复活升天后赐下，保惠师，真理的                 圣灵，指教和引导我们，也替我们代求…） </vt:lpstr>
      <vt:lpstr>二、门徒/我们与 圣父 耶稣 圣灵的关系       1. 圣灵（耶稣被钉十架，复活升天后赐下，保惠师，真理的                 圣灵，指教和引导我们，也替我们代求…） </vt:lpstr>
      <vt:lpstr>二、门徒/我们与 圣父 耶稣 圣灵的关系       2.我们的生命与三位一体的神的联合 </vt:lpstr>
      <vt:lpstr>二、门徒/我们与 圣父 耶稣 圣灵的关系       3.耶稣祈求父让教会合一如同三一神的合一一样 </vt:lpstr>
      <vt:lpstr>祷告</vt:lpstr>
      <vt:lpstr>二十七讲——基督是代求者</vt:lpstr>
      <vt:lpstr>导入    回忆</vt:lpstr>
      <vt:lpstr>一、基督的代求：天上的职事</vt:lpstr>
      <vt:lpstr>二、祷告的秘诀：在基督里</vt:lpstr>
      <vt:lpstr>三、我们与基督联合：分享他的代求</vt:lpstr>
      <vt:lpstr>PowerPoint 演示文稿</vt:lpstr>
      <vt:lpstr>四、祷告的目的：为神的荣耀</vt:lpstr>
      <vt:lpstr>五、祷告的实践：与基督同工</vt:lpstr>
      <vt:lpstr>总结与思考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祷告的学校</dc:title>
  <dc:creator>bo gao</dc:creator>
  <cp:lastModifiedBy>bo gao</cp:lastModifiedBy>
  <cp:revision>12</cp:revision>
  <dcterms:created xsi:type="dcterms:W3CDTF">2025-12-05T14:45:31Z</dcterms:created>
  <dcterms:modified xsi:type="dcterms:W3CDTF">2025-12-07T16:34:20Z</dcterms:modified>
</cp:coreProperties>
</file>