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1442" r:id="rId2"/>
    <p:sldId id="1520" r:id="rId3"/>
    <p:sldId id="1466" r:id="rId4"/>
    <p:sldId id="1500" r:id="rId5"/>
    <p:sldId id="1499" r:id="rId6"/>
    <p:sldId id="1502" r:id="rId7"/>
    <p:sldId id="1501" r:id="rId8"/>
    <p:sldId id="1503" r:id="rId9"/>
    <p:sldId id="1504" r:id="rId10"/>
    <p:sldId id="1505" r:id="rId11"/>
    <p:sldId id="1509" r:id="rId12"/>
    <p:sldId id="1513" r:id="rId13"/>
    <p:sldId id="1515" r:id="rId14"/>
    <p:sldId id="1514" r:id="rId15"/>
    <p:sldId id="1516" r:id="rId16"/>
    <p:sldId id="1511" r:id="rId17"/>
    <p:sldId id="1518" r:id="rId18"/>
    <p:sldId id="1517" r:id="rId19"/>
    <p:sldId id="1519" r:id="rId20"/>
    <p:sldId id="1446" r:id="rId21"/>
    <p:sldId id="1472" r:id="rId22"/>
    <p:sldId id="1521" r:id="rId23"/>
    <p:sldId id="1522" r:id="rId24"/>
    <p:sldId id="1523" r:id="rId25"/>
    <p:sldId id="1531" r:id="rId26"/>
    <p:sldId id="1532" r:id="rId27"/>
    <p:sldId id="1533" r:id="rId28"/>
    <p:sldId id="1534" r:id="rId29"/>
    <p:sldId id="1535" r:id="rId30"/>
    <p:sldId id="1536" r:id="rId31"/>
    <p:sldId id="1537" r:id="rId32"/>
    <p:sldId id="1538" r:id="rId33"/>
    <p:sldId id="1539" r:id="rId34"/>
    <p:sldId id="1448" r:id="rId35"/>
    <p:sldId id="1527" r:id="rId36"/>
    <p:sldId id="1528" r:id="rId37"/>
    <p:sldId id="1529" r:id="rId38"/>
    <p:sldId id="1540" r:id="rId39"/>
  </p:sldIdLst>
  <p:sldSz cx="9144000" cy="6858000" type="screen4x3"/>
  <p:notesSz cx="6858000" cy="9144000"/>
  <p:custDataLst>
    <p:tags r:id="rId41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8" autoAdjust="0"/>
    <p:restoredTop sz="95109" autoAdjust="0"/>
  </p:normalViewPr>
  <p:slideViewPr>
    <p:cSldViewPr snapToGrid="0" showGuides="1">
      <p:cViewPr>
        <p:scale>
          <a:sx n="90" d="100"/>
          <a:sy n="90" d="100"/>
        </p:scale>
        <p:origin x="1616" y="304"/>
      </p:cViewPr>
      <p:guideLst>
        <p:guide orient="horz" pos="225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6" cy="72006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3795" name="PlaceHolder 2"/>
          <p:cNvSpPr>
            <a:spLocks noGrp="1"/>
          </p:cNvSpPr>
          <p:nvPr>
            <p:ph type="body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 lvl="0"/>
            <a:r>
              <a:rPr lang="en-US" altLang="zh-CN" dirty="0"/>
              <a:t>Click to edit the notes format</a:t>
            </a:r>
          </a:p>
        </p:txBody>
      </p:sp>
      <p:sp>
        <p:nvSpPr>
          <p:cNvPr id="48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363" cy="534988"/>
          </a:xfrm>
          <a:prstGeom prst="rect">
            <a:avLst/>
          </a:prstGeom>
        </p:spPr>
        <p:txBody>
          <a:bodyPr lIns="0" tIns="0" rIns="0" bIns="0"/>
          <a:lstStyle>
            <a:lvl1pPr eaLnBrk="1" fontAlgn="auto" hangingPunct="1">
              <a:defRPr sz="1400" spc="-1" noProof="1">
                <a:latin typeface="Times New Roman" panose="02020503050405090304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-1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/>
                <a:ea typeface="+mn-ea"/>
                <a:cs typeface="+mn-cs"/>
              </a:rPr>
              <a:t>&lt;header&gt;</a:t>
            </a:r>
          </a:p>
        </p:txBody>
      </p:sp>
      <p:sp>
        <p:nvSpPr>
          <p:cNvPr id="486" name="PlaceHolder 4"/>
          <p:cNvSpPr>
            <a:spLocks noGrp="1"/>
          </p:cNvSpPr>
          <p:nvPr>
            <p:ph type="dt"/>
          </p:nvPr>
        </p:nvSpPr>
        <p:spPr>
          <a:xfrm>
            <a:off x="4278313" y="0"/>
            <a:ext cx="3281363" cy="534988"/>
          </a:xfrm>
          <a:prstGeom prst="rect">
            <a:avLst/>
          </a:prstGeom>
        </p:spPr>
        <p:txBody>
          <a:bodyPr lIns="0" tIns="0" rIns="0" bIns="0"/>
          <a:lstStyle>
            <a:lvl1pPr algn="r" eaLnBrk="1" fontAlgn="auto" hangingPunct="1">
              <a:defRPr sz="1400" spc="-1" noProof="1">
                <a:latin typeface="Times New Roman" panose="02020503050405090304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-1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/>
                <a:ea typeface="+mn-ea"/>
                <a:cs typeface="+mn-cs"/>
              </a:rPr>
              <a:t>&lt;date/time&gt;</a:t>
            </a:r>
          </a:p>
        </p:txBody>
      </p:sp>
      <p:sp>
        <p:nvSpPr>
          <p:cNvPr id="487" name="PlaceHolder 5"/>
          <p:cNvSpPr>
            <a:spLocks noGrp="1"/>
          </p:cNvSpPr>
          <p:nvPr>
            <p:ph type="ftr"/>
          </p:nvPr>
        </p:nvSpPr>
        <p:spPr>
          <a:xfrm>
            <a:off x="0" y="10156825"/>
            <a:ext cx="3281363" cy="534988"/>
          </a:xfrm>
          <a:prstGeom prst="rect">
            <a:avLst/>
          </a:prstGeom>
        </p:spPr>
        <p:txBody>
          <a:bodyPr lIns="0" tIns="0" rIns="0" bIns="0" anchor="b"/>
          <a:lstStyle>
            <a:lvl1pPr eaLnBrk="1" fontAlgn="auto" hangingPunct="1">
              <a:defRPr sz="1400" spc="-1" noProof="1">
                <a:latin typeface="Times New Roman" panose="02020503050405090304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-1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/>
                <a:ea typeface="+mn-ea"/>
                <a:cs typeface="+mn-cs"/>
              </a:rPr>
              <a:t>&lt;footer&gt;</a:t>
            </a:r>
          </a:p>
        </p:txBody>
      </p:sp>
      <p:sp>
        <p:nvSpPr>
          <p:cNvPr id="488" name="PlaceHolder 6"/>
          <p:cNvSpPr>
            <a:spLocks noGrp="1"/>
          </p:cNvSpPr>
          <p:nvPr>
            <p:ph type="sldNum"/>
          </p:nvPr>
        </p:nvSpPr>
        <p:spPr>
          <a:xfrm>
            <a:off x="4278313" y="10156825"/>
            <a:ext cx="3281363" cy="534988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altLang="zh-CN" sz="1400" dirty="0">
                <a:latin typeface="Times New Roman" panose="02020503050405090304" pitchFamily="18" charset="0"/>
                <a:ea typeface="宋体" pitchFamily="2" charset="-122"/>
              </a:rPr>
              <a:t>‹#›</a:t>
            </a:fld>
            <a:endParaRPr lang="en-US" altLang="zh-CN" sz="1400" dirty="0">
              <a:latin typeface="Times New Roman" panose="02020503050405090304" pitchFamily="18" charset="0"/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5pPr>
    <a:lvl6pPr marL="4572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6pPr>
    <a:lvl7pPr marL="9144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7pPr>
    <a:lvl8pPr marL="13716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8pPr>
    <a:lvl9pPr marL="1828800" algn="l" rtl="0" eaLnBrk="0" fontAlgn="base" hangingPunct="0">
      <a:spcBef>
        <a:spcPct val="30000"/>
      </a:spcBef>
      <a:spcAft>
        <a:spcPct val="0"/>
      </a:spcAft>
      <a:defRPr sz="1200">
        <a:solidFill>
          <a:schemeClr val="tx1"/>
        </a:solidFill>
        <a:latin typeface="Arial" panose="020B060402020209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15363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DEE2A2-E319-415E-B2CA-3D6D2685362E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1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5364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15363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DEE2A2-E319-415E-B2CA-3D6D2685362E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2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5364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21507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6E6AF6-5C31-4802-89A3-0D604FAFC39A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3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1508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9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23555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739662-5D1B-4AFB-8B68-B2B9C82C1914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20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3556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7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23555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739662-5D1B-4AFB-8B68-B2B9C82C1914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21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3556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7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6"/>
          <p:cNvSpPr>
            <a:spLocks noGrp="1" noChangeArrowheads="1"/>
          </p:cNvSpPr>
          <p:nvPr>
            <p:ph type="dt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05/05/12</a:t>
            </a:r>
          </a:p>
        </p:txBody>
      </p:sp>
      <p:sp>
        <p:nvSpPr>
          <p:cNvPr id="27651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5pPr>
            <a:lvl6pPr marL="25146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6pPr>
            <a:lvl7pPr marL="29718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7pPr>
            <a:lvl8pPr marL="34290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8pPr>
            <a:lvl9pPr marL="3886200" indent="-228600" defTabSz="44958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1200">
                <a:solidFill>
                  <a:srgbClr val="000000"/>
                </a:solidFill>
                <a:latin typeface="Times New Roman" panose="0202050305040509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9B2F0F-EA34-4F52-A692-87DDFFF6FAA7}" type="slidenum">
              <a:rPr kumimoji="0" lang="en-US" altLang="zh-CN">
                <a:latin typeface="Arial" panose="020B0604020202090204" pitchFamily="34" charset="0"/>
                <a:ea typeface="宋体" pitchFamily="2" charset="-122"/>
              </a:rPr>
              <a:t>34</a:t>
            </a:fld>
            <a:endParaRPr kumimoji="0" lang="en-US" altLang="zh-CN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7652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59300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3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76875" cy="4106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en-US" altLang="zh-CN">
              <a:latin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82292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457200" y="4054320"/>
            <a:ext cx="82292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 type="body"/>
          </p:nvPr>
        </p:nvSpPr>
        <p:spPr>
          <a:xfrm>
            <a:off x="4674240" y="40543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3239640" y="19051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6022080" y="19051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 type="body"/>
          </p:nvPr>
        </p:nvSpPr>
        <p:spPr>
          <a:xfrm>
            <a:off x="457200" y="40543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7" name="PlaceHolder 6"/>
          <p:cNvSpPr>
            <a:spLocks noGrp="1"/>
          </p:cNvSpPr>
          <p:nvPr>
            <p:ph type="body"/>
          </p:nvPr>
        </p:nvSpPr>
        <p:spPr>
          <a:xfrm>
            <a:off x="3239640" y="40543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98" name="PlaceHolder 7"/>
          <p:cNvSpPr>
            <a:spLocks noGrp="1"/>
          </p:cNvSpPr>
          <p:nvPr>
            <p:ph type="body"/>
          </p:nvPr>
        </p:nvSpPr>
        <p:spPr>
          <a:xfrm>
            <a:off x="6022080" y="4054320"/>
            <a:ext cx="26496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线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68" name="任意多边形 10"/>
            <p:cNvSpPr/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69" name="任意多边形 11"/>
            <p:cNvSpPr/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0" name="任意多边形 12"/>
            <p:cNvSpPr/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1" name="任意多边形 15"/>
            <p:cNvSpPr/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2" name="任意多边形 16"/>
            <p:cNvSpPr/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3" name="任意多边形 17"/>
            <p:cNvSpPr/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4" name="任意多边形 18"/>
            <p:cNvSpPr/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5" name="任意多边形 19"/>
            <p:cNvSpPr/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6" name="任意多边形 20"/>
            <p:cNvSpPr/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7" name="任意多边形 21"/>
            <p:cNvSpPr/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8" name="任意多边形 22"/>
            <p:cNvSpPr/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79" name="任意多边形 23"/>
            <p:cNvSpPr/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0" name="任意多边形 24"/>
            <p:cNvSpPr/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1" name="任意多边形 25"/>
            <p:cNvSpPr/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2" name="任意多边形 26"/>
            <p:cNvSpPr/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3" name="任意多边形 27"/>
            <p:cNvSpPr/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4" name="任意多边形 28"/>
            <p:cNvSpPr/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5" name="任意多边形 29"/>
            <p:cNvSpPr/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6" name="任意多边形 30"/>
            <p:cNvSpPr/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7" name="任意多边形 31"/>
            <p:cNvSpPr/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8" name="任意多边形 32"/>
            <p:cNvSpPr/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89" name="任意多边形 33"/>
            <p:cNvSpPr/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0" name="任意多边形 34"/>
            <p:cNvSpPr/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1" name="任意多边形 35"/>
            <p:cNvSpPr/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2" name="任意多边形 36"/>
            <p:cNvSpPr/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3" name="任意多边形 37"/>
            <p:cNvSpPr/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4" name="任意多边形 38"/>
            <p:cNvSpPr/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5" name="任意多边形 39"/>
            <p:cNvSpPr/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6" name="任意多边形 40"/>
            <p:cNvSpPr/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7" name="任意多边形 41"/>
            <p:cNvSpPr/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8" name="任意多边形 42"/>
            <p:cNvSpPr/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199" name="任意多边形 43"/>
            <p:cNvSpPr/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0" name="任意多边形 44"/>
            <p:cNvSpPr/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1" name="任意多边形 45"/>
            <p:cNvSpPr/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2" name="任意多边形 46"/>
            <p:cNvSpPr/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3" name="任意多边形 47"/>
            <p:cNvSpPr/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4" name="任意多边形 48"/>
            <p:cNvSpPr/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5" name="任意多边形 49"/>
            <p:cNvSpPr/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6" name="任意多边形 50"/>
            <p:cNvSpPr/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7" name="任意多边形 51"/>
            <p:cNvSpPr/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8" name="任意多边形 52"/>
            <p:cNvSpPr/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09" name="任意多边形 53"/>
            <p:cNvSpPr/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0" name="任意多边形 54"/>
            <p:cNvSpPr/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1" name="任意多边形 55"/>
            <p:cNvSpPr/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2" name="任意多边形 56"/>
            <p:cNvSpPr/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3" name="任意多边形 57"/>
            <p:cNvSpPr/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4" name="任意多边形 58"/>
            <p:cNvSpPr/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5" name="任意多边形 59"/>
            <p:cNvSpPr/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6" name="任意多边形 60"/>
            <p:cNvSpPr/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7" name="任意多边形 61"/>
            <p:cNvSpPr/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8" name="任意多边形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19" name="任意多边形 63"/>
            <p:cNvSpPr/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0" name="任意多边形 64"/>
            <p:cNvSpPr/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1" name="任意多边形 65"/>
            <p:cNvSpPr/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2" name="任意多边形 66"/>
            <p:cNvSpPr/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3" name="任意多边形 67"/>
            <p:cNvSpPr/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4" name="任意多边形 68"/>
            <p:cNvSpPr/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5" name="任意多边形 69"/>
            <p:cNvSpPr/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6" name="任意多边形 70"/>
            <p:cNvSpPr/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7" name="任意多边形 71"/>
            <p:cNvSpPr/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8" name="任意多边形 72"/>
            <p:cNvSpPr/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29" name="任意多边形 73"/>
            <p:cNvSpPr/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0" name="任意多边形 74"/>
            <p:cNvSpPr/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1" name="任意多边形 75"/>
            <p:cNvSpPr/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2" name="任意多边形 76"/>
            <p:cNvSpPr/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3" name="任意多边形 77"/>
            <p:cNvSpPr/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4" name="任意多边形 78"/>
            <p:cNvSpPr/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5" name="任意多边形 79"/>
            <p:cNvSpPr/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6" name="任意多边形 80"/>
            <p:cNvSpPr/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7" name="任意多边形 81"/>
            <p:cNvSpPr/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8" name="任意多边形 82"/>
            <p:cNvSpPr/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39" name="任意多边形 83"/>
            <p:cNvSpPr/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40" name="任意多边形 84"/>
            <p:cNvSpPr/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  <p:sp>
          <p:nvSpPr>
            <p:cNvPr id="241" name="任意多边形 85"/>
            <p:cNvSpPr/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>
                <a:ln>
                  <a:noFill/>
                </a:ln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48640" latinLnBrk="0">
              <a:defRPr lang="zh-CN"/>
            </a:lvl2pPr>
            <a:lvl3pPr marL="777240" latinLnBrk="0">
              <a:defRPr lang="zh-CN"/>
            </a:lvl3pPr>
            <a:lvl4pPr marL="1005840" latinLnBrk="0">
              <a:defRPr lang="zh-CN"/>
            </a:lvl4pPr>
            <a:lvl5pPr marL="1234440" latinLnBrk="0">
              <a:defRPr lang="zh-CN"/>
            </a:lvl5pPr>
            <a:lvl6pPr marL="1463040" latinLnBrk="0">
              <a:defRPr lang="zh-CN" baseline="0"/>
            </a:lvl6pPr>
            <a:lvl7pPr marL="1691640" latinLnBrk="0">
              <a:defRPr lang="zh-CN" baseline="0"/>
            </a:lvl7pPr>
            <a:lvl8pPr marL="1920240" latinLnBrk="0">
              <a:defRPr lang="zh-CN" baseline="0"/>
            </a:lvl8pPr>
            <a:lvl9pPr marL="2148840" latinLnBrk="0">
              <a:defRPr lang="zh-CN" baseline="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8/3/25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lang="zh-C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subTitle"/>
          </p:nvPr>
        </p:nvSpPr>
        <p:spPr>
          <a:xfrm>
            <a:off x="457200" y="1905120"/>
            <a:ext cx="822924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9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82292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1580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905120"/>
            <a:ext cx="401580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ubTitle"/>
          </p:nvPr>
        </p:nvSpPr>
        <p:spPr>
          <a:xfrm>
            <a:off x="457200" y="291960"/>
            <a:ext cx="8229240" cy="6415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9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4674240" y="1905120"/>
            <a:ext cx="401580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1580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4674240" y="40543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CN" sz="40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4240" y="1905120"/>
            <a:ext cx="401580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82292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CN" sz="3200" b="0" strike="noStrike" spc="-1">
              <a:solidFill>
                <a:srgbClr val="FFFFFF"/>
              </a:solidFill>
              <a:latin typeface="Tahoma" panose="020B060403050404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ldNum"/>
          </p:nvPr>
        </p:nvSpPr>
        <p:spPr>
          <a:xfrm>
            <a:off x="4365000" y="6519600"/>
            <a:ext cx="412920" cy="266400"/>
          </a:xfrm>
          <a:prstGeom prst="rect">
            <a:avLst/>
          </a:prstGeom>
        </p:spPr>
        <p:txBody>
          <a:bodyPr lIns="50760" tIns="50760" rIns="50760" bIns="50760" anchor="b"/>
          <a:lstStyle/>
          <a:p>
            <a:endParaRPr lang="en-US" sz="2400" b="0" strike="noStrike" spc="-1">
              <a:latin typeface="Times New Roman" panose="02020503050405090304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zh-CN" sz="4000" b="0" strike="noStrike" spc="-1">
                <a:solidFill>
                  <a:srgbClr val="CBC8C2"/>
                </a:solidFill>
                <a:latin typeface="Tahoma" panose="020B0604030504040204"/>
              </a:rPr>
              <a:t>Click to edit the title text format</a:t>
            </a: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zh-CN" sz="2530" b="0" strike="noStrike" spc="-1">
                <a:solidFill>
                  <a:srgbClr val="FFFFFF"/>
                </a:solidFill>
                <a:latin typeface="Chalkduster" panose="03050602040202020205"/>
              </a:rPr>
              <a:t>Click to edit the outline text format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zh-CN" sz="2530" b="0" strike="noStrike" spc="-1">
                <a:solidFill>
                  <a:srgbClr val="FFFFFF"/>
                </a:solidFill>
                <a:latin typeface="Chalkduster" panose="03050602040202020205"/>
              </a:rPr>
              <a:t>Second Outline Level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zh-CN" sz="2530" b="0" strike="noStrike" spc="-1">
                <a:solidFill>
                  <a:srgbClr val="FFFFFF"/>
                </a:solidFill>
                <a:latin typeface="Chalkduster" panose="03050602040202020205"/>
              </a:rPr>
              <a:t>Third Outline Level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zh-CN" sz="2530" b="0" strike="noStrike" spc="-1">
                <a:solidFill>
                  <a:srgbClr val="FFFFFF"/>
                </a:solidFill>
                <a:latin typeface="Chalkduster" panose="03050602040202020205"/>
              </a:rPr>
              <a:t>Fourth Outline Level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zh-CN" sz="2000" b="0" strike="noStrike" spc="-1">
                <a:solidFill>
                  <a:srgbClr val="FFFFFF"/>
                </a:solidFill>
                <a:latin typeface="Chalkduster" panose="03050602040202020205"/>
              </a:rPr>
              <a:t>Fifth Outline Level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zh-CN" sz="2000" b="0" strike="noStrike" spc="-1">
                <a:solidFill>
                  <a:srgbClr val="FFFFFF"/>
                </a:solidFill>
                <a:latin typeface="Chalkduster" panose="03050602040202020205"/>
              </a:rPr>
              <a:t>Sixth Outline Level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zh-CN" sz="2000" b="0" strike="noStrike" spc="-1">
                <a:solidFill>
                  <a:srgbClr val="FFFFFF"/>
                </a:solidFill>
                <a:latin typeface="Chalkduster" panose="03050602040202020205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340468" y="1493838"/>
            <a:ext cx="833522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zh-CN" altLang="en-US" sz="3600" b="1" dirty="0">
                <a:solidFill>
                  <a:schemeClr val="bg1"/>
                </a:solidFill>
                <a:ea typeface="黑体" panose="02010609060101010101" pitchFamily="49" charset="-122"/>
              </a:rPr>
              <a:t>六何法与矩阵图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endParaRPr kumimoji="0" lang="zh-CN" altLang="en-US" sz="3600" b="1" dirty="0">
              <a:solidFill>
                <a:srgbClr val="FFFF00"/>
              </a:solidFill>
              <a:ea typeface="黑体" panose="02010609060101010101" pitchFamily="49" charset="-122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31913" y="4648200"/>
            <a:ext cx="640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endParaRPr kumimoji="0" lang="zh-CN" altLang="en-US" sz="12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7003915" y="16289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5">
                    <a:lumMod val="20000"/>
                    <a:lumOff val="80000"/>
                  </a:schemeClr>
                </a:solidFill>
                <a:ea typeface="黑体" panose="02010609060101010101" pitchFamily="49" charset="-122"/>
                <a:cs typeface="宋体" pitchFamily="2" charset="-122"/>
              </a:rPr>
              <a:t>温城华人圣经教会</a:t>
            </a:r>
            <a:endParaRPr lang="en-US" altLang="zh-CN" sz="1800" b="1" dirty="0">
              <a:solidFill>
                <a:schemeClr val="accent5">
                  <a:lumMod val="20000"/>
                  <a:lumOff val="80000"/>
                </a:schemeClr>
              </a:solidFill>
              <a:effectLst/>
              <a:ea typeface="黑体" panose="02010609060101010101" pitchFamily="49" charset="-122"/>
              <a:cs typeface="宋体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206294"/>
              </p:ext>
            </p:extLst>
          </p:nvPr>
        </p:nvGraphicFramePr>
        <p:xfrm>
          <a:off x="160020" y="1116639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</a:t>
                      </a:r>
                      <a:r>
                        <a:rPr lang="en-US" altLang="zh-CN">
                          <a:solidFill>
                            <a:schemeClr val="bg1"/>
                          </a:solidFill>
                          <a:ea typeface="宋体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269617"/>
              </p:ext>
            </p:extLst>
          </p:nvPr>
        </p:nvGraphicFramePr>
        <p:xfrm>
          <a:off x="160020" y="1130927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</a:t>
                      </a:r>
                      <a:r>
                        <a:rPr lang="en-US" altLang="zh-CN">
                          <a:solidFill>
                            <a:schemeClr val="bg1"/>
                          </a:solidFill>
                          <a:ea typeface="宋体" charset="0"/>
                        </a:rPr>
                        <a:t> 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「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  <a:ea typeface="宋体" charset="0"/>
                        </a:rPr>
                        <a:t>创造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3320982"/>
              </p:ext>
            </p:extLst>
          </p:nvPr>
        </p:nvGraphicFramePr>
        <p:xfrm>
          <a:off x="457835" y="1145215"/>
          <a:ext cx="8344535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0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17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853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endParaRPr lang="en-US" altLang="zh-CN">
                        <a:solidFill>
                          <a:srgbClr val="FF0000"/>
                        </a:solidFill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击杀埃及人之长子的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领以色列人从他们中间出来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施展大能的手、和伸出来的膀臂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分裂红海的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</a:t>
                      </a:r>
                      <a:endParaRPr lang="zh-CN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领以色列从其中经过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却把法老和他的军兵推翻在红海里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63352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79584493"/>
              </p:ext>
            </p:extLst>
          </p:nvPr>
        </p:nvGraphicFramePr>
        <p:xfrm>
          <a:off x="457200" y="1130927"/>
          <a:ext cx="8295005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345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「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  <a:ea typeface="宋体" charset="0"/>
                        </a:rPr>
                        <a:t>拯救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击杀埃及人之长子的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领以色列人从他们中间出来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施展大能的手、和伸出来的膀臂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分裂红海的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</a:t>
                      </a:r>
                      <a:endParaRPr lang="zh-CN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领以色列从其中经过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却把法老和他的军兵推翻在红海里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0778938"/>
              </p:ext>
            </p:extLst>
          </p:nvPr>
        </p:nvGraphicFramePr>
        <p:xfrm>
          <a:off x="457835" y="1145215"/>
          <a:ext cx="8368030" cy="428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0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59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427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endParaRPr lang="en-US" altLang="zh-CN">
                        <a:solidFill>
                          <a:srgbClr val="FF0000"/>
                        </a:solidFill>
                        <a:ea typeface="宋体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引导自己的民行走旷野的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击杀大君王的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杀戮有名的君王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就是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杀戮亚摩利王西宏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90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</a:t>
                      </a:r>
                      <a:endParaRPr lang="zh-CN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又杀巴珊王噩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77640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24858678"/>
              </p:ext>
            </p:extLst>
          </p:nvPr>
        </p:nvGraphicFramePr>
        <p:xfrm>
          <a:off x="456565" y="1145215"/>
          <a:ext cx="8485505" cy="4339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1283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  <a:sym typeface="+mn-ea"/>
                        </a:rPr>
                        <a:t>「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  <a:ea typeface="宋体" charset="0"/>
                          <a:sym typeface="+mn-ea"/>
                        </a:rPr>
                        <a:t>审判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  <a:sym typeface="+mn-ea"/>
                        </a:rPr>
                        <a:t>」</a:t>
                      </a:r>
                      <a:endParaRPr lang="en-US" altLang="zh-CN">
                        <a:solidFill>
                          <a:srgbClr val="FF0000"/>
                        </a:solidFill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引导自己的民行走旷野的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击杀大君王的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杀戮有名的君王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就是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杀戮亚摩利王西宏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4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</a:t>
                      </a:r>
                      <a:endParaRPr lang="zh-CN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又杀巴珊王噩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24111598"/>
              </p:ext>
            </p:extLst>
          </p:nvPr>
        </p:nvGraphicFramePr>
        <p:xfrm>
          <a:off x="457200" y="1159503"/>
          <a:ext cx="8231505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32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500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58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endParaRPr lang="en-US" altLang="zh-CN">
                        <a:solidFill>
                          <a:srgbClr val="FF0000"/>
                        </a:solidFill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6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将他们的地赐他的百姓为业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0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就是赐他的仆人以色列为业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457200" y="1359535"/>
          <a:ext cx="8230870" cy="422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74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853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4107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>
                        <a:buNone/>
                      </a:pPr>
                      <a:r>
                        <a:rPr lang="en-US" altLang="zh-CN">
                          <a:ea typeface="宋体" charset="0"/>
                        </a:rPr>
                        <a:t>     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「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  <a:ea typeface="宋体" charset="0"/>
                        </a:rPr>
                        <a:t>得胜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06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将他们的地赐他的百姓为业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39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就是赐他的仆人以色列为业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457200" y="1359535"/>
          <a:ext cx="8231505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13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119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9507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 algn="ctr">
                        <a:buNone/>
                      </a:pPr>
                      <a:endParaRPr lang="en-US" altLang="zh-CN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28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顾念我们在卑微的地步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救拔我们脱离敌人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28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赐粮食给凡有血气的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要称谢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天上的神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457200" y="1359535"/>
          <a:ext cx="8230235" cy="422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4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11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9507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</a:t>
                      </a:r>
                      <a:r>
                        <a:rPr lang="en-US" altLang="zh-CN">
                          <a:ea typeface="宋体" charset="0"/>
                        </a:rPr>
                        <a:t>How)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「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  <a:ea typeface="宋体" charset="0"/>
                        </a:rPr>
                        <a:t>以马内利</a:t>
                      </a:r>
                      <a:r>
                        <a:rPr lang="en-US" altLang="zh-CN">
                          <a:solidFill>
                            <a:srgbClr val="FF0000"/>
                          </a:solidFill>
                          <a:ea typeface="宋体" charset="0"/>
                        </a:rPr>
                        <a:t>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神的属性</a:t>
                      </a:r>
                    </a:p>
                    <a:p>
                      <a:pPr>
                        <a:buNone/>
                      </a:pPr>
                      <a:r>
                        <a:rPr lang="en-US" altLang="zh-CN"/>
                        <a:t>（Why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顾念我们在卑微的地步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28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救拔我们脱离敌人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赐粮食给凡有血气的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要称谢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天上的神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340468" y="1493838"/>
            <a:ext cx="833522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zh-CN" altLang="en-US" sz="3600" b="1" dirty="0">
                <a:solidFill>
                  <a:schemeClr val="bg1"/>
                </a:solidFill>
                <a:ea typeface="黑体" panose="02010609060101010101" pitchFamily="49" charset="-122"/>
              </a:rPr>
              <a:t>六何法与矩阵图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zh-CN" altLang="en-US" sz="3600" b="1" dirty="0">
                <a:solidFill>
                  <a:schemeClr val="bg1"/>
                </a:solidFill>
                <a:ea typeface="黑体" panose="02010609060101010101" pitchFamily="49" charset="-122"/>
              </a:rPr>
              <a:t>每个词句里有词组模式</a:t>
            </a:r>
            <a:r>
              <a:rPr kumimoji="0" lang="en-US" altLang="zh-CN" sz="3600" b="1" dirty="0">
                <a:solidFill>
                  <a:schemeClr val="bg1"/>
                </a:solidFill>
                <a:ea typeface="黑体" panose="02010609060101010101" pitchFamily="49" charset="-122"/>
              </a:rPr>
              <a:t>（</a:t>
            </a:r>
            <a:r>
              <a:rPr kumimoji="0" lang="zh-CN" altLang="en-US" sz="3600" b="1" dirty="0">
                <a:solidFill>
                  <a:schemeClr val="bg1"/>
                </a:solidFill>
                <a:ea typeface="黑体" panose="02010609060101010101" pitchFamily="49" charset="-122"/>
              </a:rPr>
              <a:t>用词组模式带出核心观念</a:t>
            </a:r>
            <a:r>
              <a:rPr kumimoji="0" lang="en-US" altLang="zh-CN" sz="3600" b="1" dirty="0">
                <a:solidFill>
                  <a:schemeClr val="bg1"/>
                </a:solidFill>
                <a:ea typeface="黑体" panose="02010609060101010101" pitchFamily="49" charset="-122"/>
              </a:rPr>
              <a:t>） </a:t>
            </a:r>
            <a:r>
              <a:rPr kumimoji="0" lang="zh-CN" altLang="en-US" sz="3600" b="1" dirty="0">
                <a:solidFill>
                  <a:schemeClr val="bg1"/>
                </a:solidFill>
                <a:ea typeface="黑体" panose="02010609060101010101" pitchFamily="49" charset="-122"/>
              </a:rPr>
              <a:t>这个词叫模型</a:t>
            </a:r>
            <a:r>
              <a:rPr kumimoji="0" lang="en-US" altLang="zh-CN" sz="3600" b="1" dirty="0">
                <a:solidFill>
                  <a:schemeClr val="bg1"/>
                </a:solidFill>
                <a:ea typeface="黑体" panose="02010609060101010101" pitchFamily="49" charset="-122"/>
              </a:rPr>
              <a:t>pattern。</a:t>
            </a:r>
            <a:br>
              <a:rPr kumimoji="0"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</a:br>
            <a:r>
              <a:rPr kumimoji="0"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反复重复出现</a:t>
            </a:r>
            <a:r>
              <a:rPr kumimoji="0"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 </a:t>
            </a:r>
            <a:r>
              <a:rPr kumimoji="0"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好像神的</a:t>
            </a:r>
            <a:r>
              <a:rPr kumimoji="0"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GPS</a:t>
            </a:r>
            <a:r>
              <a:rPr kumimoji="0"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引导的路标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zh-CN" altLang="en-US" sz="3600" b="1" dirty="0">
                <a:solidFill>
                  <a:srgbClr val="FFFF00"/>
                </a:solidFill>
                <a:ea typeface="黑体" panose="02010609060101010101" pitchFamily="49" charset="-122"/>
              </a:rPr>
              <a:t>用反复出现引导的路标来完成矩阵图的方法叫动力查经法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803401" y="4905375"/>
            <a:ext cx="640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endParaRPr kumimoji="0" lang="zh-CN" altLang="en-US" sz="12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7003915" y="16289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5">
                    <a:lumMod val="20000"/>
                    <a:lumOff val="80000"/>
                  </a:schemeClr>
                </a:solidFill>
                <a:ea typeface="黑体" panose="02010609060101010101" pitchFamily="49" charset="-122"/>
                <a:cs typeface="宋体" pitchFamily="2" charset="-122"/>
              </a:rPr>
              <a:t>温城华人圣经教会</a:t>
            </a:r>
            <a:endParaRPr lang="en-US" altLang="zh-CN" sz="1800" b="1" dirty="0">
              <a:solidFill>
                <a:schemeClr val="accent5">
                  <a:lumMod val="20000"/>
                  <a:lumOff val="80000"/>
                </a:schemeClr>
              </a:solidFill>
              <a:effectLst/>
              <a:ea typeface="黑体" panose="02010609060101010101" pitchFamily="49" charset="-122"/>
              <a:cs typeface="宋体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202727" y="48098"/>
            <a:ext cx="8629988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zh-CN" altLang="zh-CN" sz="2800" b="1" dirty="0">
                <a:latin typeface="宋体" pitchFamily="2" charset="-122"/>
                <a:ea typeface="宋体" pitchFamily="2" charset="-122"/>
              </a:rPr>
              <a:t>一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.</a:t>
            </a:r>
            <a:r>
              <a:rPr kumimoji="0" lang="zh-CN" altLang="en-US" sz="2800" b="1" dirty="0">
                <a:latin typeface="宋体" pitchFamily="2" charset="-122"/>
                <a:ea typeface="宋体" pitchFamily="2" charset="-122"/>
              </a:rPr>
              <a:t>抄写经文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                                 </a:t>
            </a:r>
          </a:p>
          <a:p>
            <a:pPr>
              <a:lnSpc>
                <a:spcPct val="150000"/>
              </a:lnSpc>
            </a:pPr>
            <a:r>
              <a:rPr kumimoji="0" lang="zh-CN" altLang="zh-CN" sz="2800" b="1" dirty="0">
                <a:latin typeface="宋体" pitchFamily="2" charset="-122"/>
                <a:ea typeface="宋体" pitchFamily="2" charset="-122"/>
              </a:rPr>
              <a:t>约翰福音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6:47-59</a:t>
            </a:r>
            <a:endParaRPr kumimoji="0" lang="zh-CN" altLang="zh-CN" sz="2800" b="1" dirty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47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我实实在在地告诉你们，信的人有永生。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48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我就是生命的粮。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49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你们的祖宗在旷野吃过吗哪，还是死了。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50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这是从天上降下来的粮，叫人吃了就不死。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51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我是从天上降下来生命的粮；人若吃这粮，就必永远活着。我所要赐的粮，就是我的肉，为世人之生命所赐的。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”52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因此，犹太人彼此争论说：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“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这个人怎能把他的肉给我们吃呢？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”53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耶稣说：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“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我实实在在地告诉你们：你们若不吃人子的肉，不喝人子的血，就没有生命在你们里面。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54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吃我肉喝我血的人就有永生，在末日我要叫他复活。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55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我的肉真是可吃的，我的血真是可喝的。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56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吃我肉喝我血的人常在我里面，我也常在他里面。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57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永活的父怎样差我来，我又因父活着；照样，吃我肉的人也要因我活着。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58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这就是从天上降下来的粮。吃这粮的人，就永远活着，不像你们的祖宗吃过吗哪还是死了。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”59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这些话是耶稣在迦百农会堂里教训人说的。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202727" y="461456"/>
            <a:ext cx="8629988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zh-CN" altLang="zh-CN" sz="2800" b="1" dirty="0">
                <a:latin typeface="宋体" pitchFamily="2" charset="-122"/>
                <a:ea typeface="宋体" pitchFamily="2" charset="-122"/>
              </a:rPr>
              <a:t>二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.</a:t>
            </a:r>
            <a:r>
              <a:rPr kumimoji="0" lang="zh-CN" altLang="en-US" sz="2800" b="1" dirty="0">
                <a:latin typeface="宋体" pitchFamily="2" charset="-122"/>
                <a:ea typeface="宋体" pitchFamily="2" charset="-122"/>
              </a:rPr>
              <a:t>找出重复字词做标记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       </a:t>
            </a:r>
            <a:r>
              <a:rPr kumimoji="0" lang="zh-CN" altLang="zh-CN" sz="2800" b="1" dirty="0">
                <a:latin typeface="宋体" pitchFamily="2" charset="-122"/>
                <a:ea typeface="宋体" pitchFamily="2" charset="-122"/>
              </a:rPr>
              <a:t>约翰福音</a:t>
            </a:r>
            <a:r>
              <a:rPr kumimoji="0" lang="en-US" altLang="zh-CN" sz="2800" b="1" dirty="0">
                <a:latin typeface="宋体" pitchFamily="2" charset="-122"/>
                <a:ea typeface="宋体" pitchFamily="2" charset="-122"/>
              </a:rPr>
              <a:t>6:47-59</a:t>
            </a:r>
            <a:endParaRPr kumimoji="0" lang="zh-CN" altLang="zh-CN" sz="2800" b="1" dirty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47</a:t>
            </a:r>
            <a:r>
              <a:rPr kumimoji="0" lang="zh-CN" altLang="zh-CN" sz="2000" b="1" dirty="0">
                <a:solidFill>
                  <a:srgbClr val="FFFF00"/>
                </a:solidFill>
                <a:latin typeface="宋体" pitchFamily="2" charset="-122"/>
                <a:ea typeface="宋体" pitchFamily="2" charset="-122"/>
              </a:rPr>
              <a:t>我实实在在地告诉你们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，信的人有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永生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48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我就是</a:t>
            </a:r>
            <a:r>
              <a:rPr kumimoji="0" lang="zh-CN" altLang="zh-CN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宋体" pitchFamily="2" charset="-122"/>
                <a:ea typeface="宋体" pitchFamily="2" charset="-122"/>
              </a:rPr>
              <a:t>生命的粮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49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你们的祖宗在旷野吃过吗哪，还是死了。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50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这是</a:t>
            </a:r>
            <a:r>
              <a:rPr kumimoji="0" lang="zh-CN" altLang="zh-CN" sz="2000" b="1" dirty="0">
                <a:solidFill>
                  <a:schemeClr val="accent6"/>
                </a:solidFill>
                <a:latin typeface="宋体" pitchFamily="2" charset="-122"/>
                <a:ea typeface="宋体" pitchFamily="2" charset="-122"/>
              </a:rPr>
              <a:t>从天上降下来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的粮，叫人吃了就不死。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51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我是</a:t>
            </a:r>
            <a:r>
              <a:rPr kumimoji="0" lang="zh-CN" altLang="zh-CN" sz="2000" b="1" dirty="0">
                <a:solidFill>
                  <a:schemeClr val="accent6"/>
                </a:solidFill>
                <a:latin typeface="宋体" pitchFamily="2" charset="-122"/>
                <a:ea typeface="宋体" pitchFamily="2" charset="-122"/>
              </a:rPr>
              <a:t>从天上降下来</a:t>
            </a:r>
            <a:r>
              <a:rPr kumimoji="0" lang="zh-CN" altLang="zh-CN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宋体" pitchFamily="2" charset="-122"/>
                <a:ea typeface="宋体" pitchFamily="2" charset="-122"/>
              </a:rPr>
              <a:t>生命的粮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；人若吃这粮，就必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永远活着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。我所要赐的粮，就是我的肉，为世人之生命所赐的。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”52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因此，犹太人彼此争论说：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“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这个人怎能把他的肉给我们吃呢？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”53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耶稣说：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“</a:t>
            </a:r>
            <a:r>
              <a:rPr kumimoji="0" lang="zh-CN" altLang="zh-CN" sz="2000" b="1" dirty="0">
                <a:solidFill>
                  <a:srgbClr val="FFFF00"/>
                </a:solidFill>
                <a:latin typeface="宋体" pitchFamily="2" charset="-122"/>
                <a:ea typeface="宋体" pitchFamily="2" charset="-122"/>
              </a:rPr>
              <a:t>我实实在在地告诉你们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：你们若不</a:t>
            </a:r>
            <a:r>
              <a:rPr kumimoji="0" lang="zh-CN" altLang="zh-CN" sz="2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吃人子的肉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，不喝</a:t>
            </a:r>
            <a:r>
              <a:rPr kumimoji="0" lang="zh-CN" altLang="zh-CN" sz="2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人子的血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，就没有生命在你们里面。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54</a:t>
            </a:r>
            <a:r>
              <a:rPr kumimoji="0" lang="zh-CN" altLang="zh-CN" sz="2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吃我肉喝我血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的人就有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永生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，在末日我要叫他复活。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55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我的肉真是可吃的，我的血真是可喝的。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56</a:t>
            </a:r>
            <a:r>
              <a:rPr kumimoji="0" lang="zh-CN" altLang="zh-CN" sz="2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吃我肉喝我血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的人常在我里面，我也常在他里面。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57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永活的父怎样差我来，我又因父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活着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；照样，</a:t>
            </a:r>
            <a:r>
              <a:rPr kumimoji="0" lang="zh-CN" altLang="zh-CN" sz="20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吃我肉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的人也要因我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活着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58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这就是</a:t>
            </a:r>
            <a:r>
              <a:rPr kumimoji="0" lang="zh-CN" altLang="zh-CN" sz="2000" b="1" dirty="0">
                <a:solidFill>
                  <a:schemeClr val="accent6"/>
                </a:solidFill>
                <a:latin typeface="宋体" pitchFamily="2" charset="-122"/>
                <a:ea typeface="宋体" pitchFamily="2" charset="-122"/>
              </a:rPr>
              <a:t>从天上降下来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的粮。吃这粮的人，就</a:t>
            </a:r>
            <a:r>
              <a:rPr kumimoji="0" lang="zh-CN" altLang="zh-CN" sz="2000" b="1" u="sng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</a:rPr>
              <a:t>永远活着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，不像你们的祖宗吃过吗哪还是死了。</a:t>
            </a:r>
            <a:r>
              <a:rPr kumimoji="0" lang="en-US" altLang="zh-CN" sz="2000" dirty="0">
                <a:latin typeface="宋体" pitchFamily="2" charset="-122"/>
                <a:ea typeface="宋体" pitchFamily="2" charset="-122"/>
              </a:rPr>
              <a:t>”59</a:t>
            </a:r>
            <a:r>
              <a:rPr kumimoji="0" lang="zh-CN" altLang="zh-CN" sz="2000" dirty="0">
                <a:latin typeface="宋体" pitchFamily="2" charset="-122"/>
                <a:ea typeface="宋体" pitchFamily="2" charset="-122"/>
              </a:rPr>
              <a:t>这些话是耶稣在迦百农会堂里教训人说的。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371600" y="1613535"/>
          <a:ext cx="6400800" cy="3326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871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71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871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0" y="577850"/>
            <a:ext cx="3048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chemeClr val="bg1"/>
                </a:solidFill>
              </a:rPr>
              <a:t>三</a:t>
            </a:r>
            <a:r>
              <a:rPr lang="en-US" altLang="zh-CN" sz="4000">
                <a:solidFill>
                  <a:schemeClr val="bg1"/>
                </a:solidFill>
              </a:rPr>
              <a:t>.</a:t>
            </a:r>
            <a:r>
              <a:rPr lang="zh-CN" altLang="en-US" sz="4000">
                <a:solidFill>
                  <a:schemeClr val="bg1"/>
                </a:solidFill>
              </a:rPr>
              <a:t>制作表格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0" y="615950"/>
            <a:ext cx="732663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chemeClr val="bg1"/>
                </a:solidFill>
              </a:rPr>
              <a:t>四</a:t>
            </a:r>
            <a:r>
              <a:rPr lang="en-US" altLang="zh-CN" sz="4000">
                <a:solidFill>
                  <a:schemeClr val="bg1"/>
                </a:solidFill>
              </a:rPr>
              <a:t>.</a:t>
            </a:r>
            <a:r>
              <a:rPr lang="zh-CN" altLang="en-US" sz="4000">
                <a:solidFill>
                  <a:schemeClr val="bg1"/>
                </a:solidFill>
              </a:rPr>
              <a:t>将对应的重复字词</a:t>
            </a:r>
            <a:r>
              <a:rPr lang="en-US" altLang="zh-CN" sz="4000">
                <a:solidFill>
                  <a:schemeClr val="bg1"/>
                </a:solidFill>
              </a:rPr>
              <a:t>（</a:t>
            </a:r>
            <a:r>
              <a:rPr lang="zh-CN" altLang="en-US" sz="4000">
                <a:solidFill>
                  <a:schemeClr val="bg1"/>
                </a:solidFill>
              </a:rPr>
              <a:t>路标</a:t>
            </a:r>
            <a:r>
              <a:rPr lang="en-US" altLang="zh-CN" sz="4000">
                <a:solidFill>
                  <a:schemeClr val="bg1"/>
                </a:solidFill>
              </a:rPr>
              <a:t>）</a:t>
            </a:r>
            <a:r>
              <a:rPr lang="zh-CN" altLang="en-US" sz="4000">
                <a:solidFill>
                  <a:schemeClr val="bg1"/>
                </a:solidFill>
              </a:rPr>
              <a:t>罗列在表格中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sym typeface="+mn-ea"/>
                        </a:rPr>
                        <a:t>   </a:t>
                      </a: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sym typeface="+mn-ea"/>
                        </a:rPr>
                        <a:t>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 </a:t>
                      </a: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 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sym typeface="+mn-ea"/>
                        </a:rPr>
                        <a:t> 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 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 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 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    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sym typeface="+mn-ea"/>
                        </a:rPr>
                        <a:t>Who</a:t>
                      </a: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神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（正面）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0" y="-285970"/>
            <a:ext cx="4674240" cy="103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endParaRPr kumimoji="0" lang="en-US" altLang="zh-CN" sz="2800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kumimoji="0" lang="en-US" altLang="zh-CN" sz="2800" dirty="0">
                <a:solidFill>
                  <a:schemeClr val="bg1"/>
                </a:solidFill>
              </a:rPr>
              <a:t>		</a:t>
            </a:r>
            <a:r>
              <a:rPr kumimoji="0" lang="zh-CN" altLang="en-US" sz="2800" dirty="0">
                <a:solidFill>
                  <a:schemeClr val="bg1"/>
                </a:solidFill>
              </a:rPr>
              <a:t>诗篇</a:t>
            </a:r>
            <a:r>
              <a:rPr kumimoji="0" lang="en-US" altLang="zh-CN" sz="2800" dirty="0">
                <a:solidFill>
                  <a:schemeClr val="bg1"/>
                </a:solidFill>
              </a:rPr>
              <a:t>136</a:t>
            </a:r>
            <a:r>
              <a:rPr kumimoji="0" lang="zh-CN" altLang="en-US" sz="2800" dirty="0">
                <a:solidFill>
                  <a:schemeClr val="bg1"/>
                </a:solidFill>
              </a:rPr>
              <a:t>篇：</a:t>
            </a:r>
            <a:endParaRPr kumimoji="0" lang="en-US" altLang="zh-CN" sz="2800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endParaRPr kumimoji="0"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/>
          </p:nvPr>
        </p:nvSpPr>
        <p:spPr>
          <a:xfrm>
            <a:off x="127322" y="819264"/>
            <a:ext cx="4342439" cy="5949388"/>
          </a:xfrm>
        </p:spPr>
        <p:txBody>
          <a:bodyPr>
            <a:normAutofit lnSpcReduction="10000"/>
          </a:bodyPr>
          <a:lstStyle/>
          <a:p>
            <a:r>
              <a:rPr lang="zh-CN" altLang="en-US" sz="1800" dirty="0">
                <a:solidFill>
                  <a:schemeClr val="bg1"/>
                </a:solidFill>
              </a:rPr>
              <a:t>1你们要称谢耶和华、因他本为善．</a:t>
            </a:r>
            <a:r>
              <a:rPr lang="zh-CN" altLang="en-US" sz="1800" b="1" dirty="0">
                <a:solidFill>
                  <a:srgbClr val="FF0000"/>
                </a:solidFill>
              </a:rPr>
              <a:t>他的慈爱永远长存。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2你们要称谢万神之神、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3你们要称谢万主之主、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4称谢那独行大奇事的、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5称谢那用智慧造天的、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6称谢那铺地在水以上的、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7称谢那造成大光的、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8他造日头管白昼、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  <a:endParaRPr lang="zh-CN" altLang="en-US" sz="1800" dirty="0">
              <a:solidFill>
                <a:schemeClr val="bg1"/>
              </a:solidFill>
            </a:endParaRPr>
          </a:p>
          <a:p>
            <a:r>
              <a:rPr lang="zh-CN" altLang="en-US" sz="1800" dirty="0">
                <a:solidFill>
                  <a:schemeClr val="bg1"/>
                </a:solidFill>
              </a:rPr>
              <a:t>9他造月亮星宿管黑夜、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10称谢那击杀埃及人之长子的、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11他领以色列人从他们中间出来、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r>
              <a:rPr lang="zh-CN" altLang="en-US" sz="1800" dirty="0">
                <a:solidFill>
                  <a:schemeClr val="bg1"/>
                </a:solidFill>
              </a:rPr>
              <a:t>12他施展大能的手、和伸出来的膀臂、</a:t>
            </a:r>
            <a:r>
              <a:rPr lang="zh-CN" altLang="en-US" sz="18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endParaRPr lang="zh-CN" altLang="en-US" sz="1800" b="1" dirty="0">
              <a:solidFill>
                <a:srgbClr val="FF0000"/>
              </a:solidFill>
              <a:latin typeface="Arial Bold" panose="020B0604020202090204" charset="0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/>
          </p:nvPr>
        </p:nvSpPr>
        <p:spPr>
          <a:xfrm>
            <a:off x="4674240" y="724311"/>
            <a:ext cx="4469760" cy="61263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13称谢那分裂红海的、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  <a:endParaRPr lang="zh-CN" altLang="en-US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14他领以色列从其中经过、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15却把法老和他的军兵推翻在红海里、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16称谢那引导自己的民行走旷野的、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17称谢那击杀大君王的、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18他杀戮有名的君王、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19就是杀戮亚摩利王西宏、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20又杀巴珊王噩、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  <a:endParaRPr lang="zh-CN" altLang="en-US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21他将他们的地赐他的百姓为业、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22就是赐他的仆人以色列为业、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23他顾念我们在卑微的地步、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24他救拔我们脱离敌人、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因他的慈爱永远长存．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25他赐粮食给凡有血气的、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因他的慈爱永远长存。</a:t>
            </a:r>
          </a:p>
          <a:p>
            <a:pPr>
              <a:lnSpc>
                <a:spcPct val="90000"/>
              </a:lnSpc>
            </a:pPr>
            <a:r>
              <a:rPr lang="zh-CN" altLang="en-US" sz="1700" dirty="0">
                <a:solidFill>
                  <a:schemeClr val="bg1"/>
                </a:solidFill>
              </a:rPr>
              <a:t>26你们要称谢天上的　神、</a:t>
            </a:r>
            <a:r>
              <a:rPr lang="zh-CN" altLang="en-US" sz="1700" b="1" dirty="0">
                <a:solidFill>
                  <a:srgbClr val="FF0000"/>
                </a:solidFill>
                <a:latin typeface="Arial Bold" panose="020B0604020202090204" charset="0"/>
              </a:rPr>
              <a:t>因他的</a:t>
            </a:r>
            <a:r>
              <a:rPr lang="zh-CN" altLang="en-US" sz="1700" b="1" dirty="0">
                <a:solidFill>
                  <a:srgbClr val="FF0000"/>
                </a:solidFill>
              </a:rPr>
              <a:t>慈爱永远长存。 </a:t>
            </a:r>
          </a:p>
          <a:p>
            <a:pPr>
              <a:lnSpc>
                <a:spcPct val="90000"/>
              </a:lnSpc>
            </a:pPr>
            <a:endParaRPr lang="zh-CN" altLang="en-US" sz="1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（正面）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（正面）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（正面）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神的属性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35" y="349250"/>
          <a:ext cx="9144000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6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05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实实在在？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（反面）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不吃粮的人的结果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How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（正面）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</a:rPr>
                        <a:t>Who</a:t>
                      </a: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吃粮的人的结果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神的属性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普世的救恩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47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永生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48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49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你们的祖宗在旷野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吃过吗哪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50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这是从天上降下来的粮，叫人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了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不死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51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从天上降下来生命的粮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b="1" dirty="0">
                        <a:solidFill>
                          <a:schemeClr val="tx1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人若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这粮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就必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永远活着</a:t>
                      </a: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olidFill>
                          <a:srgbClr val="FF0000"/>
                        </a:solidFill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我所要赐的粮，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就是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我的肉，</a:t>
                      </a: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  <a:sym typeface="+mn-ea"/>
                        </a:rPr>
                        <a:t>为世人之生命所赐的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52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因此，</a:t>
                      </a:r>
                      <a:r>
                        <a:rPr 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...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给我们吃呢？</a:t>
                      </a: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53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耶稣说：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“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实实在在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地告诉你们</a:t>
                      </a: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你们若不吃人子的肉，不喝人子的血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就没有生命在你们里面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54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喝</a:t>
                      </a:r>
                      <a:r>
                        <a:rPr lang="zh-CN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我血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的人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就有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永生</a:t>
                      </a: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  <a:p>
                      <a:pPr>
                        <a:buNone/>
                      </a:pPr>
                      <a:r>
                        <a:rPr lang="zh-CN" altLang="zh-CN" sz="1200" dirty="0">
                          <a:latin typeface="黑体" charset="0"/>
                          <a:ea typeface="黑体" charset="0"/>
                          <a:sym typeface="+mn-ea"/>
                        </a:rPr>
                        <a:t>在末日我要叫他</a:t>
                      </a:r>
                      <a:r>
                        <a:rPr lang="zh-CN" altLang="zh-CN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复活</a:t>
                      </a: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 55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我的肉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吃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的，我的血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真是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喝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56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吃我肉喝我血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的人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常在我里面，我也常在他里面</a:t>
                      </a:r>
                      <a:endParaRPr lang="zh-CN" altLang="en-US" sz="1200">
                        <a:latin typeface="黑体" charset="0"/>
                        <a:ea typeface="黑体" charset="0"/>
                        <a:cs typeface="黑体" charset="0"/>
                      </a:endParaRPr>
                    </a:p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>
                          <a:latin typeface="黑体" charset="0"/>
                          <a:ea typeface="黑体" charset="0"/>
                          <a:cs typeface="黑体" charset="0"/>
                        </a:rPr>
                        <a:t>57</a:t>
                      </a:r>
                      <a:r>
                        <a:rPr lang="zh-CN" altLang="en-US" sz="1200">
                          <a:latin typeface="黑体" charset="0"/>
                          <a:ea typeface="黑体" charset="0"/>
                          <a:cs typeface="黑体" charset="0"/>
                        </a:rPr>
                        <a:t>永活的父怎样差我来，我又因父活着；照样，吃我肉的人也要因我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</a:rPr>
                        <a:t>活着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 58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就是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从天上降下来的粮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吃这粮的人，就永远活着</a:t>
                      </a:r>
                    </a:p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cs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 dirty="0">
                          <a:latin typeface="黑体" charset="0"/>
                          <a:ea typeface="黑体" charset="0"/>
                          <a:sym typeface="+mn-ea"/>
                        </a:rPr>
                        <a:t>不像你们的祖宗</a:t>
                      </a:r>
                      <a:r>
                        <a:rPr lang="zh-CN" altLang="en-US" sz="1200" dirty="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  <a:sym typeface="+mn-ea"/>
                        </a:rPr>
                        <a:t>吃过吗哪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黑体" charset="0"/>
                          <a:ea typeface="黑体" charset="0"/>
                        </a:rPr>
                        <a:t>还是</a:t>
                      </a:r>
                      <a:r>
                        <a:rPr lang="zh-CN" altLang="en-US" sz="1200">
                          <a:solidFill>
                            <a:srgbClr val="FF0000"/>
                          </a:solidFill>
                          <a:latin typeface="黑体" charset="0"/>
                          <a:ea typeface="黑体" charset="0"/>
                        </a:rPr>
                        <a:t>死了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zh-CN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>
                        <a:latin typeface="黑体" charset="0"/>
                        <a:ea typeface="黑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>
                        <a:latin typeface="黑体" charset="0"/>
                        <a:ea typeface="黑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59</a:t>
                      </a:r>
                      <a:r>
                        <a:rPr lang="zh-CN" altLang="en-US" sz="1200" dirty="0">
                          <a:latin typeface="黑体" charset="0"/>
                          <a:ea typeface="黑体" charset="0"/>
                          <a:cs typeface="黑体" charset="0"/>
                          <a:sym typeface="+mn-ea"/>
                        </a:rPr>
                        <a:t>这些话是耶稣在迦百农会堂里教训人说的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77825" y="1341438"/>
            <a:ext cx="8388350" cy="529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32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8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4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defTabSz="44958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503050405090304" pitchFamily="18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umimoji="1" sz="2000">
                <a:solidFill>
                  <a:srgbClr val="FFFFFF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r>
              <a:rPr lang="en-US" altLang="zh-CN" b="1" dirty="0"/>
              <a:t>1.《</a:t>
            </a:r>
            <a:r>
              <a:rPr lang="zh-CN" altLang="en-US" b="1" dirty="0"/>
              <a:t>圣经</a:t>
            </a:r>
            <a:r>
              <a:rPr lang="en-US" altLang="zh-CN" b="1" dirty="0"/>
              <a:t>》</a:t>
            </a:r>
            <a:r>
              <a:rPr lang="zh-CN" altLang="en-US" b="1" dirty="0"/>
              <a:t>的本质</a:t>
            </a:r>
            <a:r>
              <a:rPr lang="en-US" altLang="zh-CN" b="1" dirty="0"/>
              <a:t>﹕</a:t>
            </a:r>
            <a:r>
              <a:rPr lang="zh-CN" altLang="en-US" b="1" dirty="0"/>
              <a:t>是上帝自己的话语。</a:t>
            </a:r>
          </a:p>
          <a:p>
            <a:r>
              <a:rPr lang="zh-CN" altLang="en-US" dirty="0"/>
              <a:t>英國清教徒华森 </a:t>
            </a:r>
            <a:r>
              <a:rPr lang="en-US" altLang="zh-CN" dirty="0"/>
              <a:t>(Thomas Watson</a:t>
            </a:r>
            <a:r>
              <a:rPr lang="zh-CN" altLang="en-US" dirty="0"/>
              <a:t>，</a:t>
            </a:r>
            <a:r>
              <a:rPr lang="en-US" altLang="zh-CN" dirty="0"/>
              <a:t>1620-1686) ﹕</a:t>
            </a:r>
            <a:r>
              <a:rPr lang="zh-CN" altLang="en-US" dirty="0"/>
              <a:t>「你要这样想</a:t>
            </a:r>
            <a:r>
              <a:rPr lang="en-US" altLang="zh-CN" dirty="0"/>
              <a:t>﹕</a:t>
            </a:r>
            <a:r>
              <a:rPr lang="zh-CN" altLang="en-US" dirty="0"/>
              <a:t>上帝在</a:t>
            </a:r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的每一行都在向你说话。因为</a:t>
            </a:r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所说的，就是上帝所说的。」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6565" y="291465"/>
            <a:ext cx="8229600" cy="5290185"/>
          </a:xfrm>
        </p:spPr>
        <p:txBody>
          <a:bodyPr>
            <a:noAutofit/>
          </a:bodyPr>
          <a:lstStyle/>
          <a:p>
            <a:endParaRPr lang="en-US" altLang="zh-CN"/>
          </a:p>
          <a:p>
            <a:pPr algn="ctr"/>
            <a:endParaRPr lang="zh-CN" altLang="en-US" sz="44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  <a:p>
            <a:pPr algn="ctr"/>
            <a:r>
              <a:rPr lang="zh-CN" altLang="en-US" sz="44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</a:rPr>
              <a:t>当用各样的智慧，把基督的道理丰丰富富地存在心里，用诗章、颂词、灵歌，彼此教导，互相劝戒，心被恩感，歌颂神。</a:t>
            </a:r>
          </a:p>
          <a:p>
            <a:pPr algn="ctr"/>
            <a:r>
              <a:rPr lang="zh-CN" altLang="en-US" sz="48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【西</a:t>
            </a:r>
            <a:r>
              <a:rPr lang="en-US" altLang="zh-CN" sz="48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3:16</a:t>
            </a:r>
            <a:r>
              <a:rPr lang="zh-CN" altLang="en-US" sz="48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】</a:t>
            </a:r>
            <a:endParaRPr lang="zh-CN" altLang="en-US" sz="48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  <a:p>
            <a:pPr algn="ctr"/>
            <a:endParaRPr lang="en-US" altLang="zh-CN" sz="48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  <a:p>
            <a:endParaRPr lang="zh-CN" altLang="en-US" sz="48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1777568"/>
            <a:ext cx="8229240" cy="397728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我们大脑在</a:t>
            </a:r>
            <a:r>
              <a:rPr lang="en-US" altLang="zh-CN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“</a:t>
            </a:r>
            <a:r>
              <a:rPr lang="zh-CN" altLang="en-US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文字思考</a:t>
            </a:r>
            <a:r>
              <a:rPr lang="en-US" altLang="zh-CN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”</a:t>
            </a:r>
            <a:r>
              <a:rPr lang="zh-CN" altLang="en-US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的叙述中有一个极限。所以要用分析、归纳进入</a:t>
            </a:r>
            <a:r>
              <a:rPr lang="en-US" altLang="zh-CN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“</a:t>
            </a:r>
            <a:r>
              <a:rPr lang="zh-CN" altLang="en-US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图像思考</a:t>
            </a:r>
            <a:r>
              <a:rPr lang="en-US" altLang="zh-CN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”</a:t>
            </a:r>
            <a:r>
              <a:rPr lang="zh-CN" altLang="en-US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。图像思考会推动逻辑思考。逻辑的推理产生联想和行动力。只有圣经的启示，才能用全面的思考方式：文字思考，图像思考，逻辑思考，联想思考，行动思考等方式进行教导与应用。</a:t>
            </a:r>
            <a:endParaRPr lang="zh-CN" altLang="en-US" sz="4000" dirty="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  <a:p>
            <a:r>
              <a:rPr lang="en-US" altLang="zh-CN" sz="4000" dirty="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57200" y="969645"/>
            <a:ext cx="8229600" cy="88214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zh-CN" altLang="en-US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这是圣灵启示的丰富恩典，突破释经学习中的种种困扰，使我们的思想圣经化。成就</a:t>
            </a:r>
            <a:r>
              <a:rPr lang="en-US" altLang="zh-CN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“</a:t>
            </a:r>
            <a:r>
              <a:rPr lang="zh-CN" altLang="en-US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人皆祭祀</a:t>
            </a:r>
            <a:r>
              <a:rPr lang="en-US" altLang="zh-CN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”</a:t>
            </a:r>
          </a:p>
          <a:p>
            <a:r>
              <a:rPr lang="zh-CN" altLang="en-US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【彼前</a:t>
            </a:r>
            <a:r>
              <a:rPr lang="en-US" altLang="zh-CN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2:9</a:t>
            </a:r>
            <a:r>
              <a:rPr lang="zh-CN" altLang="en-US" sz="4000">
                <a:solidFill>
                  <a:schemeClr val="bg1"/>
                </a:solidFill>
                <a:latin typeface="Songti SC Regular" panose="02010800040101010101" charset="-122"/>
                <a:ea typeface="Songti SC Regular" panose="02010800040101010101" charset="-122"/>
                <a:cs typeface="Songti SC Regular" panose="02010800040101010101" charset="-122"/>
                <a:sym typeface="+mn-ea"/>
              </a:rPr>
              <a:t>】惟有你们是被拣选的族类，是有君尊的祭司，是圣洁的国度，是属　神的子民，要叫你们宣扬那召你们出黑暗、入奇妙光明者的美德。</a:t>
            </a:r>
            <a:endParaRPr lang="zh-CN" altLang="en-US" sz="40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  <a:p>
            <a:endParaRPr lang="zh-CN" altLang="en-US" sz="4000">
              <a:solidFill>
                <a:schemeClr val="bg1"/>
              </a:solidFill>
              <a:latin typeface="Songti SC Regular" panose="02010800040101010101" charset="-122"/>
              <a:ea typeface="Songti SC Regular" panose="02010800040101010101" charset="-122"/>
              <a:cs typeface="Songti SC Regular" panose="020108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47F39-118A-0E4C-9ECE-7D70D557CF7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743326" y="3691057"/>
            <a:ext cx="3600450" cy="566618"/>
          </a:xfrm>
        </p:spPr>
        <p:txBody>
          <a:bodyPr>
            <a:noAutofit/>
          </a:bodyPr>
          <a:lstStyle/>
          <a:p>
            <a:r>
              <a:rPr lang="zh-CN" altLang="en-US" sz="5400" dirty="0">
                <a:solidFill>
                  <a:schemeClr val="bg1"/>
                </a:solidFill>
              </a:rPr>
              <a:t>问题？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7441700-0B60-9147-BDAE-140EFE69E373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2114549" y="1928933"/>
            <a:ext cx="6029325" cy="566618"/>
          </a:xfrm>
        </p:spPr>
        <p:txBody>
          <a:bodyPr>
            <a:noAutofit/>
          </a:bodyPr>
          <a:lstStyle/>
          <a:p>
            <a:r>
              <a:rPr lang="zh-CN" altLang="en-CA" sz="4000" dirty="0">
                <a:solidFill>
                  <a:schemeClr val="bg1"/>
                </a:solidFill>
              </a:rPr>
              <a:t>谢谢</a:t>
            </a:r>
            <a:r>
              <a:rPr lang="zh-CN" altLang="en-US" sz="4000" dirty="0">
                <a:solidFill>
                  <a:schemeClr val="bg1"/>
                </a:solidFill>
              </a:rPr>
              <a:t>弟兄姐妹的参与</a:t>
            </a:r>
            <a:endParaRPr lang="en-CA" altLang="zh-CN" sz="4000" dirty="0">
              <a:solidFill>
                <a:schemeClr val="bg1"/>
              </a:solidFill>
            </a:endParaRPr>
          </a:p>
          <a:p>
            <a:endParaRPr lang="en-CA" altLang="zh-CN" sz="4000" dirty="0">
              <a:solidFill>
                <a:schemeClr val="bg1"/>
              </a:solidFill>
            </a:endParaRPr>
          </a:p>
          <a:p>
            <a:r>
              <a:rPr lang="zh-CN" altLang="en-US" sz="4000" dirty="0">
                <a:solidFill>
                  <a:schemeClr val="bg1"/>
                </a:solidFill>
              </a:rPr>
              <a:t>谢谢琦凯弟兄制作</a:t>
            </a:r>
            <a:r>
              <a:rPr lang="en-US" altLang="zh-CN" sz="4000" dirty="0">
                <a:solidFill>
                  <a:schemeClr val="bg1"/>
                </a:solidFill>
              </a:rPr>
              <a:t>PPT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73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  <a:r>
              <a:rPr lang="en-US" altLang="zh-CN" sz="4800">
                <a:solidFill>
                  <a:schemeClr val="bg1"/>
                </a:solidFill>
                <a:latin typeface="黑体" charset="0"/>
                <a:ea typeface="黑体" charset="0"/>
              </a:rPr>
              <a:t>：</a:t>
            </a:r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六何法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160020" y="1359535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160020" y="1359535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4000"/>
                        <a:t>  </a:t>
                      </a:r>
                      <a:r>
                        <a:rPr lang="en-US" altLang="zh-CN" sz="4000" b="1">
                          <a:latin typeface="Arial Bold" panose="020B0604020202090204" charset="0"/>
                        </a:rPr>
                        <a:t>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4000">
                          <a:latin typeface="Arial Bold" panose="020B0604020202090204" charset="0"/>
                          <a:sym typeface="+mn-ea"/>
                        </a:rPr>
                        <a:t>  ？</a:t>
                      </a:r>
                      <a:endParaRPr lang="en-US" altLang="zh-CN" sz="4000">
                        <a:latin typeface="Arial Bold" panose="020B0604020202090204" charset="0"/>
                        <a:ea typeface="宋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4000">
                          <a:latin typeface="Arial Bold" panose="020B0604020202090204" charset="0"/>
                          <a:sym typeface="+mn-ea"/>
                        </a:rPr>
                        <a:t>？</a:t>
                      </a:r>
                      <a:endParaRPr lang="en-US" altLang="zh-CN" sz="4000">
                        <a:latin typeface="Arial Bold" panose="020B0604020202090204" charset="0"/>
                        <a:ea typeface="宋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4000">
                          <a:latin typeface="Arial Bold" panose="020B0604020202090204" charset="0"/>
                          <a:sym typeface="+mn-ea"/>
                        </a:rPr>
                        <a:t>？</a:t>
                      </a:r>
                      <a:endParaRPr lang="en-US" altLang="zh-CN" sz="4000">
                        <a:latin typeface="Arial Bold" panose="020B0604020202090204" charset="0"/>
                        <a:ea typeface="宋体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4000">
                          <a:latin typeface="Arial Bold" panose="020B0604020202090204" charset="0"/>
                          <a:sym typeface="+mn-ea"/>
                        </a:rPr>
                        <a:t>？</a:t>
                      </a:r>
                      <a:endParaRPr lang="zh-CN" altLang="en-US" sz="4000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160020" y="1359535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2370"/>
            <a:ext cx="8229240" cy="1383840"/>
          </a:xfrm>
        </p:spPr>
        <p:txBody>
          <a:bodyPr/>
          <a:lstStyle/>
          <a:p>
            <a:r>
              <a:rPr lang="zh-CN" altLang="en-US" sz="4800" dirty="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68592524"/>
              </p:ext>
            </p:extLst>
          </p:nvPr>
        </p:nvGraphicFramePr>
        <p:xfrm>
          <a:off x="160020" y="1230943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ym typeface="+mn-ea"/>
                        </a:rPr>
                        <a:t>他的慈爱永远长存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91928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09033575"/>
              </p:ext>
            </p:extLst>
          </p:nvPr>
        </p:nvGraphicFramePr>
        <p:xfrm>
          <a:off x="160020" y="1159503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r>
              <a:rPr lang="zh-CN" altLang="en-US" sz="4800">
                <a:solidFill>
                  <a:schemeClr val="bg1"/>
                </a:solidFill>
                <a:latin typeface="黑体" charset="0"/>
                <a:ea typeface="黑体" charset="0"/>
              </a:rPr>
              <a:t>表格解析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/>
          </p:nvPr>
        </p:nvSpPr>
        <p:spPr>
          <a:xfrm>
            <a:off x="457200" y="49064"/>
            <a:ext cx="8229240" cy="1383840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34160751"/>
              </p:ext>
            </p:extLst>
          </p:nvPr>
        </p:nvGraphicFramePr>
        <p:xfrm>
          <a:off x="160020" y="1116639"/>
          <a:ext cx="8823325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9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人的称谓</a:t>
                      </a:r>
                      <a:r>
                        <a:rPr lang="en-US" altLang="zh-CN"/>
                        <a:t>（Who）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人的作为</a:t>
                      </a:r>
                      <a:r>
                        <a:rPr lang="en-US" altLang="zh-CN"/>
                        <a:t>（How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神的称谓（</a:t>
                      </a:r>
                      <a:r>
                        <a:rPr lang="en-US" altLang="zh-CN"/>
                        <a:t>Who</a:t>
                      </a:r>
                      <a:r>
                        <a:rPr lang="zh-CN" altLang="en-US">
                          <a:ea typeface="宋体" charset="0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神的作为</a:t>
                      </a:r>
                      <a:r>
                        <a:rPr lang="en-US" altLang="zh-CN"/>
                        <a:t>(How)</a:t>
                      </a:r>
                      <a:endParaRPr lang="en-US" altLang="zh-CN">
                        <a:ea typeface="宋体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>
                        <a:ea typeface="宋体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你们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耶和华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他本为善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万神之神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你们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要称谢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万主之主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独行大奇事的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用智慧造天的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铺地在水以上的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600">
                          <a:sym typeface="+mn-ea"/>
                        </a:rPr>
                        <a:t>    </a:t>
                      </a:r>
                      <a:r>
                        <a:rPr lang="zh-CN" altLang="en-US" sz="1600">
                          <a:sym typeface="+mn-ea"/>
                        </a:rPr>
                        <a:t>称谢</a:t>
                      </a:r>
                      <a:endParaRPr lang="en-US" altLang="zh-CN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那</a:t>
                      </a: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造成大光的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sym typeface="+mn-ea"/>
                        </a:rPr>
                        <a:t>造日头管白昼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7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造月亮星宿管黑夜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/>
                        <a:t>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他的慈爱永远长存</a:t>
                      </a:r>
                      <a:endParaRPr lang="zh-CN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dissolve/>
      </p:transition>
    </mc:Choice>
    <mc:Fallback xmlns="">
      <p:transition>
        <p:dissolv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TNmYjcyOGNjOTc4MTU1NjA3ODhiMzU4NGZjNDU1MGQifQ=="/>
  <p:tag name="KSO_WPP_MARK_KEY" val="411b1306-1db1-49dd-92ff-d7070745c5e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25*341"/>
  <p:tag name="TABLE_ENDDRAG_RECT" val="36*107*625*34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7*332"/>
  <p:tag name="TABLE_ENDDRAG_RECT" val="36*107*647*33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7*332"/>
  <p:tag name="TABLE_ENDDRAG_RECT" val="36*107*647*33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8*332"/>
  <p:tag name="TABLE_ENDDRAG_RECT" val="35*107*648*33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7*332"/>
  <p:tag name="TABLE_ENDDRAG_RECT" val="36*107*648*33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7*332"/>
  <p:tag name="TABLE_ENDDRAG_RECT" val="36*107*647*33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8*332"/>
  <p:tag name="TABLE_ENDDRAG_RECT" val="36*107*648*3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7*332"/>
  <p:tag name="TABLE_ENDDRAG_RECT" val="36*107*647*33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04*261"/>
  <p:tag name="TABLE_ENDDRAG_RECT" val="108*127*504*26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0*475"/>
  <p:tag name="TABLE_ENDDRAG_RECT" val="0*27*720*4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4*386"/>
  <p:tag name="TABLE_ENDDRAG_RECT" val="12*107*694*387"/>
</p:tagLst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77</TotalTime>
  <Words>6120</Words>
  <Application>Microsoft Macintosh PowerPoint</Application>
  <PresentationFormat>On-screen Show (4:3)</PresentationFormat>
  <Paragraphs>1071</Paragraphs>
  <Slides>38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Arial Bold</vt:lpstr>
      <vt:lpstr>黑体</vt:lpstr>
      <vt:lpstr>宋体</vt:lpstr>
      <vt:lpstr>Songti SC Regular</vt:lpstr>
      <vt:lpstr>Arial</vt:lpstr>
      <vt:lpstr>Chalkduster</vt:lpstr>
      <vt:lpstr>Symbol</vt:lpstr>
      <vt:lpstr>Tahoma</vt:lpstr>
      <vt:lpstr>Times New Roman</vt:lpstr>
      <vt:lpstr>Wingdings</vt:lpstr>
      <vt:lpstr>7_Office Theme</vt:lpstr>
      <vt:lpstr>PowerPoint Presentation</vt:lpstr>
      <vt:lpstr>PowerPoint Presentation</vt:lpstr>
      <vt:lpstr>PowerPoint Presentation</vt:lpstr>
      <vt:lpstr>表格解析：六何法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表格解析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2009年3月22日</dc:title>
  <dc:creator>User</dc:creator>
  <cp:lastModifiedBy>Microsoft Office 用户</cp:lastModifiedBy>
  <cp:revision>3506</cp:revision>
  <dcterms:created xsi:type="dcterms:W3CDTF">2025-08-02T15:51:10Z</dcterms:created>
  <dcterms:modified xsi:type="dcterms:W3CDTF">2025-08-03T16:58:25Z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Microsoft</vt:lpwstr>
  </property>
  <property fmtid="{D5CDD505-2E9C-101B-9397-08002B2CF9AE}" pid="4" name="HiddenSlides">
    <vt:r8>0</vt:r8>
  </property>
  <property fmtid="{D5CDD505-2E9C-101B-9397-08002B2CF9AE}" pid="5" name="HyperlinksChanged">
    <vt:bool>false</vt:bool>
  </property>
  <property fmtid="{D5CDD505-2E9C-101B-9397-08002B2CF9AE}" pid="6" name="KSOProductBuildVer">
    <vt:lpwstr>2052-12.1.21861.21861</vt:lpwstr>
  </property>
  <property fmtid="{D5CDD505-2E9C-101B-9397-08002B2CF9AE}" pid="7" name="LinksUpToDate">
    <vt:bool>false</vt:bool>
  </property>
  <property fmtid="{D5CDD505-2E9C-101B-9397-08002B2CF9AE}" pid="8" name="MMClips">
    <vt:r8>0</vt:r8>
  </property>
  <property fmtid="{D5CDD505-2E9C-101B-9397-08002B2CF9AE}" pid="9" name="Notes">
    <vt:r8>3</vt:r8>
  </property>
  <property fmtid="{D5CDD505-2E9C-101B-9397-08002B2CF9AE}" pid="10" name="PresentationFormat">
    <vt:lpwstr>全屏显示(4:3)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r8>36</vt:r8>
  </property>
  <property fmtid="{D5CDD505-2E9C-101B-9397-08002B2CF9AE}" pid="14" name="ICV">
    <vt:lpwstr>5DBA73BC16057E93FFE888686A5071C8_43</vt:lpwstr>
  </property>
</Properties>
</file>