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289" r:id="rId4"/>
    <p:sldId id="290" r:id="rId5"/>
    <p:sldId id="274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2" r:id="rId15"/>
    <p:sldId id="300" r:id="rId16"/>
    <p:sldId id="303" r:id="rId17"/>
    <p:sldId id="304" r:id="rId18"/>
    <p:sldId id="305" r:id="rId19"/>
    <p:sldId id="306" r:id="rId20"/>
    <p:sldId id="276" r:id="rId21"/>
    <p:sldId id="277" r:id="rId22"/>
    <p:sldId id="281" r:id="rId23"/>
    <p:sldId id="282" r:id="rId24"/>
    <p:sldId id="283" r:id="rId25"/>
    <p:sldId id="284" r:id="rId26"/>
    <p:sldId id="278" r:id="rId27"/>
    <p:sldId id="279" r:id="rId28"/>
    <p:sldId id="285" r:id="rId29"/>
    <p:sldId id="275" r:id="rId30"/>
    <p:sldId id="288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d zhang" initials="Jz" lastIdx="2" clrIdx="0">
    <p:extLst>
      <p:ext uri="{19B8F6BF-5375-455C-9EA6-DF929625EA0E}">
        <p15:presenceInfo xmlns:p15="http://schemas.microsoft.com/office/powerpoint/2012/main" userId="6f5068760fafdf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5AD"/>
    <a:srgbClr val="B2C5E2"/>
    <a:srgbClr val="818270"/>
    <a:srgbClr val="F8FBFD"/>
    <a:srgbClr val="8EB56B"/>
    <a:srgbClr val="386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9" autoAdjust="0"/>
    <p:restoredTop sz="84542" autoAdjust="0"/>
  </p:normalViewPr>
  <p:slideViewPr>
    <p:cSldViewPr snapToGrid="0">
      <p:cViewPr varScale="1">
        <p:scale>
          <a:sx n="91" d="100"/>
          <a:sy n="91" d="100"/>
        </p:scale>
        <p:origin x="5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0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236C6-C7E2-4A98-8198-FF3D43C73FD1}" type="datetimeFigureOut">
              <a:rPr lang="en-CA" smtClean="0"/>
              <a:t>2025-12-13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0FB9B-8589-4C19-A699-C1A23A085F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55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42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798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602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86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9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40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77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41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49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74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20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731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耶稣可以这样说，因为他有儿子的名份，天父曾经赐他应许，而他已完成圣工。天父对他说过：“你求我，我就赐你。。。”</a:t>
            </a:r>
            <a:r>
              <a:rPr lang="en-US" altLang="zh-CN" dirty="0"/>
              <a:t>(</a:t>
            </a:r>
            <a:r>
              <a:rPr lang="zh-CN" altLang="en-US" dirty="0"/>
              <a:t>诗二：</a:t>
            </a:r>
            <a:r>
              <a:rPr lang="en-US" altLang="zh-CN" dirty="0"/>
              <a:t>8)</a:t>
            </a:r>
            <a:r>
              <a:rPr lang="zh-CN" altLang="en-US" dirty="0"/>
              <a:t> 他只需要提父的应许，就必得着应允。</a:t>
            </a:r>
            <a:endParaRPr lang="en-CA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耶稣也给我们相似的应许：“无论求什么，我必成就。”他要我们奉他的名提出心愿。信徒若住在他里面，与他活泼的连合 </a:t>
            </a:r>
            <a:r>
              <a:rPr lang="en-US" altLang="zh-CN" dirty="0"/>
              <a:t>‐‐ </a:t>
            </a:r>
            <a:r>
              <a:rPr lang="zh-CN" altLang="en-US" dirty="0"/>
              <a:t>认定自己是无有，基督是一切 </a:t>
            </a:r>
            <a:r>
              <a:rPr lang="en-US" altLang="zh-CN" dirty="0"/>
              <a:t>‐‐ </a:t>
            </a:r>
            <a:r>
              <a:rPr lang="zh-CN" altLang="en-US" dirty="0"/>
              <a:t>就能自由运用他大祭司的话，在回答：“要我为你作什么？”之时，能说：“父啊！愿你成就所有的应许。” 真正的信心，真正的荣耀神，就是在说“我愿”的时候，有把握知道神的确能接纳这祈祷。觉得自己既没有这份自由，也没有能力如此说。然而倘若我们完全撇弃自己的意思，就会有恩典赐下，让我们能这样说；而凡是只求主的心意，放弃己意的人，必定会得到这样的恩典。凡失丧自己的意志的，就要保守意志，完全放弃己意的，会再得到属灵的力量、更新的意志。</a:t>
            </a:r>
            <a:endParaRPr lang="en-CA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若我们唯住在他里面，生活行事都奉主名而行，每一个祈求都经得起主话语和圣灵的考验，并且汇入主代求的大能川流，而上达天父，那么，我们就满有把握，知道祈求必蒙应允。圣灵会亲自把“父啊！我愿”吹入我们里面。我们在主里没有了自己，却发现在我们的软弱中，我们拥有一切能力、一切果效。</a:t>
            </a: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altLang="zh-CN" dirty="0"/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0FB9B-8589-4C19-A699-C1A23A085F5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26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5EBF-FDF3-4019-8D99-8D0B48C64D24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47C3-BE1C-4F91-9BD2-628DAFBA2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04801" y="239486"/>
            <a:ext cx="11582397" cy="6379028"/>
            <a:chOff x="609603" y="892"/>
            <a:chExt cx="11582397" cy="685710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5400000">
              <a:off x="-532951" y="1143446"/>
              <a:ext cx="6857105" cy="457199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16200000">
              <a:off x="6477448" y="1143447"/>
              <a:ext cx="6857105" cy="4571998"/>
            </a:xfrm>
            <a:prstGeom prst="rect">
              <a:avLst/>
            </a:prstGeom>
          </p:spPr>
        </p:pic>
      </p:grpSp>
      <p:sp>
        <p:nvSpPr>
          <p:cNvPr id="14" name="文本框 3"/>
          <p:cNvSpPr txBox="1"/>
          <p:nvPr/>
        </p:nvSpPr>
        <p:spPr>
          <a:xfrm>
            <a:off x="1489075" y="2042160"/>
            <a:ext cx="9234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基督的祷告学校</a:t>
            </a:r>
          </a:p>
        </p:txBody>
      </p:sp>
      <p:sp>
        <p:nvSpPr>
          <p:cNvPr id="2" name="矩形 1"/>
          <p:cNvSpPr/>
          <p:nvPr/>
        </p:nvSpPr>
        <p:spPr>
          <a:xfrm flipH="1">
            <a:off x="3519805" y="3626485"/>
            <a:ext cx="5191760" cy="1691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接待组分享</a:t>
            </a:r>
          </a:p>
          <a:p>
            <a:pPr algn="ctr"/>
            <a:endParaRPr lang="zh-CN" altLang="en-US" sz="36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陆加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张治宏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宗褀琛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燕妮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zh-CN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为历代的信徒祷告</a:t>
            </a:r>
            <a:endParaRPr lang="en-CA" sz="54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604057" y="2160385"/>
            <a:ext cx="10983886" cy="385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所有地方、所有时代，他的祷告是，凡属他的人，无论在何处，都能合而为一。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藉此证明向世界证明他是从神差来的。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他们将长远在祂的荣耀里，与祂同在。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01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zh-CN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祭司代求的第三课</a:t>
            </a:r>
            <a:endParaRPr lang="en-CA" sz="54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604057" y="2143760"/>
            <a:ext cx="10983886" cy="3891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CA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应该为普世教会及众支派祈祷。特别要为在圣灵与爱中的合一祈求。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基督做了奇妙的工，以爱战胜了自私与分门别类；显明他真是天上差来的神子，为向世界做见证。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每位信徒都该竭力为教会的合一祷告，不是外面组织的合一，乃是心灵与真理的合一。 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79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我们的祷告</a:t>
            </a:r>
            <a:r>
              <a:rPr lang="en-CA" altLang="zh-CN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祷告的方法 </a:t>
            </a:r>
            <a:endParaRPr lang="en-CA" sz="54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1295401" y="2518832"/>
            <a:ext cx="9601196" cy="21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“父啊！我愿”，在主的里面按着祂的应许祈祷。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唯有与他联合，我们祈祷才有功效；与他联合，祈祷就有大效力。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99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436A9-D1B1-9400-3F75-B2ADF1463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61B6ACA-1805-BE14-040C-3980B91CF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D5DCCD5-44C3-DBD4-65DD-B9F3B9E4ECB6}"/>
              </a:ext>
            </a:extLst>
          </p:cNvPr>
          <p:cNvGrpSpPr/>
          <p:nvPr/>
        </p:nvGrpSpPr>
        <p:grpSpPr>
          <a:xfrm>
            <a:off x="304801" y="239486"/>
            <a:ext cx="11582397" cy="6379028"/>
            <a:chOff x="609603" y="892"/>
            <a:chExt cx="11582397" cy="685710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EC7C1CC-AE2D-CF82-7285-8872A869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5400000">
              <a:off x="-532951" y="1143446"/>
              <a:ext cx="6857105" cy="457199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DA443E2-7674-15EC-9701-7C15E8A90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16200000">
              <a:off x="6477448" y="1143447"/>
              <a:ext cx="6857105" cy="4571998"/>
            </a:xfrm>
            <a:prstGeom prst="rect">
              <a:avLst/>
            </a:prstGeom>
          </p:spPr>
        </p:pic>
      </p:grpSp>
      <p:sp>
        <p:nvSpPr>
          <p:cNvPr id="14" name="文本框 3">
            <a:extLst>
              <a:ext uri="{FF2B5EF4-FFF2-40B4-BE49-F238E27FC236}">
                <a16:creationId xmlns:a16="http://schemas.microsoft.com/office/drawing/2014/main" id="{177EDBD7-F112-A355-C806-4D862277286E}"/>
              </a:ext>
            </a:extLst>
          </p:cNvPr>
          <p:cNvSpPr txBox="1"/>
          <p:nvPr/>
        </p:nvSpPr>
        <p:spPr>
          <a:xfrm>
            <a:off x="1489075" y="2042160"/>
            <a:ext cx="9234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基督是祭牲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11B8AF-7FB4-257C-B5B4-DDC78DDA6FCB}"/>
              </a:ext>
            </a:extLst>
          </p:cNvPr>
          <p:cNvSpPr/>
          <p:nvPr/>
        </p:nvSpPr>
        <p:spPr>
          <a:xfrm flipH="1">
            <a:off x="3519805" y="3626485"/>
            <a:ext cx="5191760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祷告的学校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第二十九课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4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经文回顾</a:t>
            </a:r>
            <a:endParaRPr lang="en-CA" sz="54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1295401" y="2518832"/>
            <a:ext cx="9601196" cy="21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他说：“阿爸，父啊！在你凡事都能；求你将这杯撤去。然而，不是照我所愿的，而是照你所愿的。”</a:t>
            </a:r>
            <a:r>
              <a:rPr lang="en-CA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	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马可福音，十四章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节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5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大祭司祷告 与 客西马尼祷告</a:t>
            </a:r>
            <a:endParaRPr lang="en-CA" sz="54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1295401" y="2518832"/>
            <a:ext cx="9601196" cy="21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凡要向基督学祈祷的人，必须认识客西马尼园的这一课，是其中极宝责、神圣的一课。</a:t>
            </a:r>
          </a:p>
        </p:txBody>
      </p:sp>
    </p:spTree>
    <p:extLst>
      <p:ext uri="{BB962C8B-B14F-4D97-AF65-F5344CB8AC3E}">
        <p14:creationId xmlns:p14="http://schemas.microsoft.com/office/powerpoint/2010/main" val="165768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顺服的果效</a:t>
            </a:r>
            <a:endParaRPr lang="en-CA" sz="54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1295401" y="2518832"/>
            <a:ext cx="9601196" cy="21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CC470D-A93A-415D-8BAB-5CE9EC93D023}"/>
              </a:ext>
            </a:extLst>
          </p:cNvPr>
          <p:cNvSpPr txBox="1">
            <a:spLocks/>
          </p:cNvSpPr>
          <p:nvPr/>
        </p:nvSpPr>
        <p:spPr>
          <a:xfrm>
            <a:off x="1447801" y="2671232"/>
            <a:ext cx="9601196" cy="2119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耶稣的顺服已达到极其完美的地步，因他否定己意，完全降服於天父的旨意。 </a:t>
            </a:r>
          </a:p>
          <a:p>
            <a:pPr algn="l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他在各各他舍命的价值，来自客西马尼的舍弃己意。</a:t>
            </a:r>
          </a:p>
        </p:txBody>
      </p:sp>
    </p:spTree>
    <p:extLst>
      <p:ext uri="{BB962C8B-B14F-4D97-AF65-F5344CB8AC3E}">
        <p14:creationId xmlns:p14="http://schemas.microsoft.com/office/powerpoint/2010/main" val="14290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操练与应用</a:t>
            </a:r>
            <a:endParaRPr lang="en-CA" sz="54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1295401" y="2518832"/>
            <a:ext cx="9601196" cy="21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8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436A9-D1B1-9400-3F75-B2ADF1463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61B6ACA-1805-BE14-040C-3980B91CF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D5DCCD5-44C3-DBD4-65DD-B9F3B9E4ECB6}"/>
              </a:ext>
            </a:extLst>
          </p:cNvPr>
          <p:cNvGrpSpPr/>
          <p:nvPr/>
        </p:nvGrpSpPr>
        <p:grpSpPr>
          <a:xfrm>
            <a:off x="304801" y="239486"/>
            <a:ext cx="11582397" cy="6379028"/>
            <a:chOff x="609603" y="892"/>
            <a:chExt cx="11582397" cy="685710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EC7C1CC-AE2D-CF82-7285-8872A869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5400000">
              <a:off x="-532951" y="1143446"/>
              <a:ext cx="6857105" cy="457199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DA443E2-7674-15EC-9701-7C15E8A90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16200000">
              <a:off x="6477448" y="1143447"/>
              <a:ext cx="6857105" cy="4571998"/>
            </a:xfrm>
            <a:prstGeom prst="rect">
              <a:avLst/>
            </a:prstGeom>
          </p:spPr>
        </p:pic>
      </p:grpSp>
      <p:sp>
        <p:nvSpPr>
          <p:cNvPr id="14" name="文本框 3">
            <a:extLst>
              <a:ext uri="{FF2B5EF4-FFF2-40B4-BE49-F238E27FC236}">
                <a16:creationId xmlns:a16="http://schemas.microsoft.com/office/drawing/2014/main" id="{177EDBD7-F112-A355-C806-4D862277286E}"/>
              </a:ext>
            </a:extLst>
          </p:cNvPr>
          <p:cNvSpPr txBox="1"/>
          <p:nvPr/>
        </p:nvSpPr>
        <p:spPr>
          <a:xfrm>
            <a:off x="1489075" y="2042160"/>
            <a:ext cx="9234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我们祈祷的勇气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11B8AF-7FB4-257C-B5B4-DDC78DDA6FCB}"/>
              </a:ext>
            </a:extLst>
          </p:cNvPr>
          <p:cNvSpPr/>
          <p:nvPr/>
        </p:nvSpPr>
        <p:spPr>
          <a:xfrm flipH="1">
            <a:off x="3519805" y="3626485"/>
            <a:ext cx="5191760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祷告的学校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第三十课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0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3EC77D-3515-EF67-3B3C-C40CBA2F9AF0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ea typeface="LiSu" panose="02010509060101010101" pitchFamily="49" charset="-122"/>
              </a:rPr>
              <a:t>主题经文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CE3C83-E362-D7C6-5B13-CB892648BBA2}"/>
              </a:ext>
            </a:extLst>
          </p:cNvPr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latin typeface="+mn-ea"/>
              </a:rPr>
              <a:t>约翰一书 </a:t>
            </a:r>
            <a:r>
              <a:rPr lang="en-CA" altLang="zh-CN" b="1" dirty="0">
                <a:latin typeface="+mn-ea"/>
              </a:rPr>
              <a:t>5:14-15</a:t>
            </a:r>
            <a:r>
              <a:rPr lang="zh-CN" altLang="en-US" b="1" dirty="0">
                <a:latin typeface="+mn-ea"/>
              </a:rPr>
              <a:t> 我们若照他的旨意求什么，他就听我们，这是我们向他所存坦然无惧的心。既然知道他听我们一切所求的，就知道我们所求于他的，无不得着。</a:t>
            </a:r>
            <a:endParaRPr lang="en-US" altLang="zh-CN" b="1" dirty="0">
              <a:latin typeface="+mn-ea"/>
            </a:endParaRPr>
          </a:p>
          <a:p>
            <a:pPr algn="l"/>
            <a:r>
              <a:rPr lang="zh-CN" altLang="en-US" b="1" u="sng" dirty="0">
                <a:solidFill>
                  <a:srgbClr val="FF0000"/>
                </a:solidFill>
                <a:latin typeface="+mn-ea"/>
              </a:rPr>
              <a:t>重点：</a:t>
            </a:r>
            <a:endParaRPr lang="en-CA" altLang="zh-CN" b="1" u="sng" dirty="0">
              <a:solidFill>
                <a:srgbClr val="FF0000"/>
              </a:solidFill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祷告的根基：按神的旨意。首先察验所求的合不合乎神的旨意。</a:t>
            </a:r>
            <a:endParaRPr lang="en-CA" altLang="zh-CN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zh-CN" dirty="0"/>
              <a:t>符合神的性情、真理与旨意的祷告</a:t>
            </a:r>
            <a:r>
              <a:rPr lang="zh-CN" altLang="en-US" dirty="0">
                <a:latin typeface="+mn-ea"/>
              </a:rPr>
              <a:t>。</a:t>
            </a:r>
            <a:endParaRPr lang="en-CA" altLang="zh-CN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鼓励我们在祈祷时有胆量，有把握，充满信心。</a:t>
            </a:r>
            <a:endParaRPr lang="en-CA" altLang="zh-CN" dirty="0">
              <a:latin typeface="+mn-ea"/>
            </a:endParaRPr>
          </a:p>
          <a:p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0745" y="1738630"/>
            <a:ext cx="886587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第二十八章：耶稣是大祭司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   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张治宏</a:t>
            </a:r>
          </a:p>
          <a:p>
            <a:pPr algn="ctr"/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第二十九章：耶稣是祭性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      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宗祺琛</a:t>
            </a:r>
          </a:p>
          <a:p>
            <a:pPr algn="ctr"/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第三十章：我们祈祷的勇气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     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燕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妮</a:t>
            </a:r>
          </a:p>
          <a:p>
            <a:pPr algn="ctr"/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总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结：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陆加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DA7B3-E6BC-3894-E1F9-F88B531C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395DFB7-A518-9CB5-C601-C4BB66CA24B0}"/>
              </a:ext>
            </a:extLst>
          </p:cNvPr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A24C68-E37C-2F4A-506F-FC1900B48EB8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ea typeface="LiSu" panose="02010509060101010101" pitchFamily="49" charset="-122"/>
              </a:rPr>
              <a:t>信心的难题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F5A0EE-7FBF-D55A-4E56-6318966A79FC}"/>
              </a:ext>
            </a:extLst>
          </p:cNvPr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latin typeface="+mn-ea"/>
              </a:rPr>
              <a:t>马可福音</a:t>
            </a:r>
            <a:r>
              <a:rPr lang="en-US" altLang="zh-CN" b="1" dirty="0">
                <a:latin typeface="+mn-ea"/>
              </a:rPr>
              <a:t>11:23 </a:t>
            </a:r>
            <a:r>
              <a:rPr lang="zh-CN" altLang="en-US" b="1" dirty="0">
                <a:latin typeface="+mn-ea"/>
              </a:rPr>
              <a:t>我实在告诉你们，无论何人对这座山说</a:t>
            </a:r>
            <a:r>
              <a:rPr lang="en-US" altLang="zh-CN" b="1" dirty="0">
                <a:latin typeface="+mn-ea"/>
              </a:rPr>
              <a:t>:”</a:t>
            </a:r>
            <a:r>
              <a:rPr lang="zh-CN" altLang="en-US" b="1" dirty="0">
                <a:latin typeface="+mn-ea"/>
              </a:rPr>
              <a:t>你挪开此地，投在海里！” 他若心里不疑惑，只信他所说的必成，就必给他成了。</a:t>
            </a:r>
          </a:p>
          <a:p>
            <a:pPr algn="l"/>
            <a:endParaRPr lang="en-CA" altLang="zh-CN" b="1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最大的问题：是</a:t>
            </a:r>
            <a:r>
              <a:rPr lang="zh-CN" altLang="zh-CN" dirty="0"/>
              <a:t>否真明白神的旨意，是否花时间</a:t>
            </a:r>
            <a:r>
              <a:rPr lang="zh-CN" altLang="en-US" dirty="0"/>
              <a:t>、</a:t>
            </a:r>
            <a:r>
              <a:rPr lang="zh-CN" altLang="zh-CN" dirty="0"/>
              <a:t>专心去寻求明白神的心意</a:t>
            </a:r>
            <a:r>
              <a:rPr lang="zh-CN" altLang="en-US" dirty="0">
                <a:latin typeface="+mn-ea"/>
              </a:rPr>
              <a:t>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将神的话语，存记于心，流露在生命和意志中，并且接受神圣灵的内住与引导，我们就能分辨自己的祈求是否合乎他的旨意。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184B1-F016-4333-7CE5-843EC6508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156851-9137-9A75-24B7-4809786F1C7A}"/>
              </a:ext>
            </a:extLst>
          </p:cNvPr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17EBF1-C7E3-BD04-50F6-5B311D7A5853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圣经中一般性的应许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567AEE-9C60-D09C-2C46-6B324848593C}"/>
              </a:ext>
            </a:extLst>
          </p:cNvPr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altLang="zh-CN" b="1" dirty="0">
              <a:latin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/>
              <a:t>天父在圣经中藉一般性的应许</a:t>
            </a:r>
            <a:r>
              <a:rPr lang="en-CA" altLang="zh-CN" dirty="0"/>
              <a:t>God’s general promises</a:t>
            </a:r>
            <a:r>
              <a:rPr lang="zh-CN" altLang="en-US" dirty="0"/>
              <a:t>，向他的子民启示他旨意的原则。</a:t>
            </a:r>
            <a:endParaRPr lang="en-CA" altLang="zh-CN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CA" altLang="zh-CN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/>
              <a:t>只要所求的在所启示的旨意范围之内，我们就可以知道这是合乎神旨意的，我们就有把握祈祷必蒙垂听，因为所求的与神旨意相合。</a:t>
            </a:r>
            <a:endParaRPr lang="en-CA" altLang="zh-CN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35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184B1-F016-4333-7CE5-843EC6508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156851-9137-9A75-24B7-4809786F1C7A}"/>
              </a:ext>
            </a:extLst>
          </p:cNvPr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17EBF1-C7E3-BD04-50F6-5B311D7A5853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圣经中一般性的应许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567AEE-9C60-D09C-2C46-6B324848593C}"/>
              </a:ext>
            </a:extLst>
          </p:cNvPr>
          <p:cNvSpPr txBox="1">
            <a:spLocks/>
          </p:cNvSpPr>
          <p:nvPr/>
        </p:nvSpPr>
        <p:spPr>
          <a:xfrm>
            <a:off x="1295402" y="2722030"/>
            <a:ext cx="9601196" cy="351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 </a:t>
            </a:r>
            <a:r>
              <a:rPr lang="zh-CN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神的同在与看顾</a:t>
            </a:r>
          </a:p>
          <a:p>
            <a:pPr algn="l"/>
            <a:r>
              <a:rPr lang="zh-CN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神永不离弃的应许</a:t>
            </a:r>
            <a:b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CN" altLang="en-US" dirty="0"/>
              <a:t>“我总不撇下你，也不丢弃你。”（希伯来书 </a:t>
            </a:r>
            <a:r>
              <a:rPr lang="en-US" altLang="zh-CN" dirty="0"/>
              <a:t>13:5</a:t>
            </a:r>
            <a:r>
              <a:rPr lang="zh-CN" altLang="en-US" dirty="0"/>
              <a:t>）</a:t>
            </a:r>
          </a:p>
          <a:p>
            <a:pPr algn="l"/>
            <a:r>
              <a:rPr lang="zh-CN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神与我们同在</a:t>
            </a:r>
            <a:b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CN" altLang="en-US" dirty="0"/>
              <a:t>“你不要害怕，因为我与你同在</a:t>
            </a:r>
            <a:r>
              <a:rPr lang="zh-CN" altLang="zh-CN" dirty="0"/>
              <a:t>；不要惊惶，因为我是你的神</a:t>
            </a:r>
            <a:r>
              <a:rPr lang="zh-CN" altLang="en-US" dirty="0"/>
              <a:t>。”（以赛亚书 </a:t>
            </a:r>
            <a:r>
              <a:rPr lang="en-US" altLang="zh-CN" dirty="0"/>
              <a:t>41:10</a:t>
            </a:r>
            <a:r>
              <a:rPr lang="zh-CN" altLang="en-US" dirty="0"/>
              <a:t>）</a:t>
            </a:r>
          </a:p>
          <a:p>
            <a:pPr algn="l"/>
            <a:r>
              <a:rPr lang="en-US" altLang="zh-CN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 </a:t>
            </a:r>
            <a:r>
              <a:rPr lang="zh-CN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祷告蒙应允的应许</a:t>
            </a:r>
          </a:p>
          <a:p>
            <a:pPr algn="l"/>
            <a:r>
              <a:rPr lang="zh-CN" altLang="en-US" dirty="0"/>
              <a:t>“求，就给你们；寻，就寻见；叩门，就给你们开门。”（马太福音 </a:t>
            </a:r>
            <a:r>
              <a:rPr lang="en-US" altLang="zh-CN" dirty="0"/>
              <a:t>7:7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227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28066-CA1E-421A-8FDF-7A7ED9723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F424EBB-A5F0-CF43-7A3C-461AAB9A0B34}"/>
              </a:ext>
            </a:extLst>
          </p:cNvPr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851586-F057-33C7-A06A-8E2AB00E2D12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圣经中一般性的应许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25803B-3AF7-879F-1B59-60F7BBE48EA5}"/>
              </a:ext>
            </a:extLst>
          </p:cNvPr>
          <p:cNvSpPr txBox="1">
            <a:spLocks/>
          </p:cNvSpPr>
          <p:nvPr/>
        </p:nvSpPr>
        <p:spPr>
          <a:xfrm>
            <a:off x="1295402" y="2382982"/>
            <a:ext cx="9601196" cy="3657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 </a:t>
            </a:r>
            <a:r>
              <a:rPr lang="zh-CN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赦免与救恩</a:t>
            </a:r>
          </a:p>
          <a:p>
            <a:pPr algn="l"/>
            <a:r>
              <a:rPr lang="zh-CN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真心认罪必蒙赦免</a:t>
            </a:r>
            <a:b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CN" altLang="en-US" dirty="0"/>
              <a:t>“我们若认自己的罪，神是信实的，是公义的，必要赦免我们的罪</a:t>
            </a:r>
            <a:r>
              <a:rPr lang="zh-CN" altLang="zh-CN" dirty="0"/>
              <a:t>，洗净我们一切的不义</a:t>
            </a:r>
            <a:r>
              <a:rPr lang="zh-CN" altLang="en-US" dirty="0"/>
              <a:t>。”（约翰一书 </a:t>
            </a:r>
            <a:r>
              <a:rPr lang="en-US" altLang="zh-CN" dirty="0"/>
              <a:t>1:9</a:t>
            </a:r>
            <a:r>
              <a:rPr lang="zh-CN" altLang="en-US" dirty="0"/>
              <a:t>）</a:t>
            </a:r>
          </a:p>
          <a:p>
            <a:pPr algn="l"/>
            <a:r>
              <a:rPr lang="en-US" altLang="zh-CN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4. </a:t>
            </a:r>
            <a:r>
              <a:rPr lang="zh-CN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神的供应</a:t>
            </a:r>
          </a:p>
          <a:p>
            <a:pPr algn="l"/>
            <a:r>
              <a:rPr lang="zh-CN" altLang="en-US" dirty="0"/>
              <a:t>“我的神必照他荣耀的丰富，在基督耶稣里，使你们一切所需用的都充足。”（腓立比书 </a:t>
            </a:r>
            <a:r>
              <a:rPr lang="en-US" altLang="zh-CN" dirty="0"/>
              <a:t>4:19</a:t>
            </a:r>
            <a:r>
              <a:rPr lang="zh-CN" altLang="en-US" dirty="0"/>
              <a:t>）</a:t>
            </a:r>
          </a:p>
          <a:p>
            <a:pPr algn="l"/>
            <a:r>
              <a:rPr lang="zh-CN" altLang="en-US" dirty="0"/>
              <a:t>“耶和华是我的牧者，我必不至缺乏。”（诗篇 </a:t>
            </a:r>
            <a:r>
              <a:rPr lang="en-US" altLang="zh-CN" dirty="0"/>
              <a:t>23:1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791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AD66C-3AA1-621F-2B61-EE5AFDFB7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E135F5-F9D6-00D1-8DCE-EEADA6C7F82B}"/>
              </a:ext>
            </a:extLst>
          </p:cNvPr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6C7C04-E94E-33E2-5303-264B8BA2FEB4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圣经中一般性的应许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66F4F1-CAF9-307A-7864-6C40C8120BE4}"/>
              </a:ext>
            </a:extLst>
          </p:cNvPr>
          <p:cNvSpPr txBox="1">
            <a:spLocks/>
          </p:cNvSpPr>
          <p:nvPr/>
        </p:nvSpPr>
        <p:spPr>
          <a:xfrm>
            <a:off x="1295402" y="2722031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b="1" dirty="0"/>
              <a:t>5. </a:t>
            </a:r>
            <a:r>
              <a:rPr lang="zh-CN" altLang="en-US" b="1" dirty="0"/>
              <a:t>试炼中的帮助</a:t>
            </a:r>
          </a:p>
          <a:p>
            <a:pPr algn="l"/>
            <a:r>
              <a:rPr lang="zh-CN" altLang="en-US" b="1" dirty="0"/>
              <a:t>不会遭遇超过我们能承受的试探</a:t>
            </a:r>
            <a:br>
              <a:rPr lang="zh-CN" altLang="en-US" dirty="0"/>
            </a:br>
            <a:r>
              <a:rPr lang="zh-CN" altLang="en-US" dirty="0"/>
              <a:t>“</a:t>
            </a:r>
            <a:r>
              <a:rPr lang="zh-CN" altLang="zh-CN" dirty="0"/>
              <a:t>神是信实的，必不叫你们受试探过于所能受的；在受试探的时候，总要给你们开一条出路，叫你们能忍受得住</a:t>
            </a:r>
            <a:r>
              <a:rPr lang="zh-CN" altLang="en-US" dirty="0"/>
              <a:t>。”（哥林多前书 </a:t>
            </a:r>
            <a:r>
              <a:rPr lang="en-US" altLang="zh-CN" dirty="0"/>
              <a:t>10:13</a:t>
            </a:r>
            <a:r>
              <a:rPr lang="zh-CN" altLang="en-US" dirty="0"/>
              <a:t>）</a:t>
            </a:r>
          </a:p>
          <a:p>
            <a:pPr algn="l"/>
            <a:r>
              <a:rPr lang="en-US" altLang="zh-CN" b="1" dirty="0"/>
              <a:t>6. </a:t>
            </a:r>
            <a:r>
              <a:rPr lang="zh-CN" altLang="en-US" b="1" dirty="0"/>
              <a:t>神的引导</a:t>
            </a:r>
          </a:p>
          <a:p>
            <a:pPr algn="l"/>
            <a:r>
              <a:rPr lang="zh-CN" altLang="zh-CN" dirty="0"/>
              <a:t>你要专心仰赖耶和华，不可倚靠自己的聪明，在你一切所行的事上都要认定他，他必指引你的路。</a:t>
            </a:r>
            <a:r>
              <a:rPr lang="zh-CN" altLang="en-US" dirty="0"/>
              <a:t>（箴言 </a:t>
            </a:r>
            <a:r>
              <a:rPr lang="en-US" altLang="zh-CN" dirty="0"/>
              <a:t>3:5–6</a:t>
            </a:r>
            <a:r>
              <a:rPr lang="zh-CN" altLang="en-US" dirty="0"/>
              <a:t>）</a:t>
            </a:r>
          </a:p>
          <a:p>
            <a:pPr algn="l"/>
            <a:r>
              <a:rPr lang="zh-CN" altLang="zh-CN" dirty="0"/>
              <a:t>你的话是我脚前的灯，是我路上的光</a:t>
            </a:r>
            <a:r>
              <a:rPr lang="zh-CN" altLang="en-US" dirty="0"/>
              <a:t>。（诗篇 </a:t>
            </a:r>
            <a:r>
              <a:rPr lang="en-US" altLang="zh-CN" dirty="0"/>
              <a:t>119:105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213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72DA5-CE46-A627-0FC5-28757691C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8437581-A313-DB3B-9CCB-E7D81C0D8F94}"/>
              </a:ext>
            </a:extLst>
          </p:cNvPr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E1F0C3-989D-14EE-3167-8E1E923DB00A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圣经中一般性的应许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32AEA4-0F08-45DE-12A9-D213338A3886}"/>
              </a:ext>
            </a:extLst>
          </p:cNvPr>
          <p:cNvSpPr txBox="1">
            <a:spLocks/>
          </p:cNvSpPr>
          <p:nvPr/>
        </p:nvSpPr>
        <p:spPr>
          <a:xfrm>
            <a:off x="1295402" y="2722030"/>
            <a:ext cx="9601196" cy="3484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7. </a:t>
            </a:r>
            <a:r>
              <a:rPr lang="zh-CN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永生的应许</a:t>
            </a:r>
          </a:p>
          <a:p>
            <a:pPr algn="l"/>
            <a:r>
              <a:rPr lang="zh-CN" altLang="zh-CN" dirty="0"/>
              <a:t>这见证就是 神赐给我们永生，这永生也是在他的儿子里面。</a:t>
            </a:r>
            <a:r>
              <a:rPr lang="zh-CN" altLang="en-US" dirty="0"/>
              <a:t>（约翰一书 </a:t>
            </a:r>
            <a:r>
              <a:rPr lang="en-US" altLang="zh-CN" dirty="0"/>
              <a:t>5:11</a:t>
            </a:r>
            <a:r>
              <a:rPr lang="zh-CN" altLang="en-US" dirty="0"/>
              <a:t>）</a:t>
            </a:r>
          </a:p>
          <a:p>
            <a:pPr algn="l"/>
            <a:r>
              <a:rPr lang="zh-CN" altLang="zh-CN" dirty="0"/>
              <a:t>我去原是为你们预备地方去。 </a:t>
            </a:r>
            <a:r>
              <a:rPr lang="zh-CN" altLang="en-US" dirty="0"/>
              <a:t>（约翰福音 </a:t>
            </a:r>
            <a:r>
              <a:rPr lang="en-US" altLang="zh-CN" dirty="0"/>
              <a:t>14:2</a:t>
            </a:r>
            <a:r>
              <a:rPr lang="zh-CN" altLang="en-US" dirty="0"/>
              <a:t>）</a:t>
            </a:r>
          </a:p>
          <a:p>
            <a:pPr algn="l"/>
            <a:r>
              <a:rPr lang="en-US" altLang="zh-CN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8. </a:t>
            </a:r>
            <a:r>
              <a:rPr lang="zh-CN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圣灵的应许</a:t>
            </a:r>
          </a:p>
          <a:p>
            <a:pPr algn="l"/>
            <a:r>
              <a:rPr lang="zh-CN" altLang="zh-CN" dirty="0"/>
              <a:t>彼得说：“你们各人要悔改，奉耶稣基督的名受洗，叫你们的罪得赦，就必领受所赐的圣灵。” </a:t>
            </a:r>
            <a:r>
              <a:rPr lang="zh-CN" altLang="en-US" dirty="0"/>
              <a:t>（使徒行传 </a:t>
            </a:r>
            <a:r>
              <a:rPr lang="en-US" altLang="zh-CN" dirty="0"/>
              <a:t>2:38–39</a:t>
            </a:r>
            <a:r>
              <a:rPr lang="zh-CN" altLang="en-US" dirty="0"/>
              <a:t>）</a:t>
            </a:r>
          </a:p>
          <a:p>
            <a:pPr algn="l"/>
            <a:r>
              <a:rPr lang="zh-CN" altLang="zh-CN" dirty="0"/>
              <a:t>但保惠师，就是父因我的名所要差来的圣灵，他要将一切的事指教你们，并且要叫你们想起我对你们所说的一切话。</a:t>
            </a:r>
            <a:r>
              <a:rPr lang="zh-CN" altLang="en-US" dirty="0"/>
              <a:t>（约翰福音 </a:t>
            </a:r>
            <a:r>
              <a:rPr lang="en-US" altLang="zh-CN" dirty="0"/>
              <a:t>14:26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9542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DA7B3-E6BC-3894-E1F9-F88B531C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395DFB7-A518-9CB5-C601-C4BB66CA24B0}"/>
              </a:ext>
            </a:extLst>
          </p:cNvPr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A24C68-E37C-2F4A-506F-FC1900B48EB8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LiSu" panose="02010509060101010101" pitchFamily="49" charset="-122"/>
                <a:ea typeface="LiSu" panose="02010509060101010101" pitchFamily="49" charset="-122"/>
              </a:rPr>
              <a:t>圣灵与神的话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F5A0EE-7FBF-D55A-4E56-6318966A79FC}"/>
              </a:ext>
            </a:extLst>
          </p:cNvPr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altLang="zh-CN" b="1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神话语的教导和圣灵的引导必须相遇。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圣灵不是从外面，乃是从里面使神的话有生命。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唯有藉神的话与圣灵，活在神的旨意中，身体力行，就能知道自己是按神的旨意祈祷，而且确信他必垂听。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28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DC3F3-550D-B853-76A2-94C695AD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958D2-19F3-5A31-2B75-2CD975230B10}"/>
              </a:ext>
            </a:extLst>
          </p:cNvPr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3B4F2F-AC62-A661-29E9-6E30FE96DAC4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LiSu" panose="02010509060101010101" pitchFamily="49" charset="-122"/>
                <a:ea typeface="LiSu" panose="02010509060101010101" pitchFamily="49" charset="-122"/>
              </a:rPr>
              <a:t>劝勉和提醒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B36313-FD9D-7F86-E121-E165DA552309}"/>
              </a:ext>
            </a:extLst>
          </p:cNvPr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latin typeface="+mn-ea"/>
              </a:rPr>
              <a:t>雅各书 </a:t>
            </a:r>
            <a:r>
              <a:rPr lang="en-CA" altLang="zh-CN" b="1" dirty="0">
                <a:latin typeface="+mn-ea"/>
              </a:rPr>
              <a:t>4:</a:t>
            </a:r>
            <a:r>
              <a:rPr lang="zh-CN" altLang="en-US" b="1" dirty="0">
                <a:latin typeface="+mn-ea"/>
              </a:rPr>
              <a:t> </a:t>
            </a:r>
            <a:r>
              <a:rPr lang="en-US" altLang="zh-CN" b="1" dirty="0">
                <a:latin typeface="+mn-ea"/>
              </a:rPr>
              <a:t>3 </a:t>
            </a:r>
            <a:r>
              <a:rPr lang="zh-CN" altLang="en-US" b="1" dirty="0">
                <a:latin typeface="+mn-ea"/>
              </a:rPr>
              <a:t>你们求也得不着，是因你们妄求，要浪费在你们的宴乐中。</a:t>
            </a:r>
            <a:endParaRPr lang="en-CA" altLang="zh-CN" b="1" dirty="0">
              <a:latin typeface="+mn-ea"/>
            </a:endParaRPr>
          </a:p>
          <a:p>
            <a:pPr algn="l"/>
            <a:endParaRPr lang="en-CA" altLang="zh-CN" b="1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检查内心与生活，或在目的上，或在信心上，或在生命上，是否不当之处。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让我们把自己的心完全交出来，使天父的话语丰富的住在里面。让我们毫无保留的顺服圣灵，让祂教导我们住在基督里，住在天父面前，我们就会立刻了解，天父的爱何等愿意他的儿女明白他的旨意。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9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C4567-7B6C-4921-AF1B-4F138CBE7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F55E8D-D319-A2C6-E5D5-2DA5BB2F251F}"/>
              </a:ext>
            </a:extLst>
          </p:cNvPr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4761EB-6BFB-D54A-8270-9FB2CE30A9D8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LiSu" panose="02010509060101010101" pitchFamily="49" charset="-122"/>
                <a:ea typeface="LiSu" panose="02010509060101010101" pitchFamily="49" charset="-122"/>
              </a:rPr>
              <a:t>应用和祷告</a:t>
            </a:r>
            <a:endParaRPr lang="en-CA" dirty="0">
              <a:ea typeface="LiSu" panose="020105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FA498B-F137-FD07-0CC2-72FBDE403BCA}"/>
              </a:ext>
            </a:extLst>
          </p:cNvPr>
          <p:cNvSpPr txBox="1">
            <a:spLocks/>
          </p:cNvSpPr>
          <p:nvPr/>
        </p:nvSpPr>
        <p:spPr>
          <a:xfrm>
            <a:off x="1558638" y="2887131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祷告前先寻求神的心意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祷告中带着信心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祷告后安息在神的主权里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61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47775" y="1112520"/>
            <a:ext cx="8865870" cy="4779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思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考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问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题</a:t>
            </a:r>
          </a:p>
          <a:p>
            <a:pPr algn="ctr"/>
            <a:endParaRPr lang="zh-CN" altLang="en-US" sz="3600" b="1" dirty="0">
              <a:solidFill>
                <a:schemeClr val="tx2">
                  <a:lumMod val="75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第二十八章：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 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我们是否愿意像耶稣一样，为他人站在神面前</a:t>
            </a:r>
          </a:p>
          <a:p>
            <a:pPr algn="ctr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                     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代求，并让自己的生命先被神分别出来？</a:t>
            </a:r>
          </a:p>
          <a:p>
            <a:pPr algn="ctr"/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  <a:sym typeface="+mn-ea"/>
            </a:endParaRPr>
          </a:p>
          <a:p>
            <a:pPr algn="ctr"/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第二十九章：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我们在祷告中是否愿意像耶稣在客西马尼那样，</a:t>
            </a:r>
          </a:p>
          <a:p>
            <a:pPr algn="ctr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                       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放下自己的意思，全心顺服天父的旨意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？</a:t>
            </a:r>
          </a:p>
          <a:p>
            <a:pPr algn="ctr"/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  <a:sym typeface="+mn-ea"/>
            </a:endParaRPr>
          </a:p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第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 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三十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章：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我们在祷告时，是否真愿意让神的话与圣灵来</a:t>
            </a:r>
          </a:p>
          <a:p>
            <a:pPr algn="ctr"/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                          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校正我们的心意，使我所求与神的旨意相合</a:t>
            </a:r>
          </a:p>
        </p:txBody>
      </p:sp>
    </p:spTree>
    <p:extLst>
      <p:ext uri="{BB962C8B-B14F-4D97-AF65-F5344CB8AC3E}">
        <p14:creationId xmlns:p14="http://schemas.microsoft.com/office/powerpoint/2010/main" val="24531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436A9-D1B1-9400-3F75-B2ADF1463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61B6ACA-1805-BE14-040C-3980B91CF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D5DCCD5-44C3-DBD4-65DD-B9F3B9E4ECB6}"/>
              </a:ext>
            </a:extLst>
          </p:cNvPr>
          <p:cNvGrpSpPr/>
          <p:nvPr/>
        </p:nvGrpSpPr>
        <p:grpSpPr>
          <a:xfrm>
            <a:off x="304801" y="239486"/>
            <a:ext cx="11582397" cy="6379028"/>
            <a:chOff x="609603" y="892"/>
            <a:chExt cx="11582397" cy="685710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EC7C1CC-AE2D-CF82-7285-8872A869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5400000">
              <a:off x="-532951" y="1143446"/>
              <a:ext cx="6857105" cy="457199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DA443E2-7674-15EC-9701-7C15E8A90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16200000">
              <a:off x="6477448" y="1143447"/>
              <a:ext cx="6857105" cy="4571998"/>
            </a:xfrm>
            <a:prstGeom prst="rect">
              <a:avLst/>
            </a:prstGeom>
          </p:spPr>
        </p:pic>
      </p:grpSp>
      <p:sp>
        <p:nvSpPr>
          <p:cNvPr id="14" name="文本框 3">
            <a:extLst>
              <a:ext uri="{FF2B5EF4-FFF2-40B4-BE49-F238E27FC236}">
                <a16:creationId xmlns:a16="http://schemas.microsoft.com/office/drawing/2014/main" id="{177EDBD7-F112-A355-C806-4D862277286E}"/>
              </a:ext>
            </a:extLst>
          </p:cNvPr>
          <p:cNvSpPr txBox="1"/>
          <p:nvPr/>
        </p:nvSpPr>
        <p:spPr>
          <a:xfrm>
            <a:off x="1489075" y="2042160"/>
            <a:ext cx="9234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基督是大祭司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11B8AF-7FB4-257C-B5B4-DDC78DDA6FCB}"/>
              </a:ext>
            </a:extLst>
          </p:cNvPr>
          <p:cNvSpPr/>
          <p:nvPr/>
        </p:nvSpPr>
        <p:spPr>
          <a:xfrm flipH="1">
            <a:off x="3519805" y="3626485"/>
            <a:ext cx="5191760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祷告的学校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二十八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3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04801" y="239486"/>
            <a:ext cx="11582397" cy="6379028"/>
            <a:chOff x="609603" y="892"/>
            <a:chExt cx="11582397" cy="685710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5400000">
              <a:off x="-532951" y="1143446"/>
              <a:ext cx="6857105" cy="457199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3"/>
            <a:stretch>
              <a:fillRect/>
            </a:stretch>
          </p:blipFill>
          <p:spPr>
            <a:xfrm rot="16200000">
              <a:off x="6477448" y="1143447"/>
              <a:ext cx="6857105" cy="4571998"/>
            </a:xfrm>
            <a:prstGeom prst="rect">
              <a:avLst/>
            </a:prstGeom>
          </p:spPr>
        </p:pic>
      </p:grpSp>
      <p:sp>
        <p:nvSpPr>
          <p:cNvPr id="14" name="文本框 3"/>
          <p:cNvSpPr txBox="1"/>
          <p:nvPr/>
        </p:nvSpPr>
        <p:spPr>
          <a:xfrm>
            <a:off x="1914036" y="2041960"/>
            <a:ext cx="836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dirty="0">
                <a:solidFill>
                  <a:srgbClr val="3875AD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End</a:t>
            </a:r>
            <a:endParaRPr lang="zh-CN" altLang="en-US" sz="7200" dirty="0">
              <a:solidFill>
                <a:srgbClr val="3875AD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16" name="圆角矩形 22"/>
          <p:cNvSpPr/>
          <p:nvPr/>
        </p:nvSpPr>
        <p:spPr>
          <a:xfrm>
            <a:off x="4394845" y="3461946"/>
            <a:ext cx="1573375" cy="225721"/>
          </a:xfrm>
          <a:prstGeom prst="roundRect">
            <a:avLst>
              <a:gd name="adj" fmla="val 0"/>
            </a:avLst>
          </a:prstGeom>
          <a:solidFill>
            <a:srgbClr val="3875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23"/>
          <p:cNvSpPr/>
          <p:nvPr/>
        </p:nvSpPr>
        <p:spPr>
          <a:xfrm>
            <a:off x="6095057" y="3461946"/>
            <a:ext cx="1656184" cy="225721"/>
          </a:xfrm>
          <a:prstGeom prst="roundRect">
            <a:avLst>
              <a:gd name="adj" fmla="val 0"/>
            </a:avLst>
          </a:prstGeom>
          <a:solidFill>
            <a:srgbClr val="3875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520701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基督是大祭司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5BE1A41-C8C4-466B-9507-29D418C81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62259"/>
              </p:ext>
            </p:extLst>
          </p:nvPr>
        </p:nvGraphicFramePr>
        <p:xfrm>
          <a:off x="584200" y="1625601"/>
          <a:ext cx="11023600" cy="445198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60942">
                  <a:extLst>
                    <a:ext uri="{9D8B030D-6E8A-4147-A177-3AD203B41FA5}">
                      <a16:colId xmlns:a16="http://schemas.microsoft.com/office/drawing/2014/main" val="1712013093"/>
                    </a:ext>
                  </a:extLst>
                </a:gridCol>
                <a:gridCol w="4716283">
                  <a:extLst>
                    <a:ext uri="{9D8B030D-6E8A-4147-A177-3AD203B41FA5}">
                      <a16:colId xmlns:a16="http://schemas.microsoft.com/office/drawing/2014/main" val="1416799380"/>
                    </a:ext>
                  </a:extLst>
                </a:gridCol>
                <a:gridCol w="4446375">
                  <a:extLst>
                    <a:ext uri="{9D8B030D-6E8A-4147-A177-3AD203B41FA5}">
                      <a16:colId xmlns:a16="http://schemas.microsoft.com/office/drawing/2014/main" val="1026559980"/>
                    </a:ext>
                  </a:extLst>
                </a:gridCol>
              </a:tblGrid>
              <a:tr h="635998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项目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旧约祭司（亚伦体系）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耶稣大祭司（新约）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803133"/>
                  </a:ext>
                </a:extLst>
              </a:tr>
              <a:tr h="635998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祭物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牛羊等动物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自己的身体与生命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85045"/>
                  </a:ext>
                </a:extLst>
              </a:tr>
              <a:tr h="635998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次数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每日、每年不断重复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一次永远有效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937334"/>
                  </a:ext>
                </a:extLst>
              </a:tr>
              <a:tr h="635998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圣洁程度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有罪，需要为自己赎罪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无罪，完全圣洁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272517"/>
                  </a:ext>
                </a:extLst>
              </a:tr>
              <a:tr h="635998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代求</a:t>
                      </a:r>
                      <a:endParaRPr lang="en-CA" sz="2400" b="1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在地上圣所代求</a:t>
                      </a:r>
                      <a:endParaRPr lang="en-CA" sz="2400" b="1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在天上永远代求</a:t>
                      </a:r>
                      <a:endParaRPr lang="en-CA" sz="2400" b="1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38823"/>
                  </a:ext>
                </a:extLst>
              </a:tr>
              <a:tr h="635998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职分来源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属肉体的条例，亚伦后裔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照麦基洗德等次，神亲自立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673577"/>
                  </a:ext>
                </a:extLst>
              </a:tr>
              <a:tr h="635998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功效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暂时遮盖罪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永远除去罪，带来救恩</a:t>
                      </a:r>
                      <a:endParaRPr lang="en-CA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4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3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祭司代祷的三部分</a:t>
            </a:r>
            <a:r>
              <a:rPr lang="en-CA" altLang="zh-CN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祷告的内容 </a:t>
            </a:r>
            <a:endParaRPr lang="en-CA" sz="54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1295401" y="25188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主首先为自己祷告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(1 ‐ 5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节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)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， </a:t>
            </a:r>
          </a:p>
          <a:p>
            <a:pPr marL="457200" indent="-457200" algn="l">
              <a:buFont typeface="+mj-lt"/>
              <a:buAutoNum type="arabicPeriod"/>
            </a:pP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再为门徒祷告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(6 ‐ 19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节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)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， </a:t>
            </a:r>
          </a:p>
          <a:p>
            <a:pPr marL="457200" indent="-457200" algn="l">
              <a:buFont typeface="+mj-lt"/>
              <a:buAutoNum type="arabicPeriod"/>
            </a:pP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最后为以后历代的信徒祷告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(20 ‐ 26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节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)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。</a:t>
            </a:r>
            <a:endParaRPr lang="en-C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zh-CN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 </a:t>
            </a:r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为自己祷告</a:t>
            </a:r>
            <a:endParaRPr lang="en-CA" sz="54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958850" y="2429932"/>
            <a:ext cx="10274299" cy="331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他求父荣耀他，使他也能荣耀父。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祈求神让神赐给祂的人认识基督和天父。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他已经完成了在地上的工，荣耀天父。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愿天父使祂同享荣耀</a:t>
            </a:r>
            <a:r>
              <a:rPr lang="en-CA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-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就是未有世界以先。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36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zh-CN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祭司代求的第一课</a:t>
            </a:r>
            <a:endParaRPr lang="en-CA" sz="54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958850" y="2429932"/>
            <a:ext cx="10274299" cy="3318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奉耶稣的名字祈祷，即是与耶稣同心祈求</a:t>
            </a:r>
            <a:r>
              <a:rPr lang="en-CA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陈明主所成就的工，诉说我们与主的合一，让主在我们身上得荣耀</a:t>
            </a:r>
            <a:r>
              <a:rPr lang="en-CA" altLang="zh-CN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与耶稣一同荣耀父，父也要因成全你奉主名的祷告而荣耀耶稣，和基督一样，我们会得着能力，为我们周围的人代求。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89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zh-CN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为门徒祷告</a:t>
            </a:r>
            <a:endParaRPr lang="en-CA" sz="54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604057" y="2160385"/>
            <a:ext cx="10983886" cy="385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天父所赐给祂的， 已经领受基督的话语。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门徒差遣他们进入世界，替他做工，像天父当初差遣基督一样。为他们的合一代祷。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求父保守他们脱离那恶者；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因神的道成圣， 因为基督已经为他们而自己分别为圣。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2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575" y="381000"/>
            <a:ext cx="11372850" cy="6096000"/>
          </a:xfrm>
          <a:prstGeom prst="rect">
            <a:avLst/>
          </a:prstGeom>
          <a:solidFill>
            <a:srgbClr val="B2C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40B5F8-FA23-4E4B-A052-23EE3881BF3A}"/>
              </a:ext>
            </a:extLst>
          </p:cNvPr>
          <p:cNvSpPr txBox="1">
            <a:spLocks/>
          </p:cNvSpPr>
          <p:nvPr/>
        </p:nvSpPr>
        <p:spPr>
          <a:xfrm>
            <a:off x="1295402" y="1109132"/>
            <a:ext cx="9601196" cy="96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zh-CN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祭司代求的第二课</a:t>
            </a:r>
            <a:endParaRPr lang="en-CA" sz="54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5DDE79-378D-4BFC-B286-3E8F9FBFBD9C}"/>
              </a:ext>
            </a:extLst>
          </p:cNvPr>
          <p:cNvSpPr txBox="1">
            <a:spLocks/>
          </p:cNvSpPr>
          <p:nvPr/>
        </p:nvSpPr>
        <p:spPr>
          <a:xfrm>
            <a:off x="604057" y="2143760"/>
            <a:ext cx="10983886" cy="389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信徒当效法基督，先为自己最亲近的人代求。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祈求他们首先能领受主的话。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不但代祷，也要向他们说话，若已接受主的话语，我们就要恳切为他们能脱离恶者，因真理成圣而求。</a:t>
            </a:r>
            <a:endParaRPr lang="en-CA" altLang="zh-CN" sz="4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03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3080</Words>
  <Application>Microsoft Office PowerPoint</Application>
  <PresentationFormat>Widescreen</PresentationFormat>
  <Paragraphs>183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等线</vt:lpstr>
      <vt:lpstr>等线 Light</vt:lpstr>
      <vt:lpstr>LiSu</vt:lpstr>
      <vt:lpstr>Microsoft JhengHei UI</vt:lpstr>
      <vt:lpstr>微软雅黑</vt:lpstr>
      <vt:lpstr>微软雅黑</vt:lpstr>
      <vt:lpstr>站酷小薇LOGO体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Jarod zhang</cp:lastModifiedBy>
  <cp:revision>41</cp:revision>
  <dcterms:created xsi:type="dcterms:W3CDTF">2025-12-11T17:26:51Z</dcterms:created>
  <dcterms:modified xsi:type="dcterms:W3CDTF">2025-12-14T05:29:17Z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2052-12.1.24031.24031</vt:lpwstr>
  </property>
  <property fmtid="{D5CDD505-2E9C-101B-9397-08002B2CF9AE}" pid="3" name="ICV">
    <vt:lpwstr>455465C15AEAF12E90852F69DA970B48_43</vt:lpwstr>
  </property>
</Properties>
</file>