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4630400" cy="8229600"/>
  <p:notesSz cx="8229600" cy="146304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Host Grotesk Medium" panose="020B0504030402000203" pitchFamily="34" charset="0"/>
      <p:regular r:id="rId22"/>
      <p: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  <p:embeddedFont>
      <p:font typeface="微软雅黑" panose="020B0503020204020204" pitchFamily="34" charset="-122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1" d="100"/>
          <a:sy n="91" d="100"/>
        </p:scale>
        <p:origin x="5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4308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9E64FB-DF22-49D9-A3B4-C1CC4EF663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D9AEF4-3C30-40FE-9697-63184358D2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660900" y="0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4550C-0C7D-413E-B12B-8B7F5C54C49D}" type="datetimeFigureOut">
              <a:rPr lang="en-CA" smtClean="0"/>
              <a:t>2026-01-04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08C7E4-1FDA-4A13-81E1-55F4267468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3896975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0BEB3F-322C-4EA6-99EA-715E284261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660900" y="13896975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80118-B4E6-4D0D-89E0-81AE7B6ACF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2410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144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svg"/><Relationship Id="rId5" Type="http://schemas.openxmlformats.org/officeDocument/2006/relationships/image" Target="../media/image11.sv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3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svg"/><Relationship Id="rId5" Type="http://schemas.openxmlformats.org/officeDocument/2006/relationships/image" Target="../media/image23.svg"/><Relationship Id="rId4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svg"/><Relationship Id="rId4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93789" y="563446"/>
            <a:ext cx="1980941" cy="580548"/>
          </a:xfrm>
          <a:prstGeom prst="roundRect">
            <a:avLst>
              <a:gd name="adj" fmla="val 18664"/>
            </a:avLst>
          </a:prstGeom>
          <a:solidFill>
            <a:srgbClr val="D9EDF2"/>
          </a:solidFill>
          <a:ln/>
        </p:spPr>
      </p:sp>
      <p:sp>
        <p:nvSpPr>
          <p:cNvPr id="4" name="Text 1"/>
          <p:cNvSpPr/>
          <p:nvPr/>
        </p:nvSpPr>
        <p:spPr>
          <a:xfrm>
            <a:off x="1053016" y="793648"/>
            <a:ext cx="1462486" cy="3079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2800" b="1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第十七课</a:t>
            </a:r>
            <a:endParaRPr lang="en-US" sz="2800" b="1" dirty="0"/>
          </a:p>
        </p:txBody>
      </p:sp>
      <p:sp>
        <p:nvSpPr>
          <p:cNvPr id="5" name="Text 2"/>
          <p:cNvSpPr/>
          <p:nvPr/>
        </p:nvSpPr>
        <p:spPr>
          <a:xfrm>
            <a:off x="793790" y="1424267"/>
            <a:ext cx="496181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在团契关系中与神相遇</a:t>
            </a:r>
            <a:endParaRPr lang="en-US" sz="3900" dirty="0"/>
          </a:p>
        </p:txBody>
      </p:sp>
      <p:sp>
        <p:nvSpPr>
          <p:cNvPr id="6" name="Text 3"/>
          <p:cNvSpPr/>
          <p:nvPr/>
        </p:nvSpPr>
        <p:spPr>
          <a:xfrm>
            <a:off x="793790" y="2793946"/>
            <a:ext cx="8075890" cy="2381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 err="1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与神相遇的过程，有时是我们个体的不同经历和特有的恩典。但更多时候，我们与神相遇还是在群体当中来跟随和效法祂</a:t>
            </a:r>
            <a:r>
              <a:rPr lang="en-US" sz="24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。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4"/>
          <p:cNvSpPr/>
          <p:nvPr/>
        </p:nvSpPr>
        <p:spPr>
          <a:xfrm>
            <a:off x="793790" y="4242927"/>
            <a:ext cx="8075890" cy="11907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4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今天这一课借着在团契关系中，让我们看见如何与神相遇。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40" y="0"/>
            <a:ext cx="768096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542687"/>
            <a:ext cx="6329499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600" dirty="0">
                <a:solidFill>
                  <a:srgbClr val="2E3C4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基督徒团契帮助我们与神相遇</a:t>
            </a:r>
            <a:endParaRPr 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1"/>
          <p:cNvSpPr/>
          <p:nvPr/>
        </p:nvSpPr>
        <p:spPr>
          <a:xfrm>
            <a:off x="579301" y="1649777"/>
            <a:ext cx="7074566" cy="54057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请</a:t>
            </a:r>
            <a:r>
              <a:rPr lang="en-US" sz="2400" b="1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以祷告的心</a:t>
            </a:r>
            <a:r>
              <a:rPr lang="en-US" sz="24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开始</a:t>
            </a:r>
            <a:r>
              <a:rPr lang="en-US" sz="2400" b="1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热忱地</a:t>
            </a:r>
            <a:r>
              <a:rPr lang="en-US" sz="24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参加教会的团契生活。这对你的</a:t>
            </a:r>
            <a:r>
              <a:rPr lang="en-US" sz="2400" b="1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属灵长进</a:t>
            </a:r>
            <a:r>
              <a:rPr lang="en-US" sz="24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和</a:t>
            </a:r>
            <a:r>
              <a:rPr lang="en-US" sz="2400" b="1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属灵安全</a:t>
            </a:r>
            <a:r>
              <a:rPr lang="en-US" sz="24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是非常关键的，也会成为你的很多个人</a:t>
            </a:r>
            <a:r>
              <a:rPr lang="en-US" sz="2400" b="1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喜乐的一个源泉</a:t>
            </a:r>
            <a:r>
              <a:rPr lang="en-US" sz="24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。不要让你的</a:t>
            </a:r>
            <a:r>
              <a:rPr lang="en-US" sz="2400" b="1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自私</a:t>
            </a:r>
            <a:r>
              <a:rPr lang="en-US" sz="24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、</a:t>
            </a:r>
            <a:r>
              <a:rPr lang="en-US" sz="2400" b="1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懒惰</a:t>
            </a:r>
            <a:r>
              <a:rPr lang="en-US" sz="24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或</a:t>
            </a:r>
            <a:r>
              <a:rPr lang="en-US" sz="2400" b="1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苦毒</a:t>
            </a:r>
            <a:r>
              <a:rPr lang="en-US" sz="24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，或是</a:t>
            </a:r>
            <a:r>
              <a:rPr lang="en-US" sz="2400" b="1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魔鬼的诡计</a:t>
            </a:r>
            <a:r>
              <a:rPr lang="en-US" sz="24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阻挠你，使你不愿采取基督徒生活的这个关键步骤。你要在基督的爱里勇往直前，尽可能地在最充分的程度上关爱你在基督里的弟兄姊妹，享受与他们之间的团契。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6149102"/>
            <a:ext cx="5727621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564722"/>
            <a:ext cx="7685127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2E3C4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共同祷告的必须性-团契的重要内容</a:t>
            </a:r>
            <a:endParaRPr lang="en-US" sz="3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1581635"/>
            <a:ext cx="13042821" cy="5953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在早期教会中，集体祷告不是额外活动，而是基督徒生活的正常部分。使徒行传2:42-47告诉我们，新信徒恒心地进行集体祷告。(46 他們天天同心合意恆切地在殿裏，且在家中擘餅，存着歡喜、誠實的心用飯，47 讚美神，得眾民的喜愛。主將得救的人天天加給他們。使徒行傳 2:46-47 )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93790" y="3352800"/>
            <a:ext cx="6422231" cy="3295164"/>
          </a:xfrm>
          <a:prstGeom prst="roundRect">
            <a:avLst>
              <a:gd name="adj" fmla="val 3578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9768" y="3640204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个人私下祷告</a:t>
            </a:r>
            <a:endParaRPr 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4"/>
          <p:cNvSpPr/>
          <p:nvPr/>
        </p:nvSpPr>
        <p:spPr>
          <a:xfrm>
            <a:off x="999768" y="4114800"/>
            <a:ext cx="6010275" cy="8929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找一个可以单独跟神交谈的安静地方（6 你禱告的時候，要進你的內屋，關上門，禱告你在暗中的父；你父在暗中察看，必然報答你。馬太福音 6:6 ）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Shape 5"/>
          <p:cNvSpPr/>
          <p:nvPr/>
        </p:nvSpPr>
        <p:spPr>
          <a:xfrm>
            <a:off x="7414379" y="3352799"/>
            <a:ext cx="6422231" cy="3295165"/>
          </a:xfrm>
          <a:prstGeom prst="roundRect">
            <a:avLst>
              <a:gd name="adj" fmla="val 3578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620357" y="3640204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集体祷告</a:t>
            </a:r>
            <a:endParaRPr 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7"/>
          <p:cNvSpPr/>
          <p:nvPr/>
        </p:nvSpPr>
        <p:spPr>
          <a:xfrm>
            <a:off x="7620357" y="4114800"/>
            <a:ext cx="6010275" cy="14882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基督徒单单为祷告聚在一起，在集中的时间里向神倾心求告（13 進了城，就上了所住的一間樓房；在那裏有彼得、約翰、雅各、安得烈、腓力、多馬、巴多羅買、馬太、亞勒腓的兒子雅各、奮銳黨的西門，和雅各的兒子猶大。14 這些人同着幾個婦人和耶穌的母親馬利亞，並耶穌的弟兄，都同心合意地恆切禱告。使徒行傳 1:13-14）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1403" y="516612"/>
            <a:ext cx="7273885" cy="5870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650" dirty="0">
                <a:solidFill>
                  <a:srgbClr val="2E3C4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共同祷告的必须性-团契的重要内容</a:t>
            </a:r>
            <a:endParaRPr lang="en-US" sz="36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1"/>
          <p:cNvSpPr/>
          <p:nvPr/>
        </p:nvSpPr>
        <p:spPr>
          <a:xfrm>
            <a:off x="751403" y="1479352"/>
            <a:ext cx="13127593" cy="3521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集体祷告中需要注意的事项：</a:t>
            </a:r>
            <a:endParaRPr 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51403" y="2042874"/>
            <a:ext cx="13127593" cy="1127165"/>
          </a:xfrm>
          <a:prstGeom prst="roundRect">
            <a:avLst>
              <a:gd name="adj" fmla="val 7000"/>
            </a:avLst>
          </a:prstGeom>
          <a:solidFill>
            <a:srgbClr val="FAF9F5"/>
          </a:solidFill>
          <a:ln w="22860">
            <a:solidFill>
              <a:srgbClr val="BFD3D8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774263" y="2065734"/>
            <a:ext cx="751403" cy="1081445"/>
          </a:xfrm>
          <a:prstGeom prst="roundRect">
            <a:avLst>
              <a:gd name="adj" fmla="val 6850"/>
            </a:avLst>
          </a:prstGeom>
          <a:solidFill>
            <a:srgbClr val="D9EDF2"/>
          </a:solidFill>
          <a:ln/>
        </p:spPr>
      </p:sp>
      <p:sp>
        <p:nvSpPr>
          <p:cNvPr id="6" name="Text 4"/>
          <p:cNvSpPr/>
          <p:nvPr/>
        </p:nvSpPr>
        <p:spPr>
          <a:xfrm>
            <a:off x="1005245" y="2430304"/>
            <a:ext cx="281702" cy="3521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1</a:t>
            </a:r>
            <a:endParaRPr 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5"/>
          <p:cNvSpPr/>
          <p:nvPr/>
        </p:nvSpPr>
        <p:spPr>
          <a:xfrm>
            <a:off x="1713428" y="2253496"/>
            <a:ext cx="2348270" cy="2934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8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事先祷告预备心</a:t>
            </a:r>
            <a:endParaRPr 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6"/>
          <p:cNvSpPr/>
          <p:nvPr/>
        </p:nvSpPr>
        <p:spPr>
          <a:xfrm>
            <a:off x="1713428" y="2659618"/>
            <a:ext cx="11954947" cy="2818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求神使你能全心投入，保持警醒，把心思集中在神身上。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51403" y="3357801"/>
            <a:ext cx="13127593" cy="1127165"/>
          </a:xfrm>
          <a:prstGeom prst="roundRect">
            <a:avLst>
              <a:gd name="adj" fmla="val 7000"/>
            </a:avLst>
          </a:prstGeom>
          <a:solidFill>
            <a:srgbClr val="FAF9F5"/>
          </a:solidFill>
          <a:ln w="22860">
            <a:solidFill>
              <a:srgbClr val="BFD3D8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774263" y="3380661"/>
            <a:ext cx="751403" cy="1081445"/>
          </a:xfrm>
          <a:prstGeom prst="roundRect">
            <a:avLst>
              <a:gd name="adj" fmla="val 6850"/>
            </a:avLst>
          </a:prstGeom>
          <a:solidFill>
            <a:srgbClr val="D9EDF2"/>
          </a:solidFill>
          <a:ln/>
        </p:spPr>
      </p:sp>
      <p:sp>
        <p:nvSpPr>
          <p:cNvPr id="11" name="Text 9"/>
          <p:cNvSpPr/>
          <p:nvPr/>
        </p:nvSpPr>
        <p:spPr>
          <a:xfrm>
            <a:off x="1005245" y="3745230"/>
            <a:ext cx="281702" cy="3521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2</a:t>
            </a:r>
            <a:endParaRPr 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1713428" y="3568422"/>
            <a:ext cx="2348270" cy="2934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8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用心倾听并认同</a:t>
            </a:r>
            <a:endParaRPr 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713428" y="3974544"/>
            <a:ext cx="11954947" cy="2818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感受祷告内容，用心用口表示同意，与开口祷告的人联合一致。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751403" y="4672726"/>
            <a:ext cx="13127593" cy="3398829"/>
          </a:xfrm>
          <a:prstGeom prst="roundRect">
            <a:avLst>
              <a:gd name="adj" fmla="val 2592"/>
            </a:avLst>
          </a:prstGeom>
          <a:solidFill>
            <a:srgbClr val="FAF9F5"/>
          </a:solidFill>
          <a:ln w="22860">
            <a:solidFill>
              <a:srgbClr val="BFD3D8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774263" y="4695587"/>
            <a:ext cx="751403" cy="3375968"/>
          </a:xfrm>
          <a:prstGeom prst="roundRect">
            <a:avLst>
              <a:gd name="adj" fmla="val 6850"/>
            </a:avLst>
          </a:prstGeom>
          <a:solidFill>
            <a:srgbClr val="D9EDF2"/>
          </a:solidFill>
          <a:ln/>
        </p:spPr>
      </p:sp>
      <p:sp>
        <p:nvSpPr>
          <p:cNvPr id="16" name="Text 14"/>
          <p:cNvSpPr/>
          <p:nvPr/>
        </p:nvSpPr>
        <p:spPr>
          <a:xfrm>
            <a:off x="1005245" y="6018728"/>
            <a:ext cx="281702" cy="3521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3</a:t>
            </a:r>
            <a:endParaRPr 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713428" y="4883348"/>
            <a:ext cx="2348270" cy="2934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8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向神真诚祷告</a:t>
            </a:r>
            <a:endParaRPr 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1713428" y="5289471"/>
            <a:ext cx="11954947" cy="2818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不是打动别人，而是向神倾心求告，让言语从内心流露出来。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1713428" y="5683925"/>
            <a:ext cx="11954947" cy="563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b="1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向神祷告</a:t>
            </a:r>
            <a:r>
              <a:rPr lang="en-US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。祷告的目的不是要打动别人，给别人留下深刻的印象，也不是以你的祷告作为教导别人的手段。是为了神的国度和你教会的缘故向神倾心求告的时间。所以要向神说话，把你内心的负担和愿望卸给祂。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1713428" y="6313289"/>
            <a:ext cx="11954947" cy="563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b="1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用心祷告。</a:t>
            </a:r>
            <a:r>
              <a:rPr lang="en-US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没有必要紧张，因为那里的每一个人都爱你所爱的同一位神，都跟你的负担有份。他们和神都不在乎你说的话听起来有多动人，或是你的口才有多好，而是在乎你的内心和言语都是真诚的。要以一颗对神的事情充满热忱的心来参加祷告会。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1713428" y="7224474"/>
            <a:ext cx="11954947" cy="563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b="1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代祷的身份</a:t>
            </a:r>
            <a:r>
              <a:rPr lang="en-US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。是为着其他人向神说话，在祂面前代表他们。这是非常重要的。你就像是在恳求医生给一个受伤的人看病一样。所以，要特别严肃地对待你正在做的事情。你是在永恒的、全能的和全善的神面前替其他人说话。你的祷告具有永恒的重要性。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7212" y="680680"/>
            <a:ext cx="4880491" cy="6099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3800" dirty="0">
                <a:solidFill>
                  <a:srgbClr val="2E3C4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行动呼召</a:t>
            </a:r>
            <a:endParaRPr lang="en-US" sz="3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67212" y="1436846"/>
            <a:ext cx="7582376" cy="5857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0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请以祷告的心开始热忱地参加教会的团契生活。这对你的属灵长进和安全是非常关键的，也会成为你喜乐的源泉。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267212" y="2681526"/>
            <a:ext cx="3693557" cy="1713905"/>
          </a:xfrm>
          <a:prstGeom prst="roundRect">
            <a:avLst>
              <a:gd name="adj" fmla="val 6402"/>
            </a:avLst>
          </a:prstGeom>
          <a:solidFill>
            <a:srgbClr val="FAF9F5"/>
          </a:solidFill>
          <a:ln/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212" y="2658666"/>
            <a:ext cx="3693557" cy="91440"/>
          </a:xfrm>
          <a:prstGeom prst="rect">
            <a:avLst/>
          </a:prstGeom>
        </p:spPr>
      </p:pic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1216" y="2388751"/>
            <a:ext cx="585549" cy="58554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996833" y="2535079"/>
            <a:ext cx="234196" cy="2927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1</a:t>
            </a:r>
            <a:endParaRPr 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4"/>
          <p:cNvSpPr/>
          <p:nvPr/>
        </p:nvSpPr>
        <p:spPr>
          <a:xfrm>
            <a:off x="6485215" y="3169563"/>
            <a:ext cx="2440186" cy="305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反思忍耐包容</a:t>
            </a:r>
            <a:endParaRPr 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5"/>
          <p:cNvSpPr/>
          <p:nvPr/>
        </p:nvSpPr>
        <p:spPr>
          <a:xfrm>
            <a:off x="6485215" y="3591639"/>
            <a:ext cx="3257550" cy="5857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0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问问自己在团契中有哪些没有彼此忍耐相互包容的地方？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Shape 6"/>
          <p:cNvSpPr/>
          <p:nvPr/>
        </p:nvSpPr>
        <p:spPr>
          <a:xfrm>
            <a:off x="10155912" y="2681526"/>
            <a:ext cx="3693676" cy="1713905"/>
          </a:xfrm>
          <a:prstGeom prst="roundRect">
            <a:avLst>
              <a:gd name="adj" fmla="val 6402"/>
            </a:avLst>
          </a:prstGeom>
          <a:solidFill>
            <a:srgbClr val="FAF9F5"/>
          </a:solidFill>
          <a:ln/>
        </p:spPr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5912" y="2658666"/>
            <a:ext cx="3693676" cy="91440"/>
          </a:xfrm>
          <a:prstGeom prst="rect">
            <a:avLst/>
          </a:prstGeom>
        </p:spPr>
      </p:pic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09916" y="2388751"/>
            <a:ext cx="585549" cy="585549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1885533" y="2535079"/>
            <a:ext cx="234196" cy="2927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2</a:t>
            </a:r>
            <a:endParaRPr 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 8"/>
          <p:cNvSpPr/>
          <p:nvPr/>
        </p:nvSpPr>
        <p:spPr>
          <a:xfrm>
            <a:off x="10373916" y="3169563"/>
            <a:ext cx="2440186" cy="305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检视饶恕之心</a:t>
            </a:r>
            <a:endParaRPr 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 9"/>
          <p:cNvSpPr/>
          <p:nvPr/>
        </p:nvSpPr>
        <p:spPr>
          <a:xfrm>
            <a:off x="10373916" y="3591639"/>
            <a:ext cx="3257669" cy="5857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0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团契中有没有自己还没有或者不愿意饶恕的人？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Shape 10"/>
          <p:cNvSpPr/>
          <p:nvPr/>
        </p:nvSpPr>
        <p:spPr>
          <a:xfrm>
            <a:off x="6267212" y="4883348"/>
            <a:ext cx="3693557" cy="1713905"/>
          </a:xfrm>
          <a:prstGeom prst="roundRect">
            <a:avLst>
              <a:gd name="adj" fmla="val 6402"/>
            </a:avLst>
          </a:prstGeom>
          <a:solidFill>
            <a:srgbClr val="FAF9F5"/>
          </a:solidFill>
          <a:ln/>
        </p:spPr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212" y="4860488"/>
            <a:ext cx="3693557" cy="91440"/>
          </a:xfrm>
          <a:prstGeom prst="rect">
            <a:avLst/>
          </a:prstGeom>
        </p:spPr>
      </p:pic>
      <p:pic>
        <p:nvPicPr>
          <p:cNvPr id="19" name="Image 6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1216" y="4590574"/>
            <a:ext cx="585549" cy="585549"/>
          </a:xfrm>
          <a:prstGeom prst="rect">
            <a:avLst/>
          </a:prstGeom>
        </p:spPr>
      </p:pic>
      <p:sp>
        <p:nvSpPr>
          <p:cNvPr id="20" name="Text 11"/>
          <p:cNvSpPr/>
          <p:nvPr/>
        </p:nvSpPr>
        <p:spPr>
          <a:xfrm>
            <a:off x="7996833" y="4736902"/>
            <a:ext cx="234196" cy="2927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3</a:t>
            </a:r>
            <a:endParaRPr 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 12"/>
          <p:cNvSpPr/>
          <p:nvPr/>
        </p:nvSpPr>
        <p:spPr>
          <a:xfrm>
            <a:off x="6485215" y="5371386"/>
            <a:ext cx="2440186" cy="305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勇敢认罪和好</a:t>
            </a:r>
            <a:endParaRPr 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 13"/>
          <p:cNvSpPr/>
          <p:nvPr/>
        </p:nvSpPr>
        <p:spPr>
          <a:xfrm>
            <a:off x="6485215" y="5793462"/>
            <a:ext cx="3257550" cy="5857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0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在团契中有没有得罪他人？是否愿意去认罪请求原谅？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Shape 14"/>
          <p:cNvSpPr/>
          <p:nvPr/>
        </p:nvSpPr>
        <p:spPr>
          <a:xfrm>
            <a:off x="10155912" y="4883348"/>
            <a:ext cx="3693676" cy="1713905"/>
          </a:xfrm>
          <a:prstGeom prst="roundRect">
            <a:avLst>
              <a:gd name="adj" fmla="val 6402"/>
            </a:avLst>
          </a:prstGeom>
          <a:solidFill>
            <a:srgbClr val="FAF9F5"/>
          </a:solidFill>
          <a:ln/>
        </p:spPr>
      </p:sp>
      <p:pic>
        <p:nvPicPr>
          <p:cNvPr id="24" name="Image 7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5912" y="4860488"/>
            <a:ext cx="3693676" cy="91440"/>
          </a:xfrm>
          <a:prstGeom prst="rect">
            <a:avLst/>
          </a:prstGeom>
        </p:spPr>
      </p:pic>
      <p:pic>
        <p:nvPicPr>
          <p:cNvPr id="25" name="Image 8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09916" y="4590574"/>
            <a:ext cx="585549" cy="585549"/>
          </a:xfrm>
          <a:prstGeom prst="rect">
            <a:avLst/>
          </a:prstGeom>
        </p:spPr>
      </p:pic>
      <p:sp>
        <p:nvSpPr>
          <p:cNvPr id="26" name="Text 15"/>
          <p:cNvSpPr/>
          <p:nvPr/>
        </p:nvSpPr>
        <p:spPr>
          <a:xfrm>
            <a:off x="11885533" y="4736902"/>
            <a:ext cx="234196" cy="2927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4</a:t>
            </a:r>
            <a:endParaRPr 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 16"/>
          <p:cNvSpPr/>
          <p:nvPr/>
        </p:nvSpPr>
        <p:spPr>
          <a:xfrm>
            <a:off x="10373916" y="5371386"/>
            <a:ext cx="2440186" cy="305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积极认真的参加祷告会</a:t>
            </a:r>
            <a:endParaRPr 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 17"/>
          <p:cNvSpPr/>
          <p:nvPr/>
        </p:nvSpPr>
        <p:spPr>
          <a:xfrm>
            <a:off x="10373916" y="5793462"/>
            <a:ext cx="3257669" cy="5857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0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不要忽视群体的祷告。用心灵诚实来敬拜和向祂祷告。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 18"/>
          <p:cNvSpPr/>
          <p:nvPr/>
        </p:nvSpPr>
        <p:spPr>
          <a:xfrm>
            <a:off x="6559987" y="7036356"/>
            <a:ext cx="7460813" cy="58990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0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不要让你的自私、懒惰或苦毒，或是魔鬼的诡计阻挠你。要在基督的爱里勇往直前！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Shape 19"/>
          <p:cNvSpPr/>
          <p:nvPr/>
        </p:nvSpPr>
        <p:spPr>
          <a:xfrm>
            <a:off x="6323752" y="6965310"/>
            <a:ext cx="22860" cy="731996"/>
          </a:xfrm>
          <a:prstGeom prst="rect">
            <a:avLst/>
          </a:prstGeom>
          <a:solidFill>
            <a:srgbClr val="95CCDA"/>
          </a:solidFill>
          <a:ln/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696901" y="3804761"/>
            <a:ext cx="496181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88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END</a:t>
            </a:r>
            <a:endParaRPr lang="en-US" sz="8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10101"/>
            <a:ext cx="496181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2E3C4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引言</a:t>
            </a:r>
            <a:endParaRPr lang="en-US" sz="3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1779567"/>
            <a:ext cx="13042821" cy="35135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91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朋友的变化</a:t>
            </a:r>
            <a:r>
              <a:rPr lang="en-US" sz="24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—成为基督徒之后，我们会有很大的变化，生命的更新，对罪的认识，身份的改变等等，同时你会发现我们在我们</a:t>
            </a:r>
            <a:r>
              <a:rPr lang="en-US" sz="2400" b="1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交友</a:t>
            </a:r>
            <a:r>
              <a:rPr lang="en-US" sz="24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方面也有很大变化—和原来的朋友有一些不同—因着对神对罪的认识，世界观、价值观的变化，生命中新的方向，原来的朋友他们会认为你很奇怪、很不可思议，甚至有张力和压力，甚至会迫使我们犯罪。我们不得不做必要的改变：</a:t>
            </a:r>
            <a:r>
              <a:rPr lang="en-US" sz="2400" dirty="0">
                <a:solidFill>
                  <a:srgbClr val="91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63 凡敬畏你、守你训词的人， 我都与他作伴。 诗篇 119:63  </a:t>
            </a:r>
            <a:r>
              <a:rPr lang="zh-CN" altLang="en-US" sz="2400" dirty="0">
                <a:solidFill>
                  <a:srgbClr val="91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。</a:t>
            </a:r>
            <a:r>
              <a:rPr lang="zh-CN" altLang="en-US" sz="2400" b="1" dirty="0">
                <a:solidFill>
                  <a:srgbClr val="3A6B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但</a:t>
            </a:r>
            <a:r>
              <a:rPr lang="en-US" sz="2400" b="1" dirty="0">
                <a:solidFill>
                  <a:srgbClr val="3A6B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不</a:t>
            </a:r>
            <a:r>
              <a:rPr lang="zh-CN" altLang="en-US" sz="2400" b="1" dirty="0">
                <a:solidFill>
                  <a:srgbClr val="3A6B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是</a:t>
            </a:r>
            <a:r>
              <a:rPr lang="en-US" sz="2400" b="1" dirty="0" err="1">
                <a:solidFill>
                  <a:srgbClr val="3A6B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完全抛弃老朋友，还要继续爱他们，尽量找机会把这个世界上最美好、最奇妙的消息告诉他们，就是：耶稣拯救罪人，人可以靠耶稣认识神</a:t>
            </a:r>
            <a:r>
              <a:rPr lang="en-US" sz="24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。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5293162"/>
            <a:ext cx="13042821" cy="14350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91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与基督徒为友</a:t>
            </a:r>
            <a:r>
              <a:rPr lang="en-US" sz="24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—这种变化既是自然的，也是必要的。与基督徒建立新的友谊，是帮助我们在恩典上成长的最重要途径之一。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09910"/>
            <a:ext cx="6449854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2E3C4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所有基督徒都应当有团契关系</a:t>
            </a:r>
            <a:endParaRPr lang="en-US" sz="3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1669793"/>
            <a:ext cx="13042821" cy="3721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32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使徒行传2:42-47</a:t>
            </a:r>
            <a:endParaRPr 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2123778"/>
            <a:ext cx="13042821" cy="14887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i="1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 41 于是领受他话的人就受了洗。那一天，门徒约添了三千人，42 都恒心遵守使徒的教训，</a:t>
            </a:r>
            <a:r>
              <a:rPr lang="en-US" sz="2400" b="1" i="1" dirty="0">
                <a:solidFill>
                  <a:srgbClr val="91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彼此交接</a:t>
            </a:r>
            <a:r>
              <a:rPr lang="en-US" sz="2400" i="1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，擘饼，祈祷。 43 众人都惧怕；使徒又行了许多奇事神迹。44 </a:t>
            </a:r>
            <a:r>
              <a:rPr lang="en-US" sz="2400" b="1" i="1" dirty="0">
                <a:solidFill>
                  <a:srgbClr val="91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信的人都在一处</a:t>
            </a:r>
            <a:r>
              <a:rPr lang="en-US" sz="2400" i="1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，凡物公用，45 并且卖了田产、家业，照各人所需用的分给各人。46</a:t>
            </a:r>
            <a:r>
              <a:rPr lang="en-US" sz="2400" b="1" i="1" dirty="0">
                <a:solidFill>
                  <a:srgbClr val="91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 他们天天同心合意恒切地在殿里，且在家中擘饼</a:t>
            </a:r>
            <a:r>
              <a:rPr lang="en-US" sz="2400" i="1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，存着欢喜、诚实的心用饭，47 赞美　神，得众民的喜爱。主将得救的人天天加给他们</a:t>
            </a:r>
            <a:r>
              <a:rPr lang="en-US" sz="24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。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93790" y="5041405"/>
            <a:ext cx="6422231" cy="2537694"/>
          </a:xfrm>
          <a:prstGeom prst="roundRect">
            <a:avLst>
              <a:gd name="adj" fmla="val 3738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768" y="5247383"/>
            <a:ext cx="595313" cy="595313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3479" y="5410975"/>
            <a:ext cx="267891" cy="26789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793439" y="5420918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集体性团契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5"/>
          <p:cNvSpPr/>
          <p:nvPr/>
        </p:nvSpPr>
        <p:spPr>
          <a:xfrm>
            <a:off x="999768" y="6110501"/>
            <a:ext cx="6010275" cy="5953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发生在教会的公共聚会中，包括集体崇拜、学习神的话语，以及彼此交通。你应当委身于这样的团契。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7414379" y="5041405"/>
            <a:ext cx="6422231" cy="2230160"/>
          </a:xfrm>
          <a:prstGeom prst="roundRect">
            <a:avLst>
              <a:gd name="adj" fmla="val 3738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357" y="5247383"/>
            <a:ext cx="595313" cy="595313"/>
          </a:xfrm>
          <a:prstGeom prst="rect">
            <a:avLst/>
          </a:prstGeom>
        </p:spPr>
      </p:pic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84068" y="5410975"/>
            <a:ext cx="267891" cy="267891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8379381" y="5420918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私下的团契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8"/>
          <p:cNvSpPr/>
          <p:nvPr/>
        </p:nvSpPr>
        <p:spPr>
          <a:xfrm>
            <a:off x="7620357" y="6110501"/>
            <a:ext cx="6010275" cy="5953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4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弟兄姊妹之间非正式的单独聚会，可以发生在任何时间、任何地点，不局限于公众聚会。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560189"/>
            <a:ext cx="496181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2E3C4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基督徒团契的基础</a:t>
            </a:r>
            <a:endParaRPr lang="en-US" sz="3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80190" y="1477923"/>
            <a:ext cx="7556421" cy="3721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5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基督徒团契的依据是我们借着耶稣基督而与神的相交。</a:t>
            </a:r>
            <a:endParaRPr lang="en-US" sz="19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2"/>
          <p:cNvSpPr/>
          <p:nvPr/>
        </p:nvSpPr>
        <p:spPr>
          <a:xfrm>
            <a:off x="6280190" y="2073354"/>
            <a:ext cx="7556421" cy="74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50" i="1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3 我們將所看見、所聽見的傳給你們，使你們與我們相交。我們乃是與父並他兒子耶穌基督相交的。</a:t>
            </a:r>
            <a:r>
              <a:rPr lang="en-US" sz="195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 </a:t>
            </a:r>
            <a:r>
              <a:rPr lang="en-US" sz="1950" i="1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約翰一書 1:3  </a:t>
            </a:r>
            <a:endParaRPr lang="en-US" sz="19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3"/>
          <p:cNvSpPr/>
          <p:nvPr/>
        </p:nvSpPr>
        <p:spPr>
          <a:xfrm>
            <a:off x="6280190" y="3040975"/>
            <a:ext cx="7556421" cy="3721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5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这种团契首先建立在我们通过基督与神所拥有的关系上。</a:t>
            </a:r>
            <a:endParaRPr lang="en-US" sz="19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Shape 4"/>
          <p:cNvSpPr/>
          <p:nvPr/>
        </p:nvSpPr>
        <p:spPr>
          <a:xfrm>
            <a:off x="6280190" y="3636407"/>
            <a:ext cx="3679031" cy="1764625"/>
          </a:xfrm>
          <a:prstGeom prst="roundRect">
            <a:avLst>
              <a:gd name="adj" fmla="val 6218"/>
            </a:avLst>
          </a:prstGeom>
          <a:solidFill>
            <a:srgbClr val="FAF9F5"/>
          </a:solidFill>
          <a:ln w="22860">
            <a:solidFill>
              <a:srgbClr val="BFD3D8"/>
            </a:solidFill>
            <a:prstDash val="solid"/>
          </a:ln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330" y="3636407"/>
            <a:ext cx="91440" cy="1764625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569988" y="3857625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1.神赐的联络</a:t>
            </a:r>
            <a:endParaRPr lang="en-US" sz="19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6"/>
          <p:cNvSpPr/>
          <p:nvPr/>
        </p:nvSpPr>
        <p:spPr>
          <a:xfrm>
            <a:off x="6569988" y="4286845"/>
            <a:ext cx="3168015" cy="8929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这种团契不是人为的，而是借着基督而享有的，是在基督里享受的属灵联络。</a:t>
            </a:r>
            <a:endParaRPr lang="en-US" sz="15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Shape 7"/>
          <p:cNvSpPr/>
          <p:nvPr/>
        </p:nvSpPr>
        <p:spPr>
          <a:xfrm>
            <a:off x="10157579" y="3636407"/>
            <a:ext cx="3679031" cy="1764625"/>
          </a:xfrm>
          <a:prstGeom prst="roundRect">
            <a:avLst>
              <a:gd name="adj" fmla="val 6218"/>
            </a:avLst>
          </a:prstGeom>
          <a:solidFill>
            <a:srgbClr val="FAF9F5"/>
          </a:solidFill>
          <a:ln w="22860">
            <a:solidFill>
              <a:srgbClr val="BFD3D8"/>
            </a:solidFill>
            <a:prstDash val="solid"/>
          </a:ln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4719" y="3636407"/>
            <a:ext cx="91440" cy="1764625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0447377" y="3857625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2.属灵的家庭纽带</a:t>
            </a:r>
            <a:endParaRPr lang="en-US" sz="19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9"/>
          <p:cNvSpPr/>
          <p:nvPr/>
        </p:nvSpPr>
        <p:spPr>
          <a:xfrm>
            <a:off x="10447377" y="4286845"/>
            <a:ext cx="3168015" cy="8929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不基于社会地位、经济状况或民族分类，而是因圣灵的内住临在而赐下的家庭纽带。</a:t>
            </a:r>
            <a:endParaRPr lang="en-US" sz="15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Shape 10"/>
          <p:cNvSpPr/>
          <p:nvPr/>
        </p:nvSpPr>
        <p:spPr>
          <a:xfrm>
            <a:off x="6280190" y="5599390"/>
            <a:ext cx="3679031" cy="2069902"/>
          </a:xfrm>
          <a:prstGeom prst="roundRect">
            <a:avLst>
              <a:gd name="adj" fmla="val 5301"/>
            </a:avLst>
          </a:prstGeom>
          <a:solidFill>
            <a:srgbClr val="FAF9F5"/>
          </a:solidFill>
          <a:ln w="22860">
            <a:solidFill>
              <a:srgbClr val="BFD3D8"/>
            </a:solidFill>
            <a:prstDash val="solid"/>
          </a:ln>
        </p:spPr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7330" y="5599390"/>
            <a:ext cx="91440" cy="2069902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6569988" y="5820608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3.主内基督徒间的分享</a:t>
            </a:r>
            <a:endParaRPr lang="en-US" sz="19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12"/>
          <p:cNvSpPr/>
          <p:nvPr/>
        </p:nvSpPr>
        <p:spPr>
          <a:xfrm>
            <a:off x="6569988" y="6249829"/>
            <a:ext cx="3168015" cy="8929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没有借着基督而和神有相交关系的人，与这种团契无份，也无法与这种团契有份。</a:t>
            </a:r>
            <a:endParaRPr lang="en-US" sz="15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Shape 13"/>
          <p:cNvSpPr/>
          <p:nvPr/>
        </p:nvSpPr>
        <p:spPr>
          <a:xfrm>
            <a:off x="10157579" y="5599390"/>
            <a:ext cx="3679031" cy="2069902"/>
          </a:xfrm>
          <a:prstGeom prst="roundRect">
            <a:avLst>
              <a:gd name="adj" fmla="val 5301"/>
            </a:avLst>
          </a:prstGeom>
          <a:solidFill>
            <a:srgbClr val="FAF9F5"/>
          </a:solidFill>
          <a:ln w="22860">
            <a:solidFill>
              <a:srgbClr val="BFD3D8"/>
            </a:solidFill>
            <a:prstDash val="solid"/>
          </a:ln>
        </p:spPr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4719" y="5599390"/>
            <a:ext cx="91440" cy="2069902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10447377" y="5820608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4.基督徒间属灵的连接</a:t>
            </a:r>
            <a:endParaRPr lang="en-US" sz="19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 15"/>
          <p:cNvSpPr/>
          <p:nvPr/>
        </p:nvSpPr>
        <p:spPr>
          <a:xfrm>
            <a:off x="10447377" y="6249829"/>
            <a:ext cx="3168015" cy="11982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这是世人无法明白也无法体验的深厚亲密关系，如</a:t>
            </a:r>
            <a:r>
              <a:rPr lang="en-US" sz="1550" dirty="0">
                <a:solidFill>
                  <a:srgbClr val="384653"/>
                </a:solidFill>
                <a:highlight>
                  <a:srgbClr val="EDECE8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Consolas" pitchFamily="34" charset="-120"/>
              </a:rPr>
              <a:t>同一个</a:t>
            </a:r>
            <a:r>
              <a:rPr lang="en-US" sz="155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家庭，互相关心、互相帮助、互相照应、互相依赖、爱的关系。</a:t>
            </a:r>
            <a:endParaRPr lang="en-US" sz="15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  <p:bldP spid="17" grpId="0" animBg="1"/>
      <p:bldP spid="18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7350" y="783074"/>
            <a:ext cx="8292108" cy="5525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en-US" sz="3450" dirty="0">
                <a:solidFill>
                  <a:srgbClr val="2E3C4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什么是基督徒的</a:t>
            </a:r>
            <a:r>
              <a:rPr lang="en-US" sz="34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团契</a:t>
            </a:r>
            <a:r>
              <a:rPr lang="en-US" sz="3450" dirty="0">
                <a:solidFill>
                  <a:srgbClr val="2E3C4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(Christian Fellowship)</a:t>
            </a:r>
            <a:endParaRPr lang="en-US" sz="34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1"/>
          <p:cNvSpPr/>
          <p:nvPr/>
        </p:nvSpPr>
        <p:spPr>
          <a:xfrm>
            <a:off x="707350" y="1777722"/>
            <a:ext cx="2652713" cy="331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3200" dirty="0">
                <a:solidFill>
                  <a:srgbClr val="F444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团契不是指</a:t>
            </a:r>
            <a:endParaRPr 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2"/>
          <p:cNvSpPr/>
          <p:nvPr/>
        </p:nvSpPr>
        <p:spPr>
          <a:xfrm>
            <a:off x="707350" y="2286119"/>
            <a:ext cx="6392108" cy="331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050"/>
              </a:lnSpc>
              <a:buSzPct val="100000"/>
              <a:buChar char="•"/>
            </a:pPr>
            <a:r>
              <a:rPr lang="en-US" sz="20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单单参加教会。出现在聚会、微笑、握手、表面的参与。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3"/>
          <p:cNvSpPr/>
          <p:nvPr/>
        </p:nvSpPr>
        <p:spPr>
          <a:xfrm>
            <a:off x="707350" y="2679502"/>
            <a:ext cx="6392108" cy="331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050"/>
              </a:lnSpc>
              <a:buSzPct val="100000"/>
              <a:buChar char="•"/>
            </a:pPr>
            <a:r>
              <a:rPr lang="en-US" sz="20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单单跟个别基督徒交往。谈新闻、天气、体育。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4"/>
          <p:cNvSpPr/>
          <p:nvPr/>
        </p:nvSpPr>
        <p:spPr>
          <a:xfrm>
            <a:off x="707350" y="3072884"/>
            <a:ext cx="6392108" cy="331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050"/>
              </a:lnSpc>
              <a:buSzPct val="100000"/>
              <a:buChar char="•"/>
            </a:pPr>
            <a:r>
              <a:rPr lang="en-US" sz="20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不是私下一起吃饭喝茶的社交活动。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5"/>
          <p:cNvSpPr/>
          <p:nvPr/>
        </p:nvSpPr>
        <p:spPr>
          <a:xfrm>
            <a:off x="7538561" y="1777722"/>
            <a:ext cx="2652713" cy="331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3200" dirty="0">
                <a:solidFill>
                  <a:srgbClr val="3A6B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团契指的是</a:t>
            </a:r>
            <a:endParaRPr 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6"/>
          <p:cNvSpPr/>
          <p:nvPr/>
        </p:nvSpPr>
        <p:spPr>
          <a:xfrm>
            <a:off x="7538561" y="2286119"/>
            <a:ext cx="6392108" cy="331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050"/>
              </a:lnSpc>
              <a:buSzPct val="100000"/>
              <a:buChar char="•"/>
            </a:pPr>
            <a:r>
              <a:rPr lang="en-US" sz="20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在属灵联络上彼此分享生命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7"/>
          <p:cNvSpPr/>
          <p:nvPr/>
        </p:nvSpPr>
        <p:spPr>
          <a:xfrm>
            <a:off x="7538561" y="2679502"/>
            <a:ext cx="6392108" cy="331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050"/>
              </a:lnSpc>
              <a:buSzPct val="100000"/>
              <a:buChar char="•"/>
            </a:pPr>
            <a:r>
              <a:rPr lang="en-US" sz="20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分享从救主那里领受的属灵生命和爱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538561" y="3072884"/>
            <a:ext cx="6392108" cy="331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050"/>
              </a:lnSpc>
              <a:buSzPct val="100000"/>
              <a:buChar char="•"/>
            </a:pPr>
            <a:r>
              <a:rPr lang="en-US" sz="20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以实际的爱的表示体现出来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07350" y="3731538"/>
            <a:ext cx="2652713" cy="331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3600" dirty="0">
                <a:solidFill>
                  <a:srgbClr val="2E3C4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例子和作法</a:t>
            </a:r>
            <a:endParaRPr 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7350" y="4328398"/>
            <a:ext cx="442079" cy="442079"/>
          </a:xfrm>
          <a:prstGeom prst="rect">
            <a:avLst/>
          </a:prstGeom>
        </p:spPr>
      </p:pic>
      <p:sp>
        <p:nvSpPr>
          <p:cNvPr id="13" name="Text 10"/>
          <p:cNvSpPr/>
          <p:nvPr/>
        </p:nvSpPr>
        <p:spPr>
          <a:xfrm>
            <a:off x="1370409" y="4433292"/>
            <a:ext cx="2210514" cy="2763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0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一、彼此接纳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370409" y="4815721"/>
            <a:ext cx="5834301" cy="5303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无条件、满有爱心地接纳所有基督徒，一视同仁（7 所以，你們要彼此接納，如同基督接納你們一樣，使榮耀歸與神。羅馬書 15:7）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5690" y="4328398"/>
            <a:ext cx="442079" cy="442079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8088749" y="4433292"/>
            <a:ext cx="2210514" cy="2763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0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二、彼此造就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8088749" y="4815721"/>
            <a:ext cx="5834301" cy="5303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积极建造别的基督徒，帮助他们在信心上成长（19 所以，我們務要追求和睦的事與彼此建立德行的事。 羅馬書 14:19 ）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7350" y="5699641"/>
            <a:ext cx="442079" cy="442079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1370409" y="5804535"/>
            <a:ext cx="2210514" cy="2763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0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三、互相担当重担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 15"/>
          <p:cNvSpPr/>
          <p:nvPr/>
        </p:nvSpPr>
        <p:spPr>
          <a:xfrm>
            <a:off x="1370409" y="6186964"/>
            <a:ext cx="5834301" cy="5303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在看到弟兄姐妹的重担时，设法挪去难处、缓解需要（2 你們各人的重擔要互相擔當，如此，就完全了基督的律法。加拉太書 6:2）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25690" y="5699641"/>
            <a:ext cx="442079" cy="442079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8088749" y="5804535"/>
            <a:ext cx="2210514" cy="2763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0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四、彼此劝戒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17"/>
          <p:cNvSpPr/>
          <p:nvPr/>
        </p:nvSpPr>
        <p:spPr>
          <a:xfrm>
            <a:off x="8088749" y="6186964"/>
            <a:ext cx="5834301" cy="5303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以温柔、充满爱心的劝导，帮助彼此不偏离正路（14 弟兄們，我自己也深信你們是滿有良善，充足了諸般的知識，也能彼此勸戒。羅馬書 15:14）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18"/>
          <p:cNvSpPr/>
          <p:nvPr/>
        </p:nvSpPr>
        <p:spPr>
          <a:xfrm>
            <a:off x="707350" y="7181374"/>
            <a:ext cx="13215699" cy="5303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团契涉及心灵的交流和沟通，以一种交心的方式来</a:t>
            </a: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分享我们的生命</a:t>
            </a:r>
            <a:r>
              <a:rPr lang="en-US" sz="16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。这包括分享我们的</a:t>
            </a: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患难</a:t>
            </a:r>
            <a:r>
              <a:rPr lang="en-US" sz="16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、我们的</a:t>
            </a: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喜乐</a:t>
            </a:r>
            <a:r>
              <a:rPr lang="en-US" sz="16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，谈论我们的神和祂的作为，我们在祂里面的生命，将来的死亡，我们荣耀的盼望，我们永恒的产业和居所等等。团契是和别的基督徒之间的属灵互动，在这样的团契中，我们交谈并感受到彼此的心灵、思想、感受和生活。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32999"/>
            <a:ext cx="496181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2E3C4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团契中存在的陷阱</a:t>
            </a:r>
            <a:endParaRPr lang="en-US" sz="3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149912"/>
            <a:ext cx="13042821" cy="74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0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因为罪仍存在，基督徒也有残余的败坏，即使在基督徒关系中，也会有误会和冲突。一个特别的原因在于基督徒之间的团契关系是深切而且是个人化的。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93790" y="3415189"/>
            <a:ext cx="6422231" cy="2337197"/>
          </a:xfrm>
          <a:prstGeom prst="roundRect">
            <a:avLst>
              <a:gd name="adj" fmla="val 4695"/>
            </a:avLst>
          </a:prstGeom>
          <a:solidFill>
            <a:srgbClr val="FAF9F5"/>
          </a:solidFill>
          <a:ln/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392329"/>
            <a:ext cx="6422231" cy="91440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249" y="3117533"/>
            <a:ext cx="595313" cy="595313"/>
          </a:xfrm>
          <a:prstGeom prst="rect">
            <a:avLst/>
          </a:prstGeom>
        </p:spPr>
      </p:pic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7833" y="3674268"/>
            <a:ext cx="615077" cy="61507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438513" y="3912780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8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互相论断</a:t>
            </a:r>
            <a:endParaRPr 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4"/>
          <p:cNvSpPr/>
          <p:nvPr/>
        </p:nvSpPr>
        <p:spPr>
          <a:xfrm>
            <a:off x="1015007" y="4461221"/>
            <a:ext cx="5979795" cy="8929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以批评、贬低的方式谈论别人的观点和做法，会快速破坏团契（ 13 所以，我們不可再彼此論斷，寧可定意誰也不給弟兄放下絆腳跌人之物。羅馬書 14:13）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7414379" y="3415189"/>
            <a:ext cx="6422231" cy="2337197"/>
          </a:xfrm>
          <a:prstGeom prst="roundRect">
            <a:avLst>
              <a:gd name="adj" fmla="val 4695"/>
            </a:avLst>
          </a:prstGeom>
          <a:solidFill>
            <a:srgbClr val="FAF9F5"/>
          </a:solidFill>
          <a:ln/>
        </p:spPr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379" y="3392329"/>
            <a:ext cx="6422231" cy="91440"/>
          </a:xfrm>
          <a:prstGeom prst="rect">
            <a:avLst/>
          </a:prstGeom>
        </p:spPr>
      </p:pic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7778" y="3106103"/>
            <a:ext cx="595313" cy="595313"/>
          </a:xfrm>
          <a:prstGeom prst="rect">
            <a:avLst/>
          </a:prstGeom>
        </p:spPr>
      </p:pic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35597" y="3674268"/>
            <a:ext cx="595313" cy="595313"/>
          </a:xfrm>
          <a:prstGeom prst="rect">
            <a:avLst/>
          </a:prstGeom>
        </p:spPr>
      </p:pic>
      <p:sp>
        <p:nvSpPr>
          <p:cNvPr id="14" name="Text 6"/>
          <p:cNvSpPr/>
          <p:nvPr/>
        </p:nvSpPr>
        <p:spPr>
          <a:xfrm>
            <a:off x="7857726" y="3924658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8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互相诽谤</a:t>
            </a:r>
            <a:endParaRPr 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 7"/>
          <p:cNvSpPr/>
          <p:nvPr/>
        </p:nvSpPr>
        <p:spPr>
          <a:xfrm>
            <a:off x="7658457" y="4457829"/>
            <a:ext cx="5979795" cy="1190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因怒气或敌意说别人坏话，损害名誉，或泄露他人的难题和软弱（11 弟兄們，你們不可彼此批評。人若批評弟兄，論斷弟兄，就是批評律法，論斷律法。你若論斷律法，就不是遵行律法，乃是判斷人的。雅各書 4:11）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Shape 8"/>
          <p:cNvSpPr/>
          <p:nvPr/>
        </p:nvSpPr>
        <p:spPr>
          <a:xfrm>
            <a:off x="793790" y="5975628"/>
            <a:ext cx="13042821" cy="1120973"/>
          </a:xfrm>
          <a:prstGeom prst="roundRect">
            <a:avLst>
              <a:gd name="adj" fmla="val 7436"/>
            </a:avLst>
          </a:prstGeom>
          <a:solidFill>
            <a:srgbClr val="C6E4EB"/>
          </a:solidFill>
          <a:ln/>
        </p:spPr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956" y="6263282"/>
            <a:ext cx="647557" cy="517921"/>
          </a:xfrm>
          <a:prstGeom prst="rect">
            <a:avLst/>
          </a:prstGeom>
        </p:spPr>
      </p:pic>
      <p:sp>
        <p:nvSpPr>
          <p:cNvPr id="18" name="Text 9"/>
          <p:cNvSpPr/>
          <p:nvPr/>
        </p:nvSpPr>
        <p:spPr>
          <a:xfrm>
            <a:off x="1702676" y="6223516"/>
            <a:ext cx="11935576" cy="5953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互相论断、背后说人的坏话这些罪是邪恶的、属魔鬼的特点，是教会团契所不容许的。我们必须不断从神那里寻求恩典来治死这些罪。借此我们也靠主光照自己，靠主过一个得胜的生活。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666918"/>
            <a:ext cx="496181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2E3C4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维护团契的三个措施</a:t>
            </a:r>
            <a:endParaRPr lang="en-US" sz="3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80190" y="1948934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8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Light" pitchFamily="34" charset="-120"/>
              </a:rPr>
              <a:t>01</a:t>
            </a:r>
            <a:endParaRPr 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263259"/>
            <a:ext cx="3679031" cy="2286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280190" y="2408158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彼此忍耐、彼此包容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3"/>
          <p:cNvSpPr/>
          <p:nvPr/>
        </p:nvSpPr>
        <p:spPr>
          <a:xfrm>
            <a:off x="6280190" y="2837378"/>
            <a:ext cx="3679031" cy="20835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长久忍耐别人的缺点、失败和不好的行为，而不是发怒或报复</a:t>
            </a:r>
            <a:r>
              <a:rPr lang="en-US" sz="16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（1 我為主被囚的勸你們：既然蒙召，行事為人就當與蒙召的恩相稱。2 凡事謙虛、溫柔、忍耐，用愛心互相寬容，3 用和平彼此聯絡，竭力保守聖靈所賜合而為一的心。以弗所書 4:1-3 ）</a:t>
            </a:r>
            <a:endParaRPr lang="en-US" sz="15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4"/>
          <p:cNvSpPr/>
          <p:nvPr/>
        </p:nvSpPr>
        <p:spPr>
          <a:xfrm>
            <a:off x="10157579" y="1948934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8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Light" pitchFamily="34" charset="-120"/>
              </a:rPr>
              <a:t>02</a:t>
            </a:r>
            <a:endParaRPr 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7579" y="2263259"/>
            <a:ext cx="3679031" cy="2286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157579" y="2408158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彼此饶恕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6"/>
          <p:cNvSpPr/>
          <p:nvPr/>
        </p:nvSpPr>
        <p:spPr>
          <a:xfrm>
            <a:off x="10157579" y="2837378"/>
            <a:ext cx="3679031" cy="20835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饶恕伤害我们的人，不计算他们的恶，完全彻底地饶恕，如同神在基督里饶恕我们</a:t>
            </a:r>
            <a:r>
              <a:rPr lang="en-US" sz="16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（31 一切苦毒、惱恨、忿怒、嚷鬧、毀謗，並一切的惡毒（或譯：陰毒），都當從你們中間除掉；32 並要以恩慈相待，存憐憫的心，彼此饒恕，正如神在基督裏饒恕了你們一樣。以弗所書 4:31-32）</a:t>
            </a:r>
          </a:p>
        </p:txBody>
      </p:sp>
      <p:sp>
        <p:nvSpPr>
          <p:cNvPr id="12" name="Text 7"/>
          <p:cNvSpPr/>
          <p:nvPr/>
        </p:nvSpPr>
        <p:spPr>
          <a:xfrm>
            <a:off x="6280190" y="5268158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8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Light" pitchFamily="34" charset="-120"/>
              </a:rPr>
              <a:t>03</a:t>
            </a:r>
            <a:endParaRPr 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89" y="5541050"/>
            <a:ext cx="7556421" cy="2286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6280190" y="572738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彼此认罪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 9"/>
          <p:cNvSpPr/>
          <p:nvPr/>
        </p:nvSpPr>
        <p:spPr>
          <a:xfrm>
            <a:off x="6280190" y="6156603"/>
            <a:ext cx="7556421" cy="8929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当犯罪得罪了别人时，应当诚恳地向那人认罪，好使彼此能够和好</a:t>
            </a:r>
            <a:r>
              <a:rPr lang="en-US" sz="155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（16 所以你們要彼此認罪，互相代求，使你們可以得醫治。義人祈禱所發的力量是大有功效的。雅各書 5:16 ）</a:t>
            </a:r>
            <a:endParaRPr lang="en-US" sz="15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2218" y="413980"/>
            <a:ext cx="4892635" cy="4705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2950" dirty="0">
                <a:solidFill>
                  <a:srgbClr val="2E3C4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基督徒团契帮助我们与神相遇</a:t>
            </a:r>
            <a:endParaRPr lang="en-US" sz="29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1"/>
          <p:cNvSpPr/>
          <p:nvPr/>
        </p:nvSpPr>
        <p:spPr>
          <a:xfrm>
            <a:off x="602218" y="1110377"/>
            <a:ext cx="13425964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4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基督徒团契不但甜美，</a:t>
            </a:r>
            <a:r>
              <a:rPr lang="en-US" sz="2400" b="1" dirty="0">
                <a:solidFill>
                  <a:srgbClr val="91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对属灵成长更是至关重要</a:t>
            </a:r>
            <a:r>
              <a:rPr lang="en-US" sz="24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。神借着团契做工，以便：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52832" y="1787843"/>
            <a:ext cx="150495" cy="677466"/>
          </a:xfrm>
          <a:prstGeom prst="roundRect">
            <a:avLst>
              <a:gd name="adj" fmla="val 42023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602218" y="1689021"/>
            <a:ext cx="451723" cy="451723"/>
          </a:xfrm>
          <a:prstGeom prst="roundRect">
            <a:avLst>
              <a:gd name="adj" fmla="val 101212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5089" y="1802011"/>
            <a:ext cx="225862" cy="22586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204436" y="1712476"/>
            <a:ext cx="1882140" cy="2352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24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坚固我们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5"/>
          <p:cNvSpPr/>
          <p:nvPr/>
        </p:nvSpPr>
        <p:spPr>
          <a:xfrm>
            <a:off x="1204437" y="2046565"/>
            <a:ext cx="12296894" cy="51296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使我们在与罪、魔鬼、世界争战时能够得胜（12 有人攻勝孤身一人，若有二人便能敵擋他；三股合成的繩子不容易折斷。傳道書 4:12 ）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Shape 6"/>
          <p:cNvSpPr/>
          <p:nvPr/>
        </p:nvSpPr>
        <p:spPr>
          <a:xfrm>
            <a:off x="978694" y="2841784"/>
            <a:ext cx="150495" cy="677466"/>
          </a:xfrm>
          <a:prstGeom prst="roundRect">
            <a:avLst>
              <a:gd name="adj" fmla="val 42023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828080" y="2788524"/>
            <a:ext cx="451723" cy="451723"/>
          </a:xfrm>
          <a:prstGeom prst="roundRect">
            <a:avLst>
              <a:gd name="adj" fmla="val 101212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0951" y="2901514"/>
            <a:ext cx="225862" cy="225862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1430298" y="2811979"/>
            <a:ext cx="1882140" cy="2352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24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磨炼美德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9"/>
          <p:cNvSpPr/>
          <p:nvPr/>
        </p:nvSpPr>
        <p:spPr>
          <a:xfrm>
            <a:off x="1430298" y="3137496"/>
            <a:ext cx="12597884" cy="225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如铁磨铁，磨出刃来（17 鐵磨鐵，磨出刃來； 朋友相感（原文是磨朋友的臉）也是如此。箴言 27:17）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1204555" y="3895725"/>
            <a:ext cx="150495" cy="677466"/>
          </a:xfrm>
          <a:prstGeom prst="roundRect">
            <a:avLst>
              <a:gd name="adj" fmla="val 42023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15" name="Shape 11"/>
          <p:cNvSpPr/>
          <p:nvPr/>
        </p:nvSpPr>
        <p:spPr>
          <a:xfrm>
            <a:off x="1053941" y="3796903"/>
            <a:ext cx="451723" cy="451723"/>
          </a:xfrm>
          <a:prstGeom prst="roundRect">
            <a:avLst>
              <a:gd name="adj" fmla="val 101212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6813" y="3909893"/>
            <a:ext cx="225862" cy="225862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656159" y="3820358"/>
            <a:ext cx="1882140" cy="2352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24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增长智慧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13"/>
          <p:cNvSpPr/>
          <p:nvPr/>
        </p:nvSpPr>
        <p:spPr>
          <a:xfrm>
            <a:off x="1656159" y="4145875"/>
            <a:ext cx="12372023" cy="225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与智慧人同行的，必得智慧（20 與智慧人同行的，必得智慧； 和愚昧人作伴的，必受虧損。箴言 13:20）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Shape 14"/>
          <p:cNvSpPr/>
          <p:nvPr/>
        </p:nvSpPr>
        <p:spPr>
          <a:xfrm>
            <a:off x="1430417" y="4949666"/>
            <a:ext cx="150495" cy="852249"/>
          </a:xfrm>
          <a:prstGeom prst="roundRect">
            <a:avLst>
              <a:gd name="adj" fmla="val 42023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20" name="Shape 15"/>
          <p:cNvSpPr/>
          <p:nvPr/>
        </p:nvSpPr>
        <p:spPr>
          <a:xfrm>
            <a:off x="1279803" y="4850844"/>
            <a:ext cx="451723" cy="451723"/>
          </a:xfrm>
          <a:prstGeom prst="roundRect">
            <a:avLst>
              <a:gd name="adj" fmla="val 101212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92674" y="4963835"/>
            <a:ext cx="225862" cy="225862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1882021" y="4874300"/>
            <a:ext cx="1882140" cy="2352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24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彼此造就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17"/>
          <p:cNvSpPr/>
          <p:nvPr/>
        </p:nvSpPr>
        <p:spPr>
          <a:xfrm>
            <a:off x="1882021" y="5199817"/>
            <a:ext cx="11619310" cy="51296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在团契中，彼此劝慰、鼓励，追求和睦，彼此造就，彼此建立。（19 所以，我們務要追求和睦的事與彼此建立德行的事。羅馬書 14:19 ；11 所以，你们该彼此劝慰，互相建立，正如你们素常所行的。帖撒罗尼迦前书 5:11 ） 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Shape 18"/>
          <p:cNvSpPr/>
          <p:nvPr/>
        </p:nvSpPr>
        <p:spPr>
          <a:xfrm>
            <a:off x="1204555" y="6178391"/>
            <a:ext cx="150495" cy="677466"/>
          </a:xfrm>
          <a:prstGeom prst="roundRect">
            <a:avLst>
              <a:gd name="adj" fmla="val 42023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25" name="Shape 19"/>
          <p:cNvSpPr/>
          <p:nvPr/>
        </p:nvSpPr>
        <p:spPr>
          <a:xfrm>
            <a:off x="1053941" y="6079569"/>
            <a:ext cx="451723" cy="451723"/>
          </a:xfrm>
          <a:prstGeom prst="roundRect">
            <a:avLst>
              <a:gd name="adj" fmla="val 101212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pic>
        <p:nvPicPr>
          <p:cNvPr id="26" name="Image 4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66813" y="6192560"/>
            <a:ext cx="225862" cy="225862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1656159" y="6103025"/>
            <a:ext cx="1882140" cy="2352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24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荣耀的见证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 21"/>
          <p:cNvSpPr/>
          <p:nvPr/>
        </p:nvSpPr>
        <p:spPr>
          <a:xfrm>
            <a:off x="1656158" y="6428541"/>
            <a:ext cx="12372023" cy="51296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我们在团契中操练如何彼此相爱，就能见证主的荣耀。（35 你們若有彼此相愛的心，眾人因此就認出你們是我的門徒了。約翰福音 13:35） 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 22"/>
          <p:cNvSpPr/>
          <p:nvPr/>
        </p:nvSpPr>
        <p:spPr>
          <a:xfrm>
            <a:off x="843320" y="7012106"/>
            <a:ext cx="13200102" cy="10421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0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你需要跟基督徒交朋友！只有基督徒朋友才能帮助你随时走在正路上，也就是，帮助你不断地仰望神，殷勤地尽你的基督徒本分。没有团契，你就会在属灵上很软弱，你的心也会很容易因罪变得刚硬（13 總要趁着還有今日，天天彼此相勸，免得你們中間有人被罪迷惑，心裏就剛硬了。希伯來書 3:13 ）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Shape 23"/>
          <p:cNvSpPr/>
          <p:nvPr/>
        </p:nvSpPr>
        <p:spPr>
          <a:xfrm>
            <a:off x="602218" y="7025283"/>
            <a:ext cx="15240" cy="790337"/>
          </a:xfrm>
          <a:prstGeom prst="rect">
            <a:avLst/>
          </a:prstGeom>
          <a:solidFill>
            <a:srgbClr val="95CCDA"/>
          </a:solidFill>
          <a:ln/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7" grpId="0" animBg="1"/>
      <p:bldP spid="18" grpId="0" animBg="1"/>
      <p:bldP spid="22" grpId="0" animBg="1"/>
      <p:bldP spid="23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27817"/>
            <a:ext cx="6449854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2E3C4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基督徒团契帮助我们与神相遇</a:t>
            </a:r>
            <a:endParaRPr lang="en-US" sz="3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1545550"/>
            <a:ext cx="13042821" cy="11165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5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神创造我们、拯救我们都</a:t>
            </a:r>
            <a:r>
              <a:rPr lang="en-US" sz="1950" b="1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不是为了让我们依靠自己、自给自足</a:t>
            </a:r>
            <a:r>
              <a:rPr lang="en-US" sz="195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。团契是我们属灵健康的必需品。你跟教会中弟兄姊妹的团契对你的属灵生命会产生很大的作用，</a:t>
            </a:r>
            <a:r>
              <a:rPr lang="en-US" sz="1950" b="1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大大地加强你属灵生命的力度。</a:t>
            </a:r>
            <a:r>
              <a:rPr lang="en-US" sz="195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如果没有神借着团契提供给你的属灵激励，你就不能保持灵里的火热。有些基督徒不肯进入基督徒团契的喜乐当中，主要原因是基督徒团契要付代价，要有牺牲。 </a:t>
            </a:r>
            <a:endParaRPr lang="en-US" sz="19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93790" y="2885361"/>
            <a:ext cx="13042821" cy="1466969"/>
          </a:xfrm>
          <a:prstGeom prst="roundRect">
            <a:avLst>
              <a:gd name="adj" fmla="val 5682"/>
            </a:avLst>
          </a:prstGeom>
          <a:solidFill>
            <a:srgbClr val="FAF9F5"/>
          </a:solidFill>
          <a:ln w="22860">
            <a:solidFill>
              <a:srgbClr val="BFD3D8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816650" y="2908221"/>
            <a:ext cx="793790" cy="1421249"/>
          </a:xfrm>
          <a:prstGeom prst="roundRect">
            <a:avLst>
              <a:gd name="adj" fmla="val 7046"/>
            </a:avLst>
          </a:prstGeom>
          <a:solidFill>
            <a:srgbClr val="D9EDF2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7318" y="3013990"/>
            <a:ext cx="564714" cy="56471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808798" y="3106579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过于腼腆害羞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5"/>
          <p:cNvSpPr/>
          <p:nvPr/>
        </p:nvSpPr>
        <p:spPr>
          <a:xfrm>
            <a:off x="1808798" y="3535799"/>
            <a:ext cx="11806595" cy="5953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也许去参加教会聚会，但从来不寻求跟其他信徒进行有意义的交流沟通和互动。不愿意为团契付上代价，也就是向别人敞开心扉，反倒因为害怕而躲闪、隐藏自己。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Shape 6"/>
          <p:cNvSpPr/>
          <p:nvPr/>
        </p:nvSpPr>
        <p:spPr>
          <a:xfrm>
            <a:off x="793790" y="4550688"/>
            <a:ext cx="13042821" cy="1190744"/>
          </a:xfrm>
          <a:prstGeom prst="roundRect">
            <a:avLst>
              <a:gd name="adj" fmla="val 7001"/>
            </a:avLst>
          </a:prstGeom>
          <a:solidFill>
            <a:srgbClr val="FAF9F5"/>
          </a:solidFill>
          <a:ln w="22860">
            <a:solidFill>
              <a:srgbClr val="BFD3D8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816650" y="4573548"/>
            <a:ext cx="793790" cy="1145024"/>
          </a:xfrm>
          <a:prstGeom prst="roundRect">
            <a:avLst>
              <a:gd name="adj" fmla="val 7046"/>
            </a:avLst>
          </a:prstGeom>
          <a:solidFill>
            <a:srgbClr val="D9EDF2"/>
          </a:solidFill>
          <a:ln/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0179" y="4659273"/>
            <a:ext cx="541853" cy="541853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1808798" y="4771906"/>
            <a:ext cx="291905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ost Grotesk Medium" pitchFamily="34" charset="-120"/>
              </a:rPr>
              <a:t>忙于其他的事(工作、活动)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9"/>
          <p:cNvSpPr/>
          <p:nvPr/>
        </p:nvSpPr>
        <p:spPr>
          <a:xfrm>
            <a:off x="1808798" y="5201126"/>
            <a:ext cx="11806595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很难跟弟兄姊妹有定期的团契和相交。所要付的代价就是重新调整他们各项事务的优先次序。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1091446" y="6187916"/>
            <a:ext cx="12745164" cy="1190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而且请注意，忽视团契不单</a:t>
            </a:r>
            <a:r>
              <a:rPr 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对我们的灵魂是危险的，而且也是有罪的</a:t>
            </a:r>
            <a:r>
              <a:rPr lang="en-US" sz="20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。 神吩咐我们定期跟圣徒相聚。这不仅仅只是指参加崇拜聚会，而且也是指崇拜聚会前后的团契，因为只有借着这样的团契和交流沟通，我们才能彼此</a:t>
            </a:r>
            <a:r>
              <a:rPr 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激发爱心，勉励行善，互相劝勉，一同前进</a:t>
            </a:r>
            <a:r>
              <a:rPr lang="en-US" sz="2000" dirty="0">
                <a:solidFill>
                  <a:srgbClr val="38465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 pitchFamily="34" charset="-120"/>
              </a:rPr>
              <a:t>。 （24 又要彼此相顧，激發愛心，勉勵行善。25 你們不可停止聚會，好像那些停止慣了的人，倒要彼此勸勉，既知道（原文是看見）那日子臨近，就更當如此。希伯來書 10:24-25）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Shape 11"/>
          <p:cNvSpPr/>
          <p:nvPr/>
        </p:nvSpPr>
        <p:spPr>
          <a:xfrm>
            <a:off x="793790" y="5964674"/>
            <a:ext cx="22860" cy="1637109"/>
          </a:xfrm>
          <a:prstGeom prst="rect">
            <a:avLst/>
          </a:prstGeom>
          <a:solidFill>
            <a:srgbClr val="95CCDA"/>
          </a:solidFill>
          <a:ln/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997</Words>
  <Application>Microsoft Office PowerPoint</Application>
  <PresentationFormat>Custom</PresentationFormat>
  <Paragraphs>134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Host Grotesk Medium</vt:lpstr>
      <vt:lpstr>微软雅黑</vt:lpstr>
      <vt:lpstr>Roboto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lastModifiedBy>Jarod zhang</cp:lastModifiedBy>
  <cp:revision>10</cp:revision>
  <dcterms:created xsi:type="dcterms:W3CDTF">2026-01-04T05:24:06Z</dcterms:created>
  <dcterms:modified xsi:type="dcterms:W3CDTF">2026-01-04T18:13:58Z</dcterms:modified>
</cp:coreProperties>
</file>