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5"/>
  </p:notesMasterIdLst>
  <p:sldIdLst>
    <p:sldId id="256" r:id="rId2"/>
    <p:sldId id="264" r:id="rId3"/>
    <p:sldId id="270" r:id="rId4"/>
    <p:sldId id="263" r:id="rId5"/>
    <p:sldId id="261" r:id="rId6"/>
    <p:sldId id="259" r:id="rId7"/>
    <p:sldId id="258" r:id="rId8"/>
    <p:sldId id="272" r:id="rId9"/>
    <p:sldId id="262" r:id="rId10"/>
    <p:sldId id="266" r:id="rId11"/>
    <p:sldId id="273" r:id="rId12"/>
    <p:sldId id="267" r:id="rId13"/>
    <p:sldId id="268" r:id="rId14"/>
    <p:sldId id="274" r:id="rId15"/>
    <p:sldId id="269" r:id="rId16"/>
    <p:sldId id="275" r:id="rId17"/>
    <p:sldId id="271" r:id="rId18"/>
    <p:sldId id="278" r:id="rId19"/>
    <p:sldId id="276" r:id="rId20"/>
    <p:sldId id="277" r:id="rId21"/>
    <p:sldId id="280" r:id="rId22"/>
    <p:sldId id="279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EEC67-5F9E-4FC2-AC99-2596663721D2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F30F4-F6FA-4B45-A0EC-C7D703D7F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‪使徒行传‬</a:t>
            </a:r>
            <a:r>
              <a:rPr lang="en-US" altLang="zh-CN" dirty="0" smtClean="0"/>
              <a:t>17:10 </a:t>
            </a:r>
            <a:r>
              <a:rPr lang="zh-CN" altLang="en-US" dirty="0" smtClean="0"/>
              <a:t>和合本</a:t>
            </a:r>
          </a:p>
          <a:p>
            <a:r>
              <a:rPr lang="en-US" altLang="zh-CN" dirty="0" smtClean="0"/>
              <a:t>10 </a:t>
            </a:r>
            <a:r>
              <a:rPr lang="zh-CN" altLang="en-US" dirty="0" smtClean="0"/>
              <a:t>弟兄们随即在夜间打发保罗和西拉往庇哩亚去。二人到了，就进入犹太人的会堂。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St </a:t>
            </a:r>
            <a:r>
              <a:rPr lang="en-US" altLang="zh-CN" dirty="0" err="1" smtClean="0"/>
              <a:t>jerome</a:t>
            </a:r>
            <a:r>
              <a:rPr lang="en-US" altLang="zh-CN" dirty="0" smtClean="0"/>
              <a:t> </a:t>
            </a:r>
            <a:r>
              <a:rPr lang="zh-CN" altLang="en-US" dirty="0" smtClean="0"/>
              <a:t>圣杰罗姆，三世纪，早期教父，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translation of the Bible into Latin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在接下来的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13</a:t>
            </a: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周，我们会学习：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最重要的几种</a:t>
            </a:r>
            <a:r>
              <a:rPr lang="zh-CN" alt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解释</a:t>
            </a: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圣经的方法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圣经的</a:t>
            </a:r>
            <a:r>
              <a:rPr lang="zh-CN" alt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结构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能够帮助我们更好地理解圣经的一些</a:t>
            </a:r>
            <a:r>
              <a:rPr lang="zh-CN" alt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学习工具</a:t>
            </a: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和</a:t>
            </a:r>
            <a:r>
              <a:rPr lang="zh-CN" alt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方法</a:t>
            </a: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这门课程的目标，是通过帮助你学习怎样有果效地阅读和理解圣经，从而激发对神和圣子更大的爱。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两种对圣经信息进行分类处理的有益方式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C62352-E93A-4EF6-8612-42E1DA191AA5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《</a:t>
            </a:r>
            <a:r>
              <a:rPr lang="zh-CN" altLang="en-US" sz="3200" dirty="0" smtClean="0"/>
              <a:t>研经指引</a:t>
            </a:r>
            <a:r>
              <a:rPr lang="en-US" altLang="zh-CN" sz="3200" dirty="0" smtClean="0"/>
              <a:t>》</a:t>
            </a:r>
            <a:r>
              <a:rPr lang="zh-CN" altLang="en-US" sz="3200" dirty="0" smtClean="0"/>
              <a:t>第一课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圣经可靠性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与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圣经神学</a:t>
            </a:r>
            <a:r>
              <a:rPr lang="en-US" altLang="zh-CN" dirty="0" smtClean="0"/>
              <a:t>/</a:t>
            </a:r>
            <a:r>
              <a:rPr lang="zh-CN" altLang="en-US" dirty="0" smtClean="0"/>
              <a:t>系统神学</a:t>
            </a:r>
            <a:r>
              <a:rPr lang="en-US" altLang="zh-CN" dirty="0" smtClean="0"/>
              <a:t>》</a:t>
            </a:r>
          </a:p>
          <a:p>
            <a:r>
              <a:rPr lang="zh-CN" altLang="en-US" smtClean="0"/>
              <a:t>施军斌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 smtClean="0"/>
              <a:t>施军斌</a:t>
            </a:r>
            <a:endParaRPr lang="en-US" altLang="zh-CN" dirty="0" smtClean="0"/>
          </a:p>
          <a:p>
            <a:r>
              <a:rPr lang="zh-CN" altLang="en-US" dirty="0" smtClean="0"/>
              <a:t>温尼伯华人圣经教会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3"/>
          <p:cNvGraphicFramePr/>
          <p:nvPr>
            <p:custDataLst>
              <p:tags r:id="rId1"/>
            </p:custDataLst>
          </p:nvPr>
        </p:nvGraphicFramePr>
        <p:xfrm>
          <a:off x="381000" y="304800"/>
          <a:ext cx="8534401" cy="650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9081"/>
                <a:gridCol w="2891233"/>
                <a:gridCol w="2854087"/>
              </a:tblGrid>
              <a:tr h="1016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800" dirty="0"/>
                        <a:t>第一部分：入门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800"/>
                        <a:t>第二部分：圣经概要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800"/>
                        <a:t>第三部分：解释工具</a:t>
                      </a:r>
                    </a:p>
                  </a:txBody>
                  <a:tcPr marL="68580" marR="68580"/>
                </a:tc>
              </a:tr>
              <a:tr h="101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/>
                        <a:t>圣经及其可靠</a:t>
                      </a:r>
                      <a:r>
                        <a:rPr lang="zh-CN" altLang="en-US" sz="1800" dirty="0" smtClean="0"/>
                        <a:t>性；圣经神学与系统神学</a:t>
                      </a:r>
                    </a:p>
                    <a:p>
                      <a:pPr>
                        <a:buNone/>
                      </a:pPr>
                      <a:endParaRPr lang="zh-CN" altLang="en-US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/>
                        <a:t>旧约概论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/>
                        <a:t>目的与上下</a:t>
                      </a:r>
                      <a:r>
                        <a:rPr lang="zh-CN" altLang="en-US" sz="2800" dirty="0" smtClean="0"/>
                        <a:t>文</a:t>
                      </a:r>
                      <a:r>
                        <a:rPr lang="en-US" altLang="zh-CN" sz="2800" dirty="0" smtClean="0"/>
                        <a:t>+</a:t>
                      </a:r>
                      <a:r>
                        <a:rPr lang="zh-CN" altLang="en-US" sz="2800" dirty="0" smtClean="0"/>
                        <a:t>操练</a:t>
                      </a:r>
                      <a:endParaRPr lang="zh-CN" altLang="en-US" sz="2800" dirty="0"/>
                    </a:p>
                  </a:txBody>
                  <a:tcPr marL="68580" marR="68580"/>
                </a:tc>
              </a:tr>
              <a:tr h="101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 smtClean="0"/>
                        <a:t>归纳式查经法（上）</a:t>
                      </a:r>
                    </a:p>
                    <a:p>
                      <a:pPr>
                        <a:buNone/>
                      </a:pPr>
                      <a:endParaRPr lang="zh-CN" altLang="en-US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/>
                        <a:t>新约概论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/>
                        <a:t>结构与平</a:t>
                      </a:r>
                      <a:r>
                        <a:rPr lang="zh-CN" altLang="en-US" sz="2800" dirty="0" smtClean="0"/>
                        <a:t>衡</a:t>
                      </a:r>
                      <a:r>
                        <a:rPr lang="en-US" altLang="zh-CN" sz="2800" dirty="0" smtClean="0"/>
                        <a:t>+</a:t>
                      </a:r>
                      <a:r>
                        <a:rPr lang="zh-CN" altLang="en-US" sz="2800" dirty="0" smtClean="0"/>
                        <a:t>操练</a:t>
                      </a:r>
                      <a:endParaRPr lang="zh-CN" altLang="en-US" sz="2800" dirty="0"/>
                    </a:p>
                  </a:txBody>
                  <a:tcPr marL="68580" marR="68580"/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 smtClean="0">
                          <a:sym typeface="+mn-ea"/>
                        </a:rPr>
                        <a:t>归纳式查经法（下）</a:t>
                      </a:r>
                      <a:endParaRPr lang="zh-CN" altLang="en-US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/>
                        <a:t>叙事与历史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/>
                        <a:t>连接</a:t>
                      </a:r>
                      <a:r>
                        <a:rPr lang="zh-CN" altLang="en-US" sz="2800" dirty="0" smtClean="0"/>
                        <a:t>词</a:t>
                      </a:r>
                      <a:r>
                        <a:rPr lang="en-US" altLang="zh-CN" sz="2800" dirty="0" smtClean="0"/>
                        <a:t>+</a:t>
                      </a:r>
                      <a:r>
                        <a:rPr lang="zh-CN" altLang="en-US" sz="2800" dirty="0" smtClean="0"/>
                        <a:t>操练</a:t>
                      </a:r>
                      <a:endParaRPr lang="zh-CN" altLang="en-US" sz="2800" dirty="0"/>
                    </a:p>
                  </a:txBody>
                  <a:tcPr marL="68580" marR="68580"/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/>
                        <a:t>诗歌与智慧文学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/>
                        <a:t>重</a:t>
                      </a:r>
                      <a:r>
                        <a:rPr lang="zh-CN" altLang="en-US" sz="2800" dirty="0" smtClean="0"/>
                        <a:t>复</a:t>
                      </a:r>
                      <a:r>
                        <a:rPr lang="en-US" altLang="zh-CN" sz="2800" dirty="0" smtClean="0"/>
                        <a:t>+</a:t>
                      </a:r>
                      <a:r>
                        <a:rPr lang="zh-CN" altLang="en-US" sz="2800" dirty="0" smtClean="0"/>
                        <a:t>操练</a:t>
                      </a:r>
                      <a:endParaRPr lang="zh-CN" altLang="en-US" sz="2800" dirty="0"/>
                    </a:p>
                  </a:txBody>
                  <a:tcPr marL="68580" marR="68580"/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/>
                        <a:t>福音书书信先知著作与天启文学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 dirty="0"/>
                    </a:p>
                  </a:txBody>
                  <a:tcPr marL="68580" marR="6858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为什么要学习查经法？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课程概览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zh-CN" altLang="en-US" dirty="0" smtClean="0"/>
              <a:t>圣经及其可靠性</a:t>
            </a:r>
            <a:endParaRPr lang="en-US" altLang="zh-CN" dirty="0" smtClean="0"/>
          </a:p>
          <a:p>
            <a:r>
              <a:rPr lang="zh-CN" altLang="en-US" dirty="0" smtClean="0"/>
              <a:t>圣经神学</a:t>
            </a:r>
            <a:endParaRPr lang="en-US" altLang="zh-CN" dirty="0" smtClean="0"/>
          </a:p>
          <a:p>
            <a:r>
              <a:rPr lang="zh-CN" altLang="en-US" dirty="0" smtClean="0"/>
              <a:t>系统神学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今日学习要点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‪ ‪提摩太后书‬</a:t>
            </a:r>
            <a:r>
              <a:rPr lang="en-US" altLang="zh-CN" dirty="0" smtClean="0"/>
              <a:t>3:16-17 </a:t>
            </a:r>
            <a:r>
              <a:rPr lang="zh-CN" altLang="en-US" dirty="0" smtClean="0"/>
              <a:t>和合本</a:t>
            </a:r>
          </a:p>
          <a:p>
            <a:r>
              <a:rPr lang="en-US" altLang="zh-CN" dirty="0" smtClean="0"/>
              <a:t>16 </a:t>
            </a:r>
            <a:r>
              <a:rPr lang="zh-CN" altLang="en-US" dirty="0" smtClean="0"/>
              <a:t>圣经都是　神所</a:t>
            </a:r>
            <a:r>
              <a:rPr lang="zh-CN" altLang="en-US" dirty="0" smtClean="0">
                <a:solidFill>
                  <a:srgbClr val="FF0000"/>
                </a:solidFill>
              </a:rPr>
              <a:t>默示（启示、呼出）</a:t>
            </a:r>
            <a:r>
              <a:rPr lang="zh-CN" altLang="en-US" dirty="0" smtClean="0"/>
              <a:t>的，于教训、督责、使人归正、教导人学义都是有益的， </a:t>
            </a:r>
            <a:r>
              <a:rPr lang="en-US" altLang="zh-CN" dirty="0" smtClean="0"/>
              <a:t>17 </a:t>
            </a:r>
            <a:r>
              <a:rPr lang="zh-CN" altLang="en-US" dirty="0" smtClean="0"/>
              <a:t>叫属　神的人得以完全，预备行各样的善事。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圣经是什么？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‪以赛亚书‬</a:t>
            </a:r>
            <a:r>
              <a:rPr lang="en-US" altLang="zh-CN" dirty="0" smtClean="0"/>
              <a:t>55:8,11 </a:t>
            </a:r>
            <a:r>
              <a:rPr lang="zh-CN" altLang="en-US" dirty="0" smtClean="0"/>
              <a:t>和合本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8 </a:t>
            </a:r>
            <a:r>
              <a:rPr lang="zh-CN" altLang="en-US" dirty="0" smtClean="0"/>
              <a:t>耶和华说：“我的意念非同你们的意念；</a:t>
            </a:r>
          </a:p>
          <a:p>
            <a:r>
              <a:rPr lang="zh-CN" altLang="en-US" dirty="0" smtClean="0"/>
              <a:t>我的道路非同你们的道路。</a:t>
            </a:r>
            <a:r>
              <a:rPr lang="en-US" altLang="zh-CN" dirty="0" smtClean="0"/>
              <a:t>……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11 </a:t>
            </a:r>
            <a:r>
              <a:rPr lang="zh-CN" altLang="en-US" dirty="0" smtClean="0"/>
              <a:t>我口所出的话也必如此，</a:t>
            </a:r>
          </a:p>
          <a:p>
            <a:r>
              <a:rPr lang="zh-CN" altLang="en-US" dirty="0" smtClean="0"/>
              <a:t>决不徒然返回，却要成就我所喜悦的，在我发他去成就的事上必然亨通。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神话语的高度与可靠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为什么要学习查经法？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课程概览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圣经及其可靠性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zh-CN" altLang="en-US" dirty="0" smtClean="0"/>
              <a:t>圣经神学与系统神学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今日学习要点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‪‪约翰福音‬</a:t>
            </a:r>
            <a:r>
              <a:rPr lang="en-US" altLang="zh-CN" dirty="0" smtClean="0"/>
              <a:t>14:26 </a:t>
            </a:r>
            <a:r>
              <a:rPr lang="zh-CN" altLang="en-US" dirty="0" smtClean="0"/>
              <a:t>和合本</a:t>
            </a:r>
          </a:p>
          <a:p>
            <a:r>
              <a:rPr lang="en-US" altLang="zh-CN" dirty="0" smtClean="0"/>
              <a:t>26 </a:t>
            </a:r>
            <a:r>
              <a:rPr lang="zh-CN" altLang="en-US" dirty="0" smtClean="0"/>
              <a:t>但保惠师，就是父因我的名所要差来的</a:t>
            </a:r>
            <a:r>
              <a:rPr lang="zh-CN" altLang="en-US" dirty="0" smtClean="0">
                <a:solidFill>
                  <a:srgbClr val="FF0000"/>
                </a:solidFill>
              </a:rPr>
              <a:t>圣灵</a:t>
            </a:r>
            <a:r>
              <a:rPr lang="zh-CN" altLang="en-US" dirty="0" smtClean="0"/>
              <a:t>，他要将一切的事</a:t>
            </a:r>
            <a:r>
              <a:rPr lang="zh-CN" altLang="en-US" dirty="0" smtClean="0">
                <a:solidFill>
                  <a:srgbClr val="FF0000"/>
                </a:solidFill>
              </a:rPr>
              <a:t>指教</a:t>
            </a:r>
            <a:r>
              <a:rPr lang="zh-CN" altLang="en-US" dirty="0" smtClean="0"/>
              <a:t>你们，并且要叫你们想起我对你们所说的一切话。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耶利米书‬</a:t>
            </a:r>
            <a:r>
              <a:rPr lang="en-US" altLang="zh-CN" dirty="0" smtClean="0"/>
              <a:t>29:12-13 </a:t>
            </a:r>
            <a:r>
              <a:rPr lang="zh-CN" altLang="en-US" dirty="0" smtClean="0"/>
              <a:t>和合本</a:t>
            </a:r>
          </a:p>
          <a:p>
            <a:r>
              <a:rPr lang="en-US" altLang="zh-CN" dirty="0" smtClean="0"/>
              <a:t>12 </a:t>
            </a:r>
            <a:r>
              <a:rPr lang="zh-CN" altLang="en-US" dirty="0" smtClean="0"/>
              <a:t>你们要呼求我，祷告我，我就应允你们。 </a:t>
            </a:r>
            <a:r>
              <a:rPr lang="en-US" altLang="zh-CN" dirty="0" smtClean="0"/>
              <a:t>13 </a:t>
            </a:r>
            <a:r>
              <a:rPr lang="zh-CN" altLang="en-US" dirty="0" smtClean="0"/>
              <a:t>你们寻求我，若</a:t>
            </a:r>
            <a:r>
              <a:rPr lang="zh-CN" altLang="en-US" dirty="0" smtClean="0">
                <a:solidFill>
                  <a:srgbClr val="FF0000"/>
                </a:solidFill>
              </a:rPr>
              <a:t>专心</a:t>
            </a:r>
            <a:r>
              <a:rPr lang="zh-CN" altLang="en-US" dirty="0" smtClean="0"/>
              <a:t>寻求我，就必寻见。</a:t>
            </a:r>
            <a:endParaRPr lang="en-US" altLang="zh-CN" dirty="0" smtClean="0"/>
          </a:p>
          <a:p>
            <a:r>
              <a:rPr lang="zh-CN" altLang="en-US" dirty="0" smtClean="0"/>
              <a:t>提后</a:t>
            </a:r>
            <a:r>
              <a:rPr lang="en-US" dirty="0" smtClean="0"/>
              <a:t>2:15</a:t>
            </a:r>
            <a:endParaRPr lang="en-US" altLang="zh-CN" dirty="0" smtClean="0"/>
          </a:p>
          <a:p>
            <a:r>
              <a:rPr lang="zh-CN" altLang="en-US" dirty="0" smtClean="0"/>
              <a:t>你当</a:t>
            </a:r>
            <a:r>
              <a:rPr lang="zh-CN" altLang="en-US" dirty="0" smtClean="0">
                <a:solidFill>
                  <a:srgbClr val="FF0000"/>
                </a:solidFill>
              </a:rPr>
              <a:t>竭力</a:t>
            </a:r>
            <a:r>
              <a:rPr lang="zh-CN" altLang="en-US" dirty="0" smtClean="0"/>
              <a:t>在神面前得蒙喜悦，作无愧的工人，按着正意分解真理的道。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对待神话语的态度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圣经神学</a:t>
            </a:r>
            <a:endParaRPr lang="en-US" altLang="zh-CN" dirty="0" smtClean="0"/>
          </a:p>
          <a:p>
            <a:r>
              <a:rPr lang="zh-CN" altLang="en-US" dirty="0" smtClean="0"/>
              <a:t>系统神学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两种对圣经信息进行分类的方法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神学</a:t>
            </a:r>
            <a:r>
              <a:rPr lang="zh-CN" altLang="en-US" dirty="0" smtClean="0"/>
              <a:t>（</a:t>
            </a:r>
            <a:r>
              <a:rPr lang="en-US" dirty="0" smtClean="0"/>
              <a:t>theology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en-US" i="1" dirty="0" err="1" smtClean="0"/>
              <a:t>theos</a:t>
            </a:r>
            <a:r>
              <a:rPr lang="en-US" dirty="0" smtClean="0"/>
              <a:t>=  </a:t>
            </a:r>
            <a:r>
              <a:rPr lang="zh-CN" altLang="en-US" dirty="0" smtClean="0"/>
              <a:t>“神”</a:t>
            </a:r>
            <a:endParaRPr lang="en-US" dirty="0" smtClean="0"/>
          </a:p>
          <a:p>
            <a:pPr lvl="0"/>
            <a:r>
              <a:rPr lang="en-US" i="1" dirty="0" smtClean="0"/>
              <a:t>logos = </a:t>
            </a:r>
            <a:r>
              <a:rPr lang="zh-CN" altLang="en-US" dirty="0" smtClean="0"/>
              <a:t>“话，研究，科学”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什么是神学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切割并系统化每一样我们关于某个特定题目的知识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划分为独立的研究领域，比如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神论，是研究天父上帝；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圣经论，研究圣经；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基督论，是对基督的研究；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圣灵论，是对圣灵的研究；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教会论，是对教会的研究；</a:t>
            </a:r>
            <a:endParaRPr lang="en-US" altLang="zh-CN" dirty="0" smtClean="0"/>
          </a:p>
          <a:p>
            <a:pPr lvl="1"/>
            <a:endParaRPr lang="en-US" dirty="0" smtClean="0"/>
          </a:p>
          <a:p>
            <a:r>
              <a:rPr lang="zh-CN" altLang="en-US" dirty="0" smtClean="0"/>
              <a:t>人的工作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系统神学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“圣经神学就是讲出整本圣经中的</a:t>
            </a:r>
            <a:r>
              <a:rPr lang="zh-CN" altLang="en-US" b="1" dirty="0" smtClean="0"/>
              <a:t>完整的故事</a:t>
            </a:r>
            <a:r>
              <a:rPr lang="zh-CN" altLang="en-US" dirty="0" smtClean="0"/>
              <a:t>。所以，它是一个对我们的生命有权威和规范意义的宣告，因为这是关于神以审判的方式施行拯救所显出的荣耀的故事。”</a:t>
            </a:r>
            <a:endParaRPr lang="en-US" dirty="0" smtClean="0"/>
          </a:p>
          <a:p>
            <a:endParaRPr lang="en-US" dirty="0" smtClean="0"/>
          </a:p>
          <a:p>
            <a:r>
              <a:rPr lang="en-US" altLang="zh-CN" dirty="0" smtClean="0"/>
              <a:t>《</a:t>
            </a:r>
            <a:r>
              <a:rPr lang="zh-CN" altLang="en-US" dirty="0" smtClean="0"/>
              <a:t>教会生活中的圣经神学</a:t>
            </a:r>
            <a:r>
              <a:rPr lang="en-US" altLang="zh-CN" dirty="0" smtClean="0"/>
              <a:t>》</a:t>
            </a:r>
            <a:r>
              <a:rPr lang="en-US" dirty="0" smtClean="0"/>
              <a:t>Michael Lawrence</a:t>
            </a:r>
          </a:p>
          <a:p>
            <a:endParaRPr lang="en-US" dirty="0" smtClean="0"/>
          </a:p>
          <a:p>
            <a:r>
              <a:rPr lang="zh-CN" altLang="en-US" b="1" dirty="0" smtClean="0"/>
              <a:t>它是那一个故事</a:t>
            </a:r>
            <a:r>
              <a:rPr lang="zh-CN" altLang="en-US" dirty="0" smtClean="0"/>
              <a:t>。它是关于创造者如何显出自己的荣耀，以及祂对于那些受造要认识祂的子民无法测度的爱的那独一的故事。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圣经神学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为什么要学习查经法？</a:t>
            </a:r>
            <a:endParaRPr lang="en-US" altLang="zh-CN" dirty="0" smtClean="0"/>
          </a:p>
          <a:p>
            <a:r>
              <a:rPr lang="zh-CN" altLang="en-US" dirty="0" smtClean="0"/>
              <a:t>课程概览</a:t>
            </a:r>
            <a:endParaRPr lang="en-US" altLang="zh-CN" dirty="0" smtClean="0"/>
          </a:p>
          <a:p>
            <a:r>
              <a:rPr lang="zh-CN" altLang="en-US" dirty="0" smtClean="0"/>
              <a:t>圣经及其可靠性</a:t>
            </a:r>
            <a:endParaRPr lang="en-US" altLang="zh-CN" dirty="0" smtClean="0"/>
          </a:p>
          <a:p>
            <a:r>
              <a:rPr lang="zh-CN" altLang="en-US" dirty="0" smtClean="0"/>
              <a:t>圣经神学</a:t>
            </a:r>
            <a:endParaRPr lang="en-US" altLang="zh-CN" dirty="0" smtClean="0"/>
          </a:p>
          <a:p>
            <a:r>
              <a:rPr lang="zh-CN" altLang="en-US" dirty="0" smtClean="0"/>
              <a:t>系统神学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今日学习要点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zh-CN" altLang="en-US" dirty="0" smtClean="0"/>
              <a:t>创造</a:t>
            </a:r>
            <a:endParaRPr lang="en-US" dirty="0" smtClean="0"/>
          </a:p>
          <a:p>
            <a:pPr lvl="0"/>
            <a:r>
              <a:rPr lang="zh-CN" altLang="en-US" dirty="0" smtClean="0"/>
              <a:t>堕落</a:t>
            </a:r>
            <a:endParaRPr lang="en-US" dirty="0" smtClean="0"/>
          </a:p>
          <a:p>
            <a:pPr lvl="0"/>
            <a:r>
              <a:rPr lang="zh-CN" altLang="en-US" dirty="0" smtClean="0"/>
              <a:t>爱</a:t>
            </a:r>
            <a:endParaRPr lang="en-US" dirty="0" smtClean="0"/>
          </a:p>
          <a:p>
            <a:pPr lvl="0"/>
            <a:r>
              <a:rPr lang="zh-CN" altLang="en-US" dirty="0" smtClean="0"/>
              <a:t>献祭</a:t>
            </a:r>
            <a:r>
              <a:rPr lang="en-US" dirty="0" smtClean="0"/>
              <a:t>		</a:t>
            </a:r>
          </a:p>
          <a:p>
            <a:pPr lvl="0"/>
            <a:r>
              <a:rPr lang="zh-CN" altLang="en-US" dirty="0" smtClean="0"/>
              <a:t>应许或约</a:t>
            </a:r>
            <a:endParaRPr lang="en-US" altLang="zh-CN" dirty="0" smtClean="0"/>
          </a:p>
          <a:p>
            <a:pPr lvl="0"/>
            <a:endParaRPr lang="en-US" dirty="0" smtClean="0"/>
          </a:p>
          <a:p>
            <a:pPr lvl="0"/>
            <a:r>
              <a:rPr lang="zh-CN" altLang="en-US" b="1" dirty="0" smtClean="0"/>
              <a:t>基督是贯穿这五大主题的重点，如果说圣经只有一个主题就是耶稣基督</a:t>
            </a:r>
            <a:endParaRPr lang="en-US" altLang="zh-CN" b="1" dirty="0" smtClean="0"/>
          </a:p>
          <a:p>
            <a:pPr lvl="0"/>
            <a:endParaRPr lang="en-US" b="1" dirty="0" smtClean="0"/>
          </a:p>
          <a:p>
            <a:pPr lvl="0"/>
            <a:r>
              <a:rPr lang="zh-CN" altLang="en-US" b="1" dirty="0" smtClean="0"/>
              <a:t>合一的、并相互关联的、一致的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五大主题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弥赛亚的应许</a:t>
            </a:r>
            <a:endParaRPr lang="en-US" dirty="0" smtClean="0"/>
          </a:p>
          <a:p>
            <a:pPr lvl="1"/>
            <a:r>
              <a:rPr lang="zh-CN" altLang="en-US" dirty="0" smtClean="0"/>
              <a:t>创</a:t>
            </a:r>
            <a:r>
              <a:rPr lang="en-US" dirty="0" smtClean="0"/>
              <a:t>3:15</a:t>
            </a:r>
            <a:r>
              <a:rPr lang="zh-CN" altLang="en-US" dirty="0" smtClean="0"/>
              <a:t>（夏娃的后裔要伤蛇的头），</a:t>
            </a:r>
            <a:endParaRPr lang="en-US" dirty="0" smtClean="0"/>
          </a:p>
          <a:p>
            <a:pPr lvl="1"/>
            <a:r>
              <a:rPr lang="zh-CN" altLang="en-US" dirty="0" smtClean="0"/>
              <a:t>创</a:t>
            </a:r>
            <a:r>
              <a:rPr lang="en-US" dirty="0" smtClean="0"/>
              <a:t>12:2</a:t>
            </a:r>
            <a:r>
              <a:rPr lang="zh-CN" altLang="en-US" dirty="0" smtClean="0"/>
              <a:t>（神应许通过亚伯拉罕的子孙祝福万国）</a:t>
            </a:r>
            <a:endParaRPr lang="en-US" dirty="0" smtClean="0"/>
          </a:p>
          <a:p>
            <a:pPr lvl="1"/>
            <a:r>
              <a:rPr lang="zh-CN" altLang="en-US" dirty="0" smtClean="0"/>
              <a:t>赛</a:t>
            </a:r>
            <a:r>
              <a:rPr lang="en-US" dirty="0" smtClean="0"/>
              <a:t>54:4-6</a:t>
            </a:r>
            <a:r>
              <a:rPr lang="zh-CN" altLang="en-US" dirty="0" smtClean="0"/>
              <a:t>（弥赛亚将是一位受苦的仆人，他也会是代赎者）</a:t>
            </a:r>
            <a:endParaRPr lang="en-US" dirty="0" smtClean="0"/>
          </a:p>
          <a:p>
            <a:pPr lvl="1"/>
            <a:r>
              <a:rPr lang="zh-CN" altLang="en-US" dirty="0" smtClean="0"/>
              <a:t>可</a:t>
            </a:r>
            <a:r>
              <a:rPr lang="en-US" dirty="0" smtClean="0"/>
              <a:t>8:31</a:t>
            </a:r>
            <a:r>
              <a:rPr lang="zh-CN" altLang="en-US" dirty="0" smtClean="0"/>
              <a:t>（彼得承认耶稣是弥赛亚，然后说了他为什么要来）</a:t>
            </a:r>
            <a:endParaRPr lang="en-US" dirty="0" smtClean="0"/>
          </a:p>
          <a:p>
            <a:pPr lvl="1"/>
            <a:r>
              <a:rPr lang="zh-CN" altLang="en-US" dirty="0" smtClean="0"/>
              <a:t>林后</a:t>
            </a:r>
            <a:r>
              <a:rPr lang="en-US" dirty="0" smtClean="0"/>
              <a:t>5:21</a:t>
            </a:r>
            <a:r>
              <a:rPr lang="zh-CN" altLang="en-US" dirty="0" smtClean="0"/>
              <a:t>（使徒保罗教导耶稣为我们代赎的一个例子）</a:t>
            </a:r>
            <a:endParaRPr lang="en-US" dirty="0" smtClean="0"/>
          </a:p>
          <a:p>
            <a:pPr lvl="1"/>
            <a:r>
              <a:rPr lang="zh-CN" altLang="en-US" dirty="0" smtClean="0"/>
              <a:t>启</a:t>
            </a:r>
            <a:r>
              <a:rPr lang="en-US" dirty="0" smtClean="0"/>
              <a:t>5:11-13</a:t>
            </a:r>
            <a:r>
              <a:rPr lang="zh-CN" altLang="en-US" dirty="0" smtClean="0"/>
              <a:t>（羔羊要受颂赞直到永永远远）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例子</a:t>
            </a:r>
            <a:r>
              <a:rPr lang="en-US" altLang="zh-CN" dirty="0" smtClean="0"/>
              <a:t>-</a:t>
            </a:r>
            <a:r>
              <a:rPr lang="zh-CN" altLang="en-US" dirty="0" smtClean="0"/>
              <a:t>应许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辅导在罪中挣扎的信徒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找出正本圣经里关于罪的描述与相关的故事（系统神学）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每个描述和故事里都联系到上帝拯救罪人的应许（圣经神学）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互补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为什么要学习查经法？</a:t>
            </a:r>
            <a:endParaRPr lang="en-US" altLang="zh-CN" dirty="0" smtClean="0"/>
          </a:p>
          <a:p>
            <a:r>
              <a:rPr lang="zh-CN" altLang="en-US" dirty="0" smtClean="0"/>
              <a:t>课程概览</a:t>
            </a:r>
            <a:endParaRPr lang="en-US" altLang="zh-CN" dirty="0" smtClean="0"/>
          </a:p>
          <a:p>
            <a:r>
              <a:rPr lang="zh-CN" altLang="en-US" dirty="0" smtClean="0"/>
              <a:t>圣经及其可靠性</a:t>
            </a:r>
            <a:endParaRPr lang="en-US" altLang="zh-CN" dirty="0" smtClean="0"/>
          </a:p>
          <a:p>
            <a:r>
              <a:rPr lang="zh-CN" altLang="en-US" dirty="0" smtClean="0"/>
              <a:t>圣经神学与系统神学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如果圣经学习没有帮助你更多认识上帝并更亲近主耶稣，没有让你更愿意并乐于分享耶稣的福音，那你的学习方向可能已经出问题了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今日学习要点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今日北美信徒最需要的就是清晰的明白神的话语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约翰麦克阿瑟 （</a:t>
            </a:r>
            <a:r>
              <a:rPr lang="en-US" dirty="0" smtClean="0"/>
              <a:t> 2015 Fall Conference at Reformation Bible College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今日北美信徒最大的问题是“不知道上帝是谁？”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RC</a:t>
            </a:r>
            <a:r>
              <a:rPr lang="zh-CN" altLang="en-US" dirty="0" smtClean="0"/>
              <a:t>史普罗（</a:t>
            </a:r>
            <a:r>
              <a:rPr lang="en-US" dirty="0" smtClean="0"/>
              <a:t> 2015 Fall Conference at Reformation Bible College</a:t>
            </a:r>
            <a:r>
              <a:rPr lang="zh-CN" altLang="en-US" dirty="0" smtClean="0"/>
              <a:t>）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‪使徒行传‬</a:t>
            </a:r>
            <a:r>
              <a:rPr lang="en-US" altLang="zh-CN" dirty="0" smtClean="0"/>
              <a:t>17:11 </a:t>
            </a:r>
            <a:r>
              <a:rPr lang="zh-CN" altLang="en-US" dirty="0" smtClean="0"/>
              <a:t>和合本</a:t>
            </a:r>
          </a:p>
          <a:p>
            <a:r>
              <a:rPr lang="en-US" altLang="zh-CN" dirty="0" smtClean="0"/>
              <a:t>11 </a:t>
            </a:r>
            <a:r>
              <a:rPr lang="zh-CN" altLang="en-US" dirty="0" smtClean="0"/>
              <a:t>这地方的人贤于帖撒罗尼迦的人，甘心领受这道，天天考查圣经，要晓得这道是与不是。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传福音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彼得后书‬</a:t>
            </a:r>
            <a:r>
              <a:rPr lang="en-US" altLang="zh-CN" dirty="0" smtClean="0"/>
              <a:t>3:16-17</a:t>
            </a:r>
            <a:endParaRPr lang="zh-CN" altLang="en-US" dirty="0" smtClean="0"/>
          </a:p>
          <a:p>
            <a:r>
              <a:rPr lang="en-US" altLang="zh-CN" dirty="0" smtClean="0"/>
              <a:t>16 </a:t>
            </a:r>
            <a:r>
              <a:rPr lang="zh-CN" altLang="en-US" dirty="0" smtClean="0"/>
              <a:t>他一切的信上也都是讲论这事。信中有些难明白的，那无学问、不坚固的人强解，如强解别的经书一样，就自取沉沦。‪</a:t>
            </a:r>
          </a:p>
          <a:p>
            <a:r>
              <a:rPr lang="en-US" altLang="zh-CN" dirty="0" smtClean="0"/>
              <a:t>17 </a:t>
            </a:r>
            <a:r>
              <a:rPr lang="zh-CN" altLang="en-US" dirty="0" smtClean="0"/>
              <a:t>亲爱的弟兄啊，你们既然预先知道这事，就当防备，恐怕被恶人的错谬诱惑，就从自己坚固的地步上坠落。</a:t>
            </a:r>
            <a:endParaRPr lang="en-US" altLang="zh-CN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避免错解圣经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‪彼得后书‬</a:t>
            </a:r>
            <a:r>
              <a:rPr lang="en-US" altLang="zh-CN" dirty="0" smtClean="0"/>
              <a:t>3:18 </a:t>
            </a:r>
            <a:r>
              <a:rPr lang="zh-CN" altLang="en-US" dirty="0" smtClean="0"/>
              <a:t>和合本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18 </a:t>
            </a:r>
            <a:r>
              <a:rPr lang="zh-CN" altLang="en-US" dirty="0" smtClean="0"/>
              <a:t>你们却要在我们主救主耶稣基督的恩典和知识上有长进。愿荣耀归给他，从今直到永远。阿们！</a:t>
            </a:r>
            <a:endParaRPr lang="en-US" altLang="zh-CN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跟从耶稣之路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Scriptures are shallow enough for a babe to come and drink without fear of drowning and deep enough for a theologians to swim in without ever touching the bottom.” - St. Jerome</a:t>
            </a:r>
          </a:p>
          <a:p>
            <a:r>
              <a:rPr lang="zh-CN" altLang="en-US" dirty="0" smtClean="0"/>
              <a:t>“圣经如此浅，婴儿都可以喝而不用担心溺水；圣经又足够深，神学家可以游泳而不必触底。”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圣杰罗姆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圣经的深度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为什么要学习查经法？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zh-CN" altLang="en-US" dirty="0" smtClean="0"/>
              <a:t>课程概览</a:t>
            </a:r>
            <a:endParaRPr lang="en-US" altLang="zh-CN" dirty="0" smtClean="0"/>
          </a:p>
          <a:p>
            <a:r>
              <a:rPr lang="zh-CN" altLang="en-US" dirty="0" smtClean="0"/>
              <a:t>圣经及其可靠性</a:t>
            </a:r>
            <a:endParaRPr lang="en-US" altLang="zh-CN" dirty="0" smtClean="0"/>
          </a:p>
          <a:p>
            <a:r>
              <a:rPr lang="zh-CN" altLang="en-US" dirty="0" smtClean="0"/>
              <a:t>圣经神学</a:t>
            </a:r>
            <a:endParaRPr lang="en-US" altLang="zh-CN" dirty="0" smtClean="0"/>
          </a:p>
          <a:p>
            <a:r>
              <a:rPr lang="zh-CN" altLang="en-US" dirty="0" smtClean="0"/>
              <a:t>系统神学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今日学习要点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课程有教导有操练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一共</a:t>
            </a:r>
            <a:r>
              <a:rPr lang="en-US" altLang="zh-CN" dirty="0" smtClean="0"/>
              <a:t>16</a:t>
            </a:r>
            <a:r>
              <a:rPr lang="zh-CN" altLang="en-US" dirty="0" smtClean="0"/>
              <a:t>课，</a:t>
            </a:r>
            <a:r>
              <a:rPr lang="en-US" altLang="zh-CN" dirty="0" smtClean="0"/>
              <a:t>12</a:t>
            </a:r>
            <a:r>
              <a:rPr lang="zh-CN" altLang="en-US" dirty="0" smtClean="0"/>
              <a:t>次教导，</a:t>
            </a:r>
            <a:r>
              <a:rPr lang="en-US" altLang="zh-CN" dirty="0" smtClean="0"/>
              <a:t>4</a:t>
            </a:r>
            <a:r>
              <a:rPr lang="zh-CN" altLang="en-US" dirty="0" smtClean="0"/>
              <a:t>次操练</a:t>
            </a:r>
            <a:endParaRPr lang="en-US" altLang="zh-C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课程概览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20*278"/>
  <p:tag name="TABLE_ENDDRAG_RECT" val="73*225*820*27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378</TotalTime>
  <Words>1770</Words>
  <Application>Microsoft Office PowerPoint</Application>
  <PresentationFormat>On-screen Show (4:3)</PresentationFormat>
  <Paragraphs>153</Paragraphs>
  <Slides>23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《研经指引》第一课</vt:lpstr>
      <vt:lpstr>今日学习要点</vt:lpstr>
      <vt:lpstr>Slide 3</vt:lpstr>
      <vt:lpstr>传福音</vt:lpstr>
      <vt:lpstr>避免错解圣经</vt:lpstr>
      <vt:lpstr>跟从耶稣之路</vt:lpstr>
      <vt:lpstr>圣经的深度</vt:lpstr>
      <vt:lpstr>今日学习要点</vt:lpstr>
      <vt:lpstr>课程概览</vt:lpstr>
      <vt:lpstr>Slide 10</vt:lpstr>
      <vt:lpstr>今日学习要点</vt:lpstr>
      <vt:lpstr>圣经是什么？</vt:lpstr>
      <vt:lpstr>神话语的高度与可靠</vt:lpstr>
      <vt:lpstr>今日学习要点</vt:lpstr>
      <vt:lpstr>对待神话语的态度</vt:lpstr>
      <vt:lpstr>两种对圣经信息进行分类的方法</vt:lpstr>
      <vt:lpstr>什么是神学</vt:lpstr>
      <vt:lpstr>系统神学</vt:lpstr>
      <vt:lpstr>圣经神学</vt:lpstr>
      <vt:lpstr>五大主题</vt:lpstr>
      <vt:lpstr>例子-应许</vt:lpstr>
      <vt:lpstr>互补</vt:lpstr>
      <vt:lpstr>今日学习要点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研经指引</dc:title>
  <dc:creator>Joe Shi</dc:creator>
  <cp:lastModifiedBy>Joe Shi</cp:lastModifiedBy>
  <cp:revision>59</cp:revision>
  <dcterms:created xsi:type="dcterms:W3CDTF">2025-03-20T16:56:05Z</dcterms:created>
  <dcterms:modified xsi:type="dcterms:W3CDTF">2025-07-24T16:54:45Z</dcterms:modified>
</cp:coreProperties>
</file>