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89" r:id="rId7"/>
    <p:sldId id="291" r:id="rId8"/>
    <p:sldId id="290" r:id="rId9"/>
    <p:sldId id="293" r:id="rId10"/>
    <p:sldId id="318" r:id="rId11"/>
    <p:sldId id="294" r:id="rId12"/>
    <p:sldId id="296" r:id="rId13"/>
    <p:sldId id="298" r:id="rId14"/>
    <p:sldId id="300" r:id="rId15"/>
    <p:sldId id="299" r:id="rId16"/>
    <p:sldId id="301" r:id="rId17"/>
    <p:sldId id="297" r:id="rId18"/>
    <p:sldId id="302" r:id="rId19"/>
    <p:sldId id="303" r:id="rId20"/>
    <p:sldId id="304" r:id="rId21"/>
    <p:sldId id="295" r:id="rId22"/>
    <p:sldId id="306" r:id="rId23"/>
    <p:sldId id="305" r:id="rId24"/>
    <p:sldId id="307" r:id="rId25"/>
    <p:sldId id="319" r:id="rId26"/>
    <p:sldId id="320" r:id="rId27"/>
    <p:sldId id="309" r:id="rId28"/>
    <p:sldId id="310" r:id="rId29"/>
    <p:sldId id="311" r:id="rId30"/>
    <p:sldId id="312" r:id="rId31"/>
    <p:sldId id="316" r:id="rId32"/>
    <p:sldId id="313" r:id="rId33"/>
    <p:sldId id="315" r:id="rId34"/>
    <p:sldId id="317" r:id="rId35"/>
    <p:sldId id="314" r:id="rId36"/>
    <p:sldId id="321" r:id="rId3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896620"/>
            <a:ext cx="9144000" cy="3050540"/>
          </a:xfrm>
        </p:spPr>
        <p:txBody>
          <a:bodyPr>
            <a:normAutofit fontScale="90000"/>
          </a:bodyPr>
          <a:p>
            <a:pPr marL="0" indent="0" fontAlgn="auto">
              <a:lnSpc>
                <a:spcPct val="120000"/>
              </a:lnSpc>
            </a:pPr>
            <a:r>
              <a:rPr lang="zh-CN" altLang="en-US" sz="6665" b="1">
                <a:solidFill>
                  <a:schemeClr val="accent2">
                    <a:lumMod val="75000"/>
                  </a:schemeClr>
                </a:solidFill>
                <a:sym typeface="+mn-ea"/>
              </a:rPr>
              <a:t>成人主日学课程</a:t>
            </a:r>
            <a:b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r>
              <a:rPr lang="en-US" alt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SSA5 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门徒成长班</a:t>
            </a:r>
            <a:br>
              <a:rPr lang="zh-CN" altLang="en-US" sz="5400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r>
              <a:rPr lang="zh-CN" altLang="en-US" sz="5335" b="1">
                <a:solidFill>
                  <a:schemeClr val="accent2">
                    <a:lumMod val="75000"/>
                  </a:schemeClr>
                </a:solidFill>
                <a:sym typeface="+mn-ea"/>
              </a:rPr>
              <a:t>之《研经指引》</a:t>
            </a:r>
            <a:endParaRPr lang="zh-CN" altLang="en-US" sz="5335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140518"/>
            <a:ext cx="9144000" cy="1655762"/>
          </a:xfrm>
        </p:spPr>
        <p:txBody>
          <a:bodyPr>
            <a:normAutofit lnSpcReduction="20000"/>
          </a:bodyPr>
          <a:p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温城华人圣经教会</a:t>
            </a:r>
            <a:endParaRPr lang="zh-CN" altLang="en-US"/>
          </a:p>
          <a:p>
            <a:r>
              <a:rPr lang="en-US" altLang="zh-CN">
                <a:sym typeface="+mn-ea"/>
              </a:rPr>
              <a:t>wcbc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200">
                <a:solidFill>
                  <a:schemeClr val="tx1"/>
                </a:solidFill>
              </a:rPr>
              <a:t>研经法是解经的方法或策略。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“</a:t>
            </a:r>
            <a:r>
              <a:rPr lang="zh-CN" altLang="en-US" sz="3200">
                <a:solidFill>
                  <a:schemeClr val="tx1"/>
                </a:solidFill>
              </a:rPr>
              <a:t>方法</a:t>
            </a:r>
            <a:r>
              <a:rPr lang="en-US" altLang="zh-CN" sz="3200">
                <a:solidFill>
                  <a:schemeClr val="tx1"/>
                </a:solidFill>
              </a:rPr>
              <a:t>”</a:t>
            </a:r>
            <a:r>
              <a:rPr lang="zh-CN" altLang="en-US" sz="3200">
                <a:solidFill>
                  <a:schemeClr val="tx1"/>
                </a:solidFill>
              </a:rPr>
              <a:t>在希腊原文（</a:t>
            </a:r>
            <a:r>
              <a:rPr lang="en-US" altLang="zh-CN" sz="3200">
                <a:solidFill>
                  <a:schemeClr val="tx1"/>
                </a:solidFill>
              </a:rPr>
              <a:t>methodos</a:t>
            </a:r>
            <a:r>
              <a:rPr lang="zh-CN" altLang="en-US" sz="3200">
                <a:solidFill>
                  <a:schemeClr val="tx1"/>
                </a:solidFill>
              </a:rPr>
              <a:t>）是由</a:t>
            </a:r>
            <a:r>
              <a:rPr lang="en-US" altLang="zh-CN" sz="3200">
                <a:solidFill>
                  <a:schemeClr val="tx1"/>
                </a:solidFill>
              </a:rPr>
              <a:t>“</a:t>
            </a:r>
            <a:r>
              <a:rPr lang="zh-CN" altLang="en-US" sz="3200">
                <a:solidFill>
                  <a:schemeClr val="tx1"/>
                </a:solidFill>
              </a:rPr>
              <a:t>根据</a:t>
            </a:r>
            <a:r>
              <a:rPr lang="en-US" altLang="zh-CN" sz="3200">
                <a:solidFill>
                  <a:schemeClr val="tx1"/>
                </a:solidFill>
              </a:rPr>
              <a:t>”</a:t>
            </a:r>
            <a:r>
              <a:rPr lang="zh-CN" altLang="en-US" sz="3200">
                <a:solidFill>
                  <a:schemeClr val="tx1"/>
                </a:solidFill>
              </a:rPr>
              <a:t>（</a:t>
            </a:r>
            <a:r>
              <a:rPr lang="en-US" altLang="zh-CN" sz="3200">
                <a:solidFill>
                  <a:schemeClr val="tx1"/>
                </a:solidFill>
              </a:rPr>
              <a:t>meta</a:t>
            </a:r>
            <a:r>
              <a:rPr lang="zh-CN" altLang="en-US" sz="3200">
                <a:solidFill>
                  <a:schemeClr val="tx1"/>
                </a:solidFill>
              </a:rPr>
              <a:t>）和</a:t>
            </a:r>
            <a:r>
              <a:rPr lang="en-US" altLang="zh-CN" sz="3200">
                <a:solidFill>
                  <a:schemeClr val="tx1"/>
                </a:solidFill>
              </a:rPr>
              <a:t>“</a:t>
            </a:r>
            <a:r>
              <a:rPr lang="zh-CN" altLang="en-US" sz="3200">
                <a:solidFill>
                  <a:schemeClr val="tx1"/>
                </a:solidFill>
              </a:rPr>
              <a:t>道路</a:t>
            </a:r>
            <a:r>
              <a:rPr lang="en-US" altLang="zh-CN" sz="3200">
                <a:solidFill>
                  <a:schemeClr val="tx1"/>
                </a:solidFill>
              </a:rPr>
              <a:t>”</a:t>
            </a:r>
            <a:r>
              <a:rPr lang="zh-CN" altLang="en-US" sz="3200">
                <a:solidFill>
                  <a:schemeClr val="tx1"/>
                </a:solidFill>
              </a:rPr>
              <a:t>（</a:t>
            </a:r>
            <a:r>
              <a:rPr lang="en-US" altLang="zh-CN" sz="3200">
                <a:solidFill>
                  <a:schemeClr val="tx1"/>
                </a:solidFill>
              </a:rPr>
              <a:t>hodos</a:t>
            </a:r>
            <a:r>
              <a:rPr lang="zh-CN" altLang="en-US" sz="3200">
                <a:solidFill>
                  <a:schemeClr val="tx1"/>
                </a:solidFill>
              </a:rPr>
              <a:t>）两个词合并而成。意思是一条可遵行的路径。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200">
                <a:solidFill>
                  <a:schemeClr val="tx1"/>
                </a:solidFill>
              </a:rPr>
              <a:t>所以研经法的目的是为了建立正确并有效的解经方法与系统，使人有路可循，有法可用，按着正意明白圣经。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9255" y="1811655"/>
            <a:ext cx="11435715" cy="4847590"/>
          </a:xfrm>
        </p:spPr>
        <p:txBody>
          <a:bodyPr>
            <a:normAutofit fontScale="90000" lnSpcReduction="10000"/>
          </a:bodyPr>
          <a:p>
            <a:pPr fontAlgn="auto">
              <a:lnSpc>
                <a:spcPct val="110000"/>
              </a:lnSpc>
              <a:spcBef>
                <a:spcPts val="600"/>
              </a:spcBef>
            </a:pPr>
            <a:r>
              <a:rPr lang="zh-CN" altLang="en-US" sz="40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4000" b="1">
              <a:solidFill>
                <a:srgbClr val="7030A0"/>
              </a:solidFill>
            </a:endParaRPr>
          </a:p>
          <a:p>
            <a:pPr fontAlgn="auto">
              <a:lnSpc>
                <a:spcPct val="110000"/>
              </a:lnSpc>
              <a:spcBef>
                <a:spcPts val="600"/>
              </a:spcBef>
            </a:pPr>
            <a:r>
              <a:rPr lang="zh-CN" altLang="en-US" sz="3110">
                <a:solidFill>
                  <a:schemeClr val="tx1"/>
                </a:solidFill>
              </a:rPr>
              <a:t>【提后</a:t>
            </a:r>
            <a:r>
              <a:rPr lang="en-US" altLang="zh-CN" sz="3110">
                <a:solidFill>
                  <a:schemeClr val="tx1"/>
                </a:solidFill>
              </a:rPr>
              <a:t>2:15</a:t>
            </a:r>
            <a:r>
              <a:rPr lang="zh-CN" altLang="en-US" sz="3110">
                <a:solidFill>
                  <a:schemeClr val="tx1"/>
                </a:solidFill>
              </a:rPr>
              <a:t>】</a:t>
            </a:r>
            <a:r>
              <a:rPr lang="en-US" altLang="zh-CN" sz="3110">
                <a:solidFill>
                  <a:schemeClr val="tx1"/>
                </a:solidFill>
              </a:rPr>
              <a:t> </a:t>
            </a:r>
            <a:r>
              <a:rPr lang="zh-CN" altLang="en-US" sz="3110">
                <a:solidFill>
                  <a:schemeClr val="tx1"/>
                </a:solidFill>
              </a:rPr>
              <a:t>你当竭力，在神面前得蒙喜悦，作无愧的工人，</a:t>
            </a:r>
            <a:r>
              <a:rPr lang="zh-CN" altLang="en-US" sz="3110">
                <a:solidFill>
                  <a:schemeClr val="tx1"/>
                </a:solidFill>
                <a:highlight>
                  <a:srgbClr val="FFFF00"/>
                </a:highlight>
              </a:rPr>
              <a:t>按着正意分解真理的道</a:t>
            </a:r>
            <a:r>
              <a:rPr lang="zh-CN" altLang="en-US" sz="3110">
                <a:solidFill>
                  <a:schemeClr val="tx1"/>
                </a:solidFill>
              </a:rPr>
              <a:t>。</a:t>
            </a:r>
            <a:endParaRPr lang="zh-CN" altLang="en-US" sz="3110">
              <a:solidFill>
                <a:schemeClr val="tx1"/>
              </a:solidFill>
            </a:endParaRPr>
          </a:p>
          <a:p>
            <a:pPr fontAlgn="auto">
              <a:lnSpc>
                <a:spcPct val="110000"/>
              </a:lnSpc>
              <a:spcBef>
                <a:spcPts val="600"/>
              </a:spcBef>
            </a:pPr>
            <a:r>
              <a:rPr lang="zh-CN" altLang="en-US" sz="3110">
                <a:solidFill>
                  <a:schemeClr val="tx1"/>
                </a:solidFill>
              </a:rPr>
              <a:t>【彼后</a:t>
            </a:r>
            <a:r>
              <a:rPr lang="en-US" altLang="zh-CN" sz="3110">
                <a:solidFill>
                  <a:schemeClr val="tx1"/>
                </a:solidFill>
              </a:rPr>
              <a:t>3:15-16</a:t>
            </a:r>
            <a:r>
              <a:rPr lang="zh-CN" altLang="en-US" sz="3110">
                <a:solidFill>
                  <a:schemeClr val="tx1"/>
                </a:solidFill>
              </a:rPr>
              <a:t>】就如我们所亲爱的兄弟保罗，照着所赐给他的智慧，写了信给你们</a:t>
            </a:r>
            <a:r>
              <a:rPr lang="en-US" altLang="zh-CN" sz="3110">
                <a:solidFill>
                  <a:schemeClr val="tx1"/>
                </a:solidFill>
              </a:rPr>
              <a:t>……</a:t>
            </a:r>
            <a:r>
              <a:rPr lang="zh-CN" altLang="en-US" sz="3110">
                <a:solidFill>
                  <a:schemeClr val="tx1"/>
                </a:solidFill>
              </a:rPr>
              <a:t>信中有些难明白的，那无学问不坚固的人</a:t>
            </a:r>
            <a:r>
              <a:rPr lang="zh-CN" altLang="en-US" sz="3110">
                <a:solidFill>
                  <a:schemeClr val="tx1"/>
                </a:solidFill>
                <a:highlight>
                  <a:srgbClr val="FFFF00"/>
                </a:highlight>
              </a:rPr>
              <a:t>强解</a:t>
            </a:r>
            <a:r>
              <a:rPr lang="zh-CN" altLang="en-US" sz="3110">
                <a:solidFill>
                  <a:schemeClr val="tx1"/>
                </a:solidFill>
              </a:rPr>
              <a:t>，如强解别的经书一样，就自取沉沦。</a:t>
            </a:r>
            <a:endParaRPr lang="zh-CN" altLang="en-US" sz="3110">
              <a:solidFill>
                <a:schemeClr val="tx1"/>
              </a:solidFill>
            </a:endParaRPr>
          </a:p>
          <a:p>
            <a:pPr fontAlgn="auto">
              <a:lnSpc>
                <a:spcPct val="110000"/>
              </a:lnSpc>
              <a:spcBef>
                <a:spcPts val="600"/>
              </a:spcBef>
            </a:pPr>
            <a:r>
              <a:rPr lang="zh-CN" altLang="en-US" sz="3110">
                <a:solidFill>
                  <a:schemeClr val="tx1"/>
                </a:solidFill>
              </a:rPr>
              <a:t>【路</a:t>
            </a:r>
            <a:r>
              <a:rPr lang="en-US" altLang="zh-CN" sz="3110">
                <a:solidFill>
                  <a:schemeClr val="tx1"/>
                </a:solidFill>
              </a:rPr>
              <a:t>1:1-3</a:t>
            </a:r>
            <a:r>
              <a:rPr lang="zh-CN" altLang="en-US" sz="3110">
                <a:solidFill>
                  <a:schemeClr val="tx1"/>
                </a:solidFill>
              </a:rPr>
              <a:t>】</a:t>
            </a:r>
            <a:r>
              <a:rPr lang="en-US" altLang="zh-CN" sz="3110">
                <a:solidFill>
                  <a:schemeClr val="tx1"/>
                </a:solidFill>
              </a:rPr>
              <a:t> </a:t>
            </a:r>
            <a:r>
              <a:rPr lang="zh-CN" altLang="en-US" sz="3110">
                <a:solidFill>
                  <a:schemeClr val="tx1"/>
                </a:solidFill>
              </a:rPr>
              <a:t>提阿非罗大人哪，有好些人提笔作书，述说在我们中间所成就的事，是照传道的人，从起初亲眼看见，又传给我们的。这些事我既从起头都</a:t>
            </a:r>
            <a:r>
              <a:rPr lang="zh-CN" altLang="en-US" sz="3110">
                <a:solidFill>
                  <a:schemeClr val="tx1"/>
                </a:solidFill>
                <a:highlight>
                  <a:srgbClr val="FFFF00"/>
                </a:highlight>
              </a:rPr>
              <a:t>详细考察</a:t>
            </a:r>
            <a:r>
              <a:rPr lang="zh-CN" altLang="en-US" sz="3110">
                <a:solidFill>
                  <a:schemeClr val="tx1"/>
                </a:solidFill>
              </a:rPr>
              <a:t>了，就定意要按着次序写给你，使你知道</a:t>
            </a:r>
            <a:r>
              <a:rPr lang="zh-CN" altLang="en-US" sz="3110">
                <a:solidFill>
                  <a:schemeClr val="tx1"/>
                </a:solidFill>
                <a:highlight>
                  <a:srgbClr val="FFFF00"/>
                </a:highlight>
              </a:rPr>
              <a:t>所学之道都是确实的</a:t>
            </a:r>
            <a:r>
              <a:rPr lang="zh-CN" altLang="en-US" sz="3110">
                <a:solidFill>
                  <a:schemeClr val="tx1"/>
                </a:solidFill>
              </a:rPr>
              <a:t>。</a:t>
            </a:r>
            <a:endParaRPr lang="zh-CN" altLang="en-US" sz="311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1</a:t>
            </a:r>
            <a:r>
              <a:rPr lang="zh-CN" altLang="en-US" sz="3200" b="1">
                <a:solidFill>
                  <a:schemeClr val="tx1"/>
                </a:solidFill>
              </a:rPr>
              <a:t>、释经学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是一门解释圣经的科学（重原则），也是一门艺术（重应用），包括解经和解说两方面。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</a:rPr>
              <a:t>    </a:t>
            </a:r>
            <a:r>
              <a:rPr lang="zh-CN" altLang="en-US">
                <a:solidFill>
                  <a:schemeClr val="tx1"/>
                </a:solidFill>
              </a:rPr>
              <a:t>普通释经原则：上下文、历史背景、文字文法、以经解经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 </a:t>
            </a:r>
            <a:r>
              <a:rPr lang="en-US" altLang="zh-CN">
                <a:solidFill>
                  <a:schemeClr val="tx1"/>
                </a:solidFill>
              </a:rPr>
              <a:t>   </a:t>
            </a:r>
            <a:r>
              <a:rPr lang="zh-CN" altLang="en-US">
                <a:solidFill>
                  <a:schemeClr val="tx1"/>
                </a:solidFill>
              </a:rPr>
              <a:t>特殊释经原则：预表、表记、比喻、预言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83845" y="2810510"/>
          <a:ext cx="11635740" cy="363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130"/>
                <a:gridCol w="5560060"/>
                <a:gridCol w="5162550"/>
              </a:tblGrid>
              <a:tr h="518795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主题讲道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释经讲道</a:t>
                      </a:r>
                      <a:endParaRPr lang="zh-CN" altLang="en-US" sz="2800"/>
                    </a:p>
                  </a:txBody>
                  <a:tcPr/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选题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一个主题或议题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一段具体经文</a:t>
                      </a:r>
                      <a:endParaRPr lang="zh-CN" altLang="en-US" sz="2800"/>
                    </a:p>
                  </a:txBody>
                  <a:tcPr/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经文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多处经文来支持观点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顺着经文逐节讲解</a:t>
                      </a:r>
                      <a:endParaRPr lang="zh-CN" altLang="en-US" sz="2800"/>
                    </a:p>
                  </a:txBody>
                  <a:tcPr/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结构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按主题需要引用经文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按经文自然结构推进</a:t>
                      </a:r>
                      <a:endParaRPr lang="zh-CN" altLang="en-US" sz="2800"/>
                    </a:p>
                  </a:txBody>
                  <a:tcPr/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优点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灵活、适合特定需要、应用性强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靠近圣经原意、根基扎实稳固</a:t>
                      </a:r>
                      <a:endParaRPr lang="zh-CN" altLang="en-US" sz="2800"/>
                    </a:p>
                  </a:txBody>
                  <a:tcPr/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缺点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容易断章取义、脱离释经原则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对讲员要求高，准备时间长</a:t>
                      </a:r>
                      <a:endParaRPr lang="zh-CN" altLang="en-US" sz="2800"/>
                    </a:p>
                  </a:txBody>
                  <a:tcPr/>
                </a:tc>
              </a:tr>
              <a:tr h="5187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场合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福音布道会、专题系列、主题学习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主日证道、小组查经、神学培训</a:t>
                      </a:r>
                      <a:endParaRPr lang="zh-CN" altLang="en-US" sz="2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2</a:t>
            </a:r>
            <a:r>
              <a:rPr lang="zh-CN" altLang="en-US" sz="3200" b="1">
                <a:solidFill>
                  <a:schemeClr val="tx1"/>
                </a:solidFill>
              </a:rPr>
              <a:t>、寓意解经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又称灵意解经，认为经文字面意思的背后还有一层属灵的意思。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当然，对于寓意文体或经文本身就有灵意解释的经文我们需要用寓意解经，但不能应用到所有的经文。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>
                <a:solidFill>
                  <a:schemeClr val="tx1"/>
                </a:solidFill>
              </a:rPr>
              <a:t>eg</a:t>
            </a:r>
            <a:r>
              <a:rPr lang="zh-CN" altLang="en-US">
                <a:solidFill>
                  <a:schemeClr val="tx1"/>
                </a:solidFill>
              </a:rPr>
              <a:t>：以琳的十二股泉水（出</a:t>
            </a:r>
            <a:r>
              <a:rPr lang="en-US" altLang="zh-CN">
                <a:solidFill>
                  <a:schemeClr val="tx1"/>
                </a:solidFill>
              </a:rPr>
              <a:t>15:27</a:t>
            </a:r>
            <a:r>
              <a:rPr lang="zh-CN" altLang="en-US">
                <a:solidFill>
                  <a:schemeClr val="tx1"/>
                </a:solidFill>
              </a:rPr>
              <a:t>）指耶稣拣选的十二使徒。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>
                <a:solidFill>
                  <a:schemeClr val="tx1"/>
                </a:solidFill>
              </a:rPr>
              <a:t>eg</a:t>
            </a:r>
            <a:r>
              <a:rPr lang="zh-CN" altLang="en-US">
                <a:solidFill>
                  <a:schemeClr val="tx1"/>
                </a:solidFill>
              </a:rPr>
              <a:t>：经典例子好撒玛利亚人（路</a:t>
            </a:r>
            <a:r>
              <a:rPr lang="en-US" altLang="zh-CN">
                <a:solidFill>
                  <a:schemeClr val="tx1"/>
                </a:solidFill>
              </a:rPr>
              <a:t>10:25-37</a:t>
            </a:r>
            <a:r>
              <a:rPr lang="zh-CN" altLang="en-US">
                <a:solidFill>
                  <a:schemeClr val="tx1"/>
                </a:solidFill>
              </a:rPr>
              <a:t>）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3</a:t>
            </a:r>
            <a:r>
              <a:rPr lang="zh-CN" altLang="en-US" sz="3200" b="1">
                <a:solidFill>
                  <a:schemeClr val="tx1"/>
                </a:solidFill>
              </a:rPr>
              <a:t>、结构式研经法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以探求经文的文法结构为进路来解读经文意思。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solidFill>
                  <a:schemeClr val="tx1"/>
                </a:solidFill>
              </a:rPr>
              <a:t>主要包括首尾呼应结构，三明治结构</a:t>
            </a:r>
            <a:r>
              <a:rPr lang="zh-CN" altLang="en-US">
                <a:sym typeface="+mn-ea"/>
              </a:rPr>
              <a:t>交叉平行结构</a:t>
            </a:r>
            <a:r>
              <a:rPr lang="zh-CN" altLang="en-US">
                <a:solidFill>
                  <a:schemeClr val="tx1"/>
                </a:solidFill>
              </a:rPr>
              <a:t>等。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0760"/>
          </a:xfrm>
        </p:spPr>
        <p:txBody>
          <a:bodyPr>
            <a:normAutofit fontScale="90000" lnSpcReduction="10000"/>
          </a:bodyPr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40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40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555" b="1">
                <a:solidFill>
                  <a:schemeClr val="tx1"/>
                </a:solidFill>
              </a:rPr>
              <a:t> 4</a:t>
            </a:r>
            <a:r>
              <a:rPr lang="zh-CN" altLang="en-US" sz="3555" b="1">
                <a:solidFill>
                  <a:schemeClr val="tx1"/>
                </a:solidFill>
              </a:rPr>
              <a:t>、演绎式研经法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</a:rPr>
              <a:t>将通则应用在细节中，即将一项普遍性的结论应用于个别情况中。</a:t>
            </a:r>
            <a:endParaRPr lang="zh-CN" altLang="en-US" sz="311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110">
                <a:solidFill>
                  <a:schemeClr val="tx1"/>
                </a:solidFill>
              </a:rPr>
              <a:t>eg</a:t>
            </a:r>
            <a:r>
              <a:rPr lang="zh-CN" altLang="en-US" sz="3110">
                <a:solidFill>
                  <a:schemeClr val="tx1"/>
                </a:solidFill>
              </a:rPr>
              <a:t>：【约</a:t>
            </a:r>
            <a:r>
              <a:rPr lang="en-US" altLang="zh-CN" sz="3110">
                <a:solidFill>
                  <a:schemeClr val="tx1"/>
                </a:solidFill>
              </a:rPr>
              <a:t>3:15</a:t>
            </a:r>
            <a:r>
              <a:rPr lang="zh-CN" altLang="en-US" sz="3110">
                <a:solidFill>
                  <a:schemeClr val="tx1"/>
                </a:solidFill>
              </a:rPr>
              <a:t>】</a:t>
            </a:r>
            <a:r>
              <a:rPr lang="en-US" altLang="zh-CN" sz="3110">
                <a:solidFill>
                  <a:schemeClr val="tx1"/>
                </a:solidFill>
              </a:rPr>
              <a:t> </a:t>
            </a:r>
            <a:r>
              <a:rPr lang="zh-CN" altLang="en-US" sz="3110">
                <a:solidFill>
                  <a:schemeClr val="tx1"/>
                </a:solidFill>
              </a:rPr>
              <a:t>叫一切信他的都得永生</a:t>
            </a:r>
            <a:r>
              <a:rPr lang="en-US" altLang="zh-CN" sz="3110">
                <a:solidFill>
                  <a:schemeClr val="tx1"/>
                </a:solidFill>
              </a:rPr>
              <a:t> </a:t>
            </a:r>
            <a:r>
              <a:rPr lang="en-US" altLang="zh-CN" sz="3110">
                <a:solidFill>
                  <a:srgbClr val="FF0000"/>
                </a:solidFill>
              </a:rPr>
              <a:t>—→</a:t>
            </a:r>
            <a:r>
              <a:rPr lang="en-US" altLang="zh-CN" sz="3110">
                <a:solidFill>
                  <a:schemeClr val="tx1"/>
                </a:solidFill>
              </a:rPr>
              <a:t> </a:t>
            </a:r>
            <a:r>
              <a:rPr lang="zh-CN" altLang="en-US" sz="3110">
                <a:solidFill>
                  <a:schemeClr val="tx1"/>
                </a:solidFill>
              </a:rPr>
              <a:t>尤洁乐信所以得永生。</a:t>
            </a:r>
            <a:endParaRPr lang="zh-CN" altLang="en-US" sz="311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110">
                <a:solidFill>
                  <a:schemeClr val="tx1"/>
                </a:solidFill>
              </a:rPr>
              <a:t>eg</a:t>
            </a:r>
            <a:r>
              <a:rPr lang="zh-CN" altLang="en-US" sz="3110">
                <a:solidFill>
                  <a:schemeClr val="tx1"/>
                </a:solidFill>
              </a:rPr>
              <a:t>：【约三</a:t>
            </a:r>
            <a:r>
              <a:rPr lang="en-US" altLang="zh-CN" sz="3110">
                <a:solidFill>
                  <a:schemeClr val="tx1"/>
                </a:solidFill>
              </a:rPr>
              <a:t>1:2</a:t>
            </a:r>
            <a:r>
              <a:rPr lang="zh-CN" altLang="en-US" sz="3110">
                <a:solidFill>
                  <a:schemeClr val="tx1"/>
                </a:solidFill>
              </a:rPr>
              <a:t>】我愿你凡事兴盛，身体健壮，正如你的灵魂兴盛一样</a:t>
            </a:r>
            <a:r>
              <a:rPr lang="en-US" altLang="zh-CN" sz="3110">
                <a:solidFill>
                  <a:schemeClr val="tx1"/>
                </a:solidFill>
              </a:rPr>
              <a:t> </a:t>
            </a:r>
            <a:r>
              <a:rPr lang="en-US" altLang="zh-CN" sz="3110">
                <a:solidFill>
                  <a:srgbClr val="FF0000"/>
                </a:solidFill>
              </a:rPr>
              <a:t>—</a:t>
            </a:r>
            <a:r>
              <a:rPr lang="en-US" altLang="zh-CN" sz="3110">
                <a:solidFill>
                  <a:srgbClr val="FF0000"/>
                </a:solidFill>
                <a:sym typeface="+mn-ea"/>
              </a:rPr>
              <a:t>→</a:t>
            </a:r>
            <a:r>
              <a:rPr lang="en-US" altLang="zh-CN" sz="3110">
                <a:solidFill>
                  <a:schemeClr val="tx1"/>
                </a:solidFill>
                <a:sym typeface="+mn-ea"/>
              </a:rPr>
              <a:t> </a:t>
            </a:r>
            <a:r>
              <a:rPr lang="zh-CN" altLang="en-US" sz="3110">
                <a:solidFill>
                  <a:schemeClr val="tx1"/>
                </a:solidFill>
                <a:sym typeface="+mn-ea"/>
              </a:rPr>
              <a:t>每个基督徒应该凡事亨通、身体健康、没有难处。</a:t>
            </a:r>
            <a:endParaRPr lang="zh-CN" altLang="en-US" sz="3110">
              <a:solidFill>
                <a:schemeClr val="tx1"/>
              </a:solidFill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110">
                <a:solidFill>
                  <a:schemeClr val="tx1"/>
                </a:solidFill>
                <a:sym typeface="+mn-ea"/>
              </a:rPr>
              <a:t>演绎法对于绝对真理有其价值和贡献，此所谓以不变应万变。</a:t>
            </a:r>
            <a:endParaRPr lang="zh-CN" altLang="en-US" sz="3110">
              <a:solidFill>
                <a:schemeClr val="tx1"/>
              </a:solidFill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110">
                <a:solidFill>
                  <a:schemeClr val="tx1"/>
                </a:solidFill>
                <a:sym typeface="+mn-ea"/>
              </a:rPr>
              <a:t>但对于相对应用真理却不一定适用，容易犯先入为主、强行套用、断章取义的错误。</a:t>
            </a:r>
            <a:endParaRPr lang="zh-CN" altLang="en-US" sz="311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5</a:t>
            </a:r>
            <a:r>
              <a:rPr lang="zh-CN" altLang="en-US" sz="3200" b="1">
                <a:solidFill>
                  <a:schemeClr val="tx1"/>
                </a:solidFill>
              </a:rPr>
              <a:t>、归纳式查经法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3200" b="1">
                <a:solidFill>
                  <a:schemeClr val="tx1"/>
                </a:solidFill>
              </a:rPr>
              <a:t> 6</a:t>
            </a:r>
            <a:r>
              <a:rPr lang="zh-CN" altLang="en-US" sz="3200" b="1">
                <a:solidFill>
                  <a:schemeClr val="tx1"/>
                </a:solidFill>
              </a:rPr>
              <a:t>、十步释经法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3200" b="1">
                <a:solidFill>
                  <a:schemeClr val="tx1"/>
                </a:solidFill>
              </a:rPr>
              <a:t> 7</a:t>
            </a:r>
            <a:r>
              <a:rPr lang="zh-CN" altLang="en-US" sz="3200" b="1">
                <a:solidFill>
                  <a:schemeClr val="tx1"/>
                </a:solidFill>
              </a:rPr>
              <a:t>、默想式生命读经法</a:t>
            </a:r>
            <a:endParaRPr lang="zh-CN" altLang="en-US" sz="32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二、归纳式查经法的定义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zh-CN" altLang="en-US" sz="3200">
                <a:solidFill>
                  <a:schemeClr val="tx1"/>
                </a:solidFill>
              </a:rPr>
              <a:t>通过对经文内容的综合比较分析归纳，最后得出整合性的信息结论。即从个别事例来推断出普遍性的结论，与演绎法相对。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二、归纳式查经法的定义</a:t>
            </a:r>
            <a:endParaRPr lang="zh-CN" altLang="en-US" sz="3200">
              <a:solidFill>
                <a:schemeClr val="tx1"/>
              </a:solidFill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838835" y="3004820"/>
          <a:ext cx="10514330" cy="301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660"/>
                <a:gridCol w="3886835"/>
                <a:gridCol w="5283835"/>
              </a:tblGrid>
              <a:tr h="60325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归纳法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演绎法</a:t>
                      </a:r>
                      <a:endParaRPr lang="zh-CN" altLang="en-US" sz="2800"/>
                    </a:p>
                  </a:txBody>
                  <a:tcPr/>
                </a:tc>
              </a:tr>
              <a:tr h="6032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思路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从经文出发，推出结论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先有结论，再用经文证明</a:t>
                      </a:r>
                      <a:endParaRPr lang="zh-CN" altLang="en-US" sz="2800"/>
                    </a:p>
                  </a:txBody>
                  <a:tcPr/>
                </a:tc>
              </a:tr>
              <a:tr h="6032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起点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经文本身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预设立场，神学教义，个人经验</a:t>
                      </a:r>
                      <a:endParaRPr lang="zh-CN" altLang="en-US" sz="2800"/>
                    </a:p>
                  </a:txBody>
                  <a:tcPr/>
                </a:tc>
              </a:tr>
              <a:tr h="6032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优点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客观，忠于圣经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助于教义系统化，形成主题</a:t>
                      </a:r>
                      <a:endParaRPr lang="zh-CN" altLang="en-US" sz="2800"/>
                    </a:p>
                  </a:txBody>
                  <a:tcPr/>
                </a:tc>
              </a:tr>
              <a:tr h="6032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缺点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需要时间，训练成本高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易断章取义，强行套用</a:t>
                      </a:r>
                      <a:endParaRPr lang="zh-CN" altLang="en-US" sz="2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203200" y="321310"/>
          <a:ext cx="11772900" cy="6200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3924300"/>
                <a:gridCol w="3924300"/>
              </a:tblGrid>
              <a:tr h="6889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第一部分：入门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第二部分：圣经概论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第三部分：解释工具</a:t>
                      </a:r>
                      <a:endParaRPr lang="zh-CN" altLang="en-US" sz="2800"/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1</a:t>
                      </a:r>
                      <a:r>
                        <a:rPr lang="zh-CN" altLang="en-US" sz="2800"/>
                        <a:t>、圣经及其可靠性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5</a:t>
                      </a:r>
                      <a:r>
                        <a:rPr lang="zh-CN" altLang="en-US" sz="2800"/>
                        <a:t>、旧约概论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10</a:t>
                      </a:r>
                      <a:r>
                        <a:rPr lang="zh-CN" altLang="en-US" sz="2800"/>
                        <a:t>、目的与上下文</a:t>
                      </a:r>
                      <a:endParaRPr lang="zh-CN" altLang="en-US" sz="2800"/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>
                          <a:sym typeface="+mn-ea"/>
                        </a:rPr>
                        <a:t>2</a:t>
                      </a:r>
                      <a:r>
                        <a:rPr lang="zh-CN" altLang="en-US" sz="2800">
                          <a:sym typeface="+mn-ea"/>
                        </a:rPr>
                        <a:t>、圣经神学与系统神学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6</a:t>
                      </a:r>
                      <a:r>
                        <a:rPr lang="zh-CN" altLang="en-US" sz="2800"/>
                        <a:t>、新约概论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>
                          <a:solidFill>
                            <a:schemeClr val="accent6"/>
                          </a:solidFill>
                        </a:rPr>
                        <a:t>→</a:t>
                      </a:r>
                      <a:r>
                        <a:rPr lang="zh-CN" altLang="en-US" sz="2800">
                          <a:solidFill>
                            <a:schemeClr val="accent6"/>
                          </a:solidFill>
                        </a:rPr>
                        <a:t>小组成员操练分享</a:t>
                      </a:r>
                      <a:r>
                        <a:rPr lang="en-US" altLang="zh-CN" sz="2800">
                          <a:solidFill>
                            <a:schemeClr val="accent6"/>
                          </a:solidFill>
                        </a:rPr>
                        <a:t>1</a:t>
                      </a:r>
                      <a:endParaRPr lang="en-US" altLang="zh-CN" sz="2800">
                        <a:solidFill>
                          <a:schemeClr val="accent6"/>
                        </a:solidFill>
                      </a:endParaRPr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3</a:t>
                      </a:r>
                      <a:r>
                        <a:rPr lang="zh-CN" altLang="en-US" sz="2800"/>
                        <a:t>、归纳式查经法上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7</a:t>
                      </a:r>
                      <a:r>
                        <a:rPr lang="zh-CN" altLang="en-US" sz="2800"/>
                        <a:t>、叙事与历史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11</a:t>
                      </a:r>
                      <a:r>
                        <a:rPr lang="zh-CN" altLang="en-US" sz="2800"/>
                        <a:t>、结构与平行</a:t>
                      </a:r>
                      <a:endParaRPr lang="zh-CN" altLang="en-US" sz="2800"/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4</a:t>
                      </a:r>
                      <a:r>
                        <a:rPr lang="zh-CN" altLang="en-US" sz="2800"/>
                        <a:t>、归纳式查经法下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8</a:t>
                      </a:r>
                      <a:r>
                        <a:rPr lang="zh-CN" altLang="en-US" sz="2800"/>
                        <a:t>、诗歌与智慧文学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>
                          <a:solidFill>
                            <a:schemeClr val="accent6"/>
                          </a:solidFill>
                          <a:sym typeface="+mn-ea"/>
                        </a:rPr>
                        <a:t>→</a:t>
                      </a:r>
                      <a:r>
                        <a:rPr lang="zh-CN" altLang="en-US" sz="2800">
                          <a:solidFill>
                            <a:schemeClr val="accent6"/>
                          </a:solidFill>
                          <a:sym typeface="+mn-ea"/>
                        </a:rPr>
                        <a:t>小组成员操练分享</a:t>
                      </a:r>
                      <a:r>
                        <a:rPr lang="en-US" altLang="zh-CN" sz="2800">
                          <a:solidFill>
                            <a:schemeClr val="accent6"/>
                          </a:solidFill>
                          <a:sym typeface="+mn-ea"/>
                        </a:rPr>
                        <a:t>2</a:t>
                      </a:r>
                      <a:endParaRPr lang="en-US" altLang="zh-CN" sz="280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  <a:tc rowSpan="2"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>
                          <a:sym typeface="+mn-ea"/>
                        </a:rPr>
                        <a:t>9</a:t>
                      </a:r>
                      <a:r>
                        <a:rPr lang="zh-CN" altLang="en-US" sz="2800">
                          <a:sym typeface="+mn-ea"/>
                        </a:rPr>
                        <a:t>、福音书、书信、先知</a:t>
                      </a:r>
                      <a:r>
                        <a:rPr lang="en-US" altLang="zh-CN" sz="2800">
                          <a:sym typeface="+mn-ea"/>
                        </a:rPr>
                        <a:t>  </a:t>
                      </a:r>
                      <a:endParaRPr lang="en-US" altLang="zh-CN" sz="28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2800">
                          <a:sym typeface="+mn-ea"/>
                        </a:rPr>
                        <a:t>       </a:t>
                      </a:r>
                      <a:r>
                        <a:rPr lang="zh-CN" altLang="en-US" sz="2800">
                          <a:sym typeface="+mn-ea"/>
                        </a:rPr>
                        <a:t>著作与天启文学</a:t>
                      </a: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12</a:t>
                      </a:r>
                      <a:r>
                        <a:rPr lang="zh-CN" altLang="en-US" sz="2800"/>
                        <a:t>、连接词</a:t>
                      </a:r>
                      <a:endParaRPr lang="zh-CN" altLang="en-US" sz="2800"/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  <a:tc vMerge="1">
                  <a:tcPr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>
                          <a:solidFill>
                            <a:schemeClr val="accent6"/>
                          </a:solidFill>
                          <a:sym typeface="+mn-ea"/>
                        </a:rPr>
                        <a:t>→</a:t>
                      </a:r>
                      <a:r>
                        <a:rPr lang="zh-CN" altLang="en-US" sz="2800">
                          <a:solidFill>
                            <a:schemeClr val="accent6"/>
                          </a:solidFill>
                          <a:sym typeface="+mn-ea"/>
                        </a:rPr>
                        <a:t>小组成员操练分享</a:t>
                      </a:r>
                      <a:r>
                        <a:rPr lang="en-US" altLang="zh-CN" sz="2800">
                          <a:solidFill>
                            <a:schemeClr val="accent6"/>
                          </a:solidFill>
                          <a:sym typeface="+mn-ea"/>
                        </a:rPr>
                        <a:t>3</a:t>
                      </a:r>
                      <a:endParaRPr lang="en-US" altLang="zh-CN" sz="280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/>
                        <a:t>13</a:t>
                      </a:r>
                      <a:r>
                        <a:rPr lang="zh-CN" altLang="en-US" sz="2800"/>
                        <a:t>、重复</a:t>
                      </a:r>
                      <a:endParaRPr lang="zh-CN" altLang="en-US" sz="2800"/>
                    </a:p>
                  </a:txBody>
                  <a:tcPr anchor="ctr" anchorCtr="0"/>
                </a:tc>
              </a:tr>
              <a:tr h="688975"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endParaRPr lang="zh-CN" altLang="en-US" sz="2800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2800">
                          <a:solidFill>
                            <a:schemeClr val="accent6"/>
                          </a:solidFill>
                          <a:sym typeface="+mn-ea"/>
                        </a:rPr>
                        <a:t>→</a:t>
                      </a:r>
                      <a:r>
                        <a:rPr lang="zh-CN" altLang="en-US" sz="2800">
                          <a:solidFill>
                            <a:schemeClr val="accent6"/>
                          </a:solidFill>
                          <a:sym typeface="+mn-ea"/>
                        </a:rPr>
                        <a:t>小组成员操练分享</a:t>
                      </a:r>
                      <a:r>
                        <a:rPr lang="en-US" altLang="zh-CN" sz="2800">
                          <a:solidFill>
                            <a:schemeClr val="accent6"/>
                          </a:solidFill>
                          <a:sym typeface="+mn-ea"/>
                        </a:rPr>
                        <a:t>4</a:t>
                      </a:r>
                      <a:endParaRPr lang="en-US" altLang="zh-CN" sz="2800">
                        <a:solidFill>
                          <a:schemeClr val="accent6"/>
                        </a:solidFill>
                        <a:sym typeface="+mn-ea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20000"/>
              </a:lnSpc>
              <a:spcBef>
                <a:spcPts val="40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三、归纳式查经法的使用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400"/>
              </a:spcBef>
            </a:pP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1</a:t>
            </a:r>
            <a:r>
              <a:rPr lang="zh-CN" altLang="en-US" sz="3200" b="1">
                <a:solidFill>
                  <a:schemeClr val="tx1"/>
                </a:solidFill>
              </a:rPr>
              <a:t>、要以祷告开始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4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【林前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2:14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】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然而属血气的人不领会神圣灵的事，反倒以为愚拙。并且不能知道，因为这些事惟有属灵的人才能看透。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4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【约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16:13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】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只等真理的圣灵来了，他要引导你们明白（原文作进入）一切的真理。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4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【诗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119:130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】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你的言语一解开，就发出亮光，使愚人通达。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三、归纳式查经法的使用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en-US" altLang="zh-CN" sz="3200" b="1">
                <a:solidFill>
                  <a:schemeClr val="tx1"/>
                </a:solidFill>
              </a:rPr>
              <a:t> 2</a:t>
            </a:r>
            <a:r>
              <a:rPr lang="zh-CN" altLang="en-US" sz="3200" b="1">
                <a:solidFill>
                  <a:schemeClr val="tx1"/>
                </a:solidFill>
              </a:rPr>
              <a:t>、分三步骤进行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zh-CN" altLang="en-US" sz="3200">
                <a:solidFill>
                  <a:schemeClr val="tx1"/>
                </a:solidFill>
              </a:rPr>
              <a:t>①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观察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zh-CN" altLang="en-US" sz="3200">
                <a:solidFill>
                  <a:schemeClr val="tx1"/>
                </a:solidFill>
              </a:rPr>
              <a:t>②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解释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400"/>
              </a:spcBef>
            </a:pP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zh-CN" altLang="en-US" sz="3200">
                <a:solidFill>
                  <a:schemeClr val="tx1"/>
                </a:solidFill>
              </a:rPr>
              <a:t>③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应用</a:t>
            </a:r>
            <a:endParaRPr lang="zh-CN" altLang="en-US" sz="320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43835" y="3709670"/>
            <a:ext cx="47015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——</a:t>
            </a:r>
            <a:r>
              <a:rPr lang="zh-CN" altLang="en-US" sz="3200"/>
              <a:t>这段经文</a:t>
            </a:r>
            <a:r>
              <a:rPr lang="zh-CN" altLang="en-US" sz="3200"/>
              <a:t>在说什么？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2743835" y="4471670"/>
            <a:ext cx="65011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——</a:t>
            </a:r>
            <a:r>
              <a:rPr lang="zh-CN" altLang="en-US" sz="3200"/>
              <a:t>为什么这样说，是什么意思呢</a:t>
            </a:r>
            <a:r>
              <a:rPr lang="zh-CN" altLang="en-US" sz="3200"/>
              <a:t>？</a:t>
            </a:r>
            <a:endParaRPr lang="zh-CN" altLang="en-US" sz="3200"/>
          </a:p>
        </p:txBody>
      </p:sp>
      <p:sp>
        <p:nvSpPr>
          <p:cNvPr id="6" name="文本框 5"/>
          <p:cNvSpPr txBox="1"/>
          <p:nvPr/>
        </p:nvSpPr>
        <p:spPr>
          <a:xfrm>
            <a:off x="2743835" y="5256530"/>
            <a:ext cx="62560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——</a:t>
            </a:r>
            <a:r>
              <a:rPr lang="zh-CN" altLang="en-US" sz="3200"/>
              <a:t>对我有何意义，我当做什么？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观察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1</a:t>
            </a:r>
            <a:r>
              <a:rPr lang="zh-CN" altLang="en-US" sz="3200">
                <a:solidFill>
                  <a:schemeClr val="tx1"/>
                </a:solidFill>
              </a:rPr>
              <a:t>）</a:t>
            </a:r>
            <a:r>
              <a:rPr lang="zh-CN" altLang="en-US" sz="3200">
                <a:solidFill>
                  <a:schemeClr val="tx1"/>
                </a:solidFill>
              </a:rPr>
              <a:t>把经文打印出来，这样可以用笔划线划圈。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2</a:t>
            </a:r>
            <a:r>
              <a:rPr lang="zh-CN" altLang="en-US" sz="3200">
                <a:solidFill>
                  <a:schemeClr val="tx1"/>
                </a:solidFill>
              </a:rPr>
              <a:t>）</a:t>
            </a:r>
            <a:r>
              <a:rPr lang="zh-CN" altLang="en-US" sz="3200">
                <a:solidFill>
                  <a:schemeClr val="tx1"/>
                </a:solidFill>
              </a:rPr>
              <a:t>用六何或七何法观察经文。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何人、何时、何地、何事、为何、如何、何了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3</a:t>
            </a:r>
            <a:r>
              <a:rPr lang="zh-CN" altLang="en-US" sz="3200">
                <a:solidFill>
                  <a:schemeClr val="tx1"/>
                </a:solidFill>
              </a:rPr>
              <a:t>）观察经文中的字词及文法模式。</a:t>
            </a:r>
            <a:r>
              <a:rPr lang="zh-CN" altLang="en-US">
                <a:solidFill>
                  <a:schemeClr val="accent1"/>
                </a:solidFill>
              </a:rPr>
              <a:t>重复、对比、因果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4</a:t>
            </a:r>
            <a:r>
              <a:rPr lang="zh-CN" altLang="en-US" sz="3200">
                <a:solidFill>
                  <a:schemeClr val="tx1"/>
                </a:solidFill>
              </a:rPr>
              <a:t>）写下你所看到对其他经文的关联或引用。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5</a:t>
            </a:r>
            <a:r>
              <a:rPr lang="zh-CN" altLang="en-US" sz="3200">
                <a:solidFill>
                  <a:schemeClr val="tx1"/>
                </a:solidFill>
              </a:rPr>
              <a:t>）写下你心里所产生的问题。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6</a:t>
            </a:r>
            <a:r>
              <a:rPr lang="zh-CN" altLang="en-US" sz="3200">
                <a:solidFill>
                  <a:schemeClr val="tx1"/>
                </a:solidFill>
              </a:rPr>
              <a:t>）总结出此段经文的结论。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2415" y="365125"/>
            <a:ext cx="11646535" cy="6166485"/>
          </a:xfrm>
        </p:spPr>
        <p:txBody>
          <a:bodyPr>
            <a:normAutofit lnSpcReduction="20000"/>
          </a:bodyPr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>
                <a:solidFill>
                  <a:schemeClr val="tx1"/>
                </a:solidFill>
              </a:rPr>
              <a:t>【可</a:t>
            </a:r>
            <a:r>
              <a:rPr lang="en-US" altLang="zh-CN" sz="3200">
                <a:solidFill>
                  <a:schemeClr val="tx1"/>
                </a:solidFill>
              </a:rPr>
              <a:t>1:40</a:t>
            </a:r>
            <a:r>
              <a:rPr lang="zh-CN" altLang="en-US" sz="3200">
                <a:solidFill>
                  <a:schemeClr val="tx1"/>
                </a:solidFill>
              </a:rPr>
              <a:t>】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有一个长大麻疯的，来求耶稣，向他跪下说，你若肯，必能叫我洁净了。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>
                <a:solidFill>
                  <a:schemeClr val="tx1"/>
                </a:solidFill>
              </a:rPr>
              <a:t>【可</a:t>
            </a:r>
            <a:r>
              <a:rPr lang="en-US" altLang="zh-CN" sz="3200">
                <a:solidFill>
                  <a:schemeClr val="tx1"/>
                </a:solidFill>
              </a:rPr>
              <a:t>1:41</a:t>
            </a:r>
            <a:r>
              <a:rPr lang="zh-CN" altLang="en-US" sz="3200">
                <a:solidFill>
                  <a:schemeClr val="tx1"/>
                </a:solidFill>
              </a:rPr>
              <a:t>】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耶稣动了慈心，就伸手摸他，说，我肯，你洁净了吧。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>
                <a:solidFill>
                  <a:schemeClr val="tx1"/>
                </a:solidFill>
              </a:rPr>
              <a:t>【可</a:t>
            </a:r>
            <a:r>
              <a:rPr lang="en-US" altLang="zh-CN" sz="3200">
                <a:solidFill>
                  <a:schemeClr val="tx1"/>
                </a:solidFill>
              </a:rPr>
              <a:t>1:42</a:t>
            </a:r>
            <a:r>
              <a:rPr lang="zh-CN" altLang="en-US" sz="3200">
                <a:solidFill>
                  <a:schemeClr val="tx1"/>
                </a:solidFill>
              </a:rPr>
              <a:t>】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大麻疯即时离开他，他就洁净了。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>
                <a:solidFill>
                  <a:schemeClr val="tx1"/>
                </a:solidFill>
              </a:rPr>
              <a:t>【可</a:t>
            </a:r>
            <a:r>
              <a:rPr lang="en-US" altLang="zh-CN" sz="3200">
                <a:solidFill>
                  <a:schemeClr val="tx1"/>
                </a:solidFill>
              </a:rPr>
              <a:t>1:43</a:t>
            </a:r>
            <a:r>
              <a:rPr lang="zh-CN" altLang="en-US" sz="3200">
                <a:solidFill>
                  <a:schemeClr val="tx1"/>
                </a:solidFill>
              </a:rPr>
              <a:t>】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耶稣严严地嘱咐他，就打发他走，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>
                <a:solidFill>
                  <a:schemeClr val="tx1"/>
                </a:solidFill>
              </a:rPr>
              <a:t>【可</a:t>
            </a:r>
            <a:r>
              <a:rPr lang="en-US" altLang="zh-CN" sz="3200">
                <a:solidFill>
                  <a:schemeClr val="tx1"/>
                </a:solidFill>
              </a:rPr>
              <a:t>1:44</a:t>
            </a:r>
            <a:r>
              <a:rPr lang="zh-CN" altLang="en-US" sz="3200">
                <a:solidFill>
                  <a:schemeClr val="tx1"/>
                </a:solidFill>
              </a:rPr>
              <a:t>】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对他说，你要谨慎，什么话都不可告诉人。只要去把身体给祭司察看，又因为你洁净了，献上摩西所吩咐的礼物，对众人作证据。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>
                <a:solidFill>
                  <a:schemeClr val="tx1"/>
                </a:solidFill>
              </a:rPr>
              <a:t>【可</a:t>
            </a:r>
            <a:r>
              <a:rPr lang="en-US" altLang="zh-CN" sz="3200">
                <a:solidFill>
                  <a:schemeClr val="tx1"/>
                </a:solidFill>
              </a:rPr>
              <a:t>1:45</a:t>
            </a:r>
            <a:r>
              <a:rPr lang="zh-CN" altLang="en-US" sz="3200">
                <a:solidFill>
                  <a:schemeClr val="tx1"/>
                </a:solidFill>
              </a:rPr>
              <a:t>】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zh-CN" altLang="en-US" sz="3200">
                <a:solidFill>
                  <a:schemeClr val="tx1"/>
                </a:solidFill>
              </a:rPr>
              <a:t>那人出去，倒说许多的话，把这件事传扬开了，叫耶稣以后不得再明明地进城，只好在外边旷野地方。人从各处都就了他来。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内容占位符 1"/>
          <p:cNvGraphicFramePr/>
          <p:nvPr>
            <p:ph idx="1"/>
            <p:custDataLst>
              <p:tags r:id="rId1"/>
            </p:custDataLst>
          </p:nvPr>
        </p:nvGraphicFramePr>
        <p:xfrm>
          <a:off x="212725" y="278765"/>
          <a:ext cx="11765280" cy="631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9560"/>
                <a:gridCol w="10205720"/>
              </a:tblGrid>
              <a:tr h="78994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太</a:t>
                      </a:r>
                      <a:r>
                        <a:rPr lang="en-US" altLang="zh-CN" sz="3200"/>
                        <a:t>8:1-4</a:t>
                      </a:r>
                      <a:r>
                        <a:rPr lang="zh-CN" altLang="en-US" sz="3200"/>
                        <a:t>，可</a:t>
                      </a:r>
                      <a:r>
                        <a:rPr lang="en-US" altLang="zh-CN" sz="3200"/>
                        <a:t>1:40-45</a:t>
                      </a:r>
                      <a:r>
                        <a:rPr lang="zh-CN" altLang="en-US" sz="3200"/>
                        <a:t>，路</a:t>
                      </a:r>
                      <a:r>
                        <a:rPr lang="en-US" altLang="zh-CN" sz="3200"/>
                        <a:t>5:12-16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何人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何时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何地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何事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为何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如何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何了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内容占位符 1"/>
          <p:cNvGraphicFramePr/>
          <p:nvPr>
            <p:ph idx="1"/>
            <p:custDataLst>
              <p:tags r:id="rId1"/>
            </p:custDataLst>
          </p:nvPr>
        </p:nvGraphicFramePr>
        <p:xfrm>
          <a:off x="212725" y="278765"/>
          <a:ext cx="11765280" cy="631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9560"/>
                <a:gridCol w="10205720"/>
              </a:tblGrid>
              <a:tr h="78994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太</a:t>
                      </a:r>
                      <a:r>
                        <a:rPr lang="en-US" altLang="zh-CN" sz="3200"/>
                        <a:t>8:1-4</a:t>
                      </a:r>
                      <a:r>
                        <a:rPr lang="zh-CN" altLang="en-US" sz="3200"/>
                        <a:t>，可</a:t>
                      </a:r>
                      <a:r>
                        <a:rPr lang="en-US" altLang="zh-CN" sz="3200"/>
                        <a:t>1:40-45</a:t>
                      </a:r>
                      <a:r>
                        <a:rPr lang="zh-CN" altLang="en-US" sz="3200"/>
                        <a:t>，路</a:t>
                      </a:r>
                      <a:r>
                        <a:rPr lang="en-US" altLang="zh-CN" sz="3200"/>
                        <a:t>5:12-16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何人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一个长大麻风的，耶稣，祭司，摩西，众人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何时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马太：耶稣下山后，马可：没交代，路加：有一回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何地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山下，加利利的八福山下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何事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耶稣医治了一个大麻风患者</a:t>
                      </a:r>
                      <a:r>
                        <a:rPr lang="en-US" altLang="zh-CN" sz="3200"/>
                        <a:t>/</a:t>
                      </a:r>
                      <a:r>
                        <a:rPr lang="zh-CN" altLang="en-US" sz="3200"/>
                        <a:t>大麻风患者求耶稣得医治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为何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因为信心的呼求，因为动了慈心</a:t>
                      </a:r>
                      <a:endParaRPr lang="zh-CN" altLang="en-US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如何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事情如何发生？即事情的进展</a:t>
                      </a:r>
                      <a:r>
                        <a:rPr lang="en-US" altLang="zh-CN" sz="3200"/>
                        <a:t>……</a:t>
                      </a:r>
                      <a:endParaRPr lang="en-US" altLang="zh-CN" sz="3200"/>
                    </a:p>
                  </a:txBody>
                  <a:tcPr/>
                </a:tc>
              </a:tr>
              <a:tr h="78994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何了</a:t>
                      </a:r>
                      <a:endParaRPr lang="zh-CN" altLang="en-US" sz="3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3200"/>
                        <a:t>因着他的传扬耶稣不得再明明进城，只好在旷野传道</a:t>
                      </a:r>
                      <a:endParaRPr lang="zh-CN" altLang="en-US" sz="32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585" y="951230"/>
            <a:ext cx="11730355" cy="495998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570" y="1141730"/>
            <a:ext cx="11780520" cy="437388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770" y="1225550"/>
            <a:ext cx="11697970" cy="409067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观察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4</a:t>
            </a:r>
            <a:r>
              <a:rPr lang="zh-CN" altLang="en-US" sz="3200">
                <a:solidFill>
                  <a:schemeClr val="tx1"/>
                </a:solidFill>
              </a:rPr>
              <a:t>）写下你所看到对其他经文的关联或引用。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    </a:t>
            </a:r>
            <a:r>
              <a:rPr lang="zh-CN" altLang="en-US" sz="3200">
                <a:solidFill>
                  <a:schemeClr val="accent1"/>
                </a:solidFill>
              </a:rPr>
              <a:t>符类福音之间的对照，给祭司查看利</a:t>
            </a:r>
            <a:r>
              <a:rPr lang="en-US" altLang="zh-CN" sz="3200">
                <a:solidFill>
                  <a:schemeClr val="accent1"/>
                </a:solidFill>
              </a:rPr>
              <a:t>14:1-32</a:t>
            </a:r>
            <a:endParaRPr lang="zh-CN" altLang="en-US" sz="3200">
              <a:solidFill>
                <a:schemeClr val="accent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5</a:t>
            </a:r>
            <a:r>
              <a:rPr lang="zh-CN" altLang="en-US" sz="3200">
                <a:solidFill>
                  <a:schemeClr val="tx1"/>
                </a:solidFill>
              </a:rPr>
              <a:t>）写下你心里所产生的问题。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6</a:t>
            </a:r>
            <a:r>
              <a:rPr lang="zh-CN" altLang="en-US" sz="3200">
                <a:solidFill>
                  <a:schemeClr val="tx1"/>
                </a:solidFill>
              </a:rPr>
              <a:t>）总结出此段经文的结论。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62685"/>
            <a:ext cx="9144000" cy="2347595"/>
          </a:xfrm>
        </p:spPr>
        <p:txBody>
          <a:bodyPr>
            <a:normAutofit fontScale="90000"/>
          </a:bodyPr>
          <a:p>
            <a:pPr marL="0" indent="0" fontAlgn="auto">
              <a:lnSpc>
                <a:spcPct val="150000"/>
              </a:lnSpc>
            </a:pPr>
            <a:b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b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上）</a:t>
            </a:r>
            <a:br>
              <a:rPr lang="en-US" alt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endParaRPr lang="zh-CN" altLang="en-US" sz="489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20000"/>
          </a:bodyPr>
          <a:p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温城华人圣经教会</a:t>
            </a:r>
            <a:endParaRPr lang="zh-CN" altLang="en-US"/>
          </a:p>
          <a:p>
            <a:r>
              <a:rPr lang="en-US" altLang="zh-CN">
                <a:sym typeface="+mn-ea"/>
              </a:rPr>
              <a:t>2025</a:t>
            </a:r>
            <a:r>
              <a:rPr lang="zh-CN" altLang="en-US">
                <a:sym typeface="+mn-ea"/>
              </a:rPr>
              <a:t>年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月</a:t>
            </a:r>
            <a:r>
              <a:rPr lang="en-US" altLang="zh-CN">
                <a:sym typeface="+mn-ea"/>
              </a:rPr>
              <a:t>6</a:t>
            </a:r>
            <a:r>
              <a:rPr lang="zh-CN" altLang="en-US">
                <a:sym typeface="+mn-ea"/>
              </a:rPr>
              <a:t>日</a:t>
            </a:r>
            <a:endParaRPr lang="zh-CN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</a:rPr>
              <a:t>解释</a:t>
            </a:r>
            <a:endParaRPr lang="zh-CN" altLang="en-US"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1</a:t>
            </a:r>
            <a:r>
              <a:rPr lang="zh-CN" altLang="en-US" sz="3200">
                <a:solidFill>
                  <a:schemeClr val="tx1"/>
                </a:solidFill>
              </a:rPr>
              <a:t>）上下文原则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2</a:t>
            </a:r>
            <a:r>
              <a:rPr lang="zh-CN" altLang="en-US" sz="3200">
                <a:solidFill>
                  <a:schemeClr val="tx1"/>
                </a:solidFill>
              </a:rPr>
              <a:t>）以经解经原则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3</a:t>
            </a:r>
            <a:r>
              <a:rPr lang="zh-CN" altLang="en-US" sz="3200">
                <a:solidFill>
                  <a:schemeClr val="tx1"/>
                </a:solidFill>
              </a:rPr>
              <a:t>）绝不要把你的确信建立在一段模糊的圣经经文之上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4</a:t>
            </a:r>
            <a:r>
              <a:rPr lang="zh-CN" altLang="en-US" sz="3200">
                <a:solidFill>
                  <a:schemeClr val="tx1"/>
                </a:solidFill>
              </a:rPr>
              <a:t>）按文本解经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5</a:t>
            </a:r>
            <a:r>
              <a:rPr lang="zh-CN" altLang="en-US" sz="3200">
                <a:solidFill>
                  <a:schemeClr val="tx1"/>
                </a:solidFill>
              </a:rPr>
              <a:t>）寻找经文的单一含义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6</a:t>
            </a:r>
            <a:r>
              <a:rPr lang="zh-CN" altLang="en-US" sz="3200">
                <a:solidFill>
                  <a:schemeClr val="tx1"/>
                </a:solidFill>
              </a:rPr>
              <a:t>）从耶稣和新约的眼光研读旧约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7</a:t>
            </a:r>
            <a:r>
              <a:rPr lang="zh-CN" altLang="en-US" sz="3200">
                <a:solidFill>
                  <a:schemeClr val="tx1"/>
                </a:solidFill>
              </a:rPr>
              <a:t>）采用新约看待旧约的态度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</a:rPr>
              <a:t>解释</a:t>
            </a:r>
            <a:endParaRPr lang="zh-CN" altLang="en-US"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6085" y="1825625"/>
            <a:ext cx="11398250" cy="435165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6</a:t>
            </a:r>
            <a:r>
              <a:rPr lang="zh-CN" altLang="en-US" sz="3200">
                <a:solidFill>
                  <a:schemeClr val="tx1"/>
                </a:solidFill>
              </a:rPr>
              <a:t>）从耶稣和新约的眼光研读旧约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a.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这段经文在救赎历史中属于哪个时期？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b.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这段经文如何指向耶稣？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c.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这段关于旧约以色列人的真理与新约关于教会的观念如何发生联系？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d.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这段经文为理解新约表明的基督信仰打下了怎样的基础？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e.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哪些新约经文有助于我们回答这些问题？</a:t>
            </a:r>
            <a:endParaRPr lang="zh-CN" altLang="en-US" sz="320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</a:rPr>
              <a:t>解释</a:t>
            </a:r>
            <a:endParaRPr lang="zh-CN" altLang="en-US"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solidFill>
                  <a:schemeClr val="tx1"/>
                </a:solidFill>
              </a:rPr>
              <a:t>7</a:t>
            </a:r>
            <a:r>
              <a:rPr lang="zh-CN" altLang="en-US" sz="3200">
                <a:solidFill>
                  <a:schemeClr val="tx1"/>
                </a:solidFill>
              </a:rPr>
              <a:t>）采用新约看待旧约的态度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 a.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这段经文如何成就了旧约中的应许？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 b.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这个新约的观念和旧约的教导如何不同或相似？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 c.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这段新约经文以何种方式澄清、揭示、完全或加强了旧约中的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某些内容？</a:t>
            </a:r>
            <a:endParaRPr lang="zh-CN" altLang="en-US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</a:rPr>
              <a:t>解释</a:t>
            </a:r>
            <a:endParaRPr lang="zh-CN" altLang="en-US"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1</a:t>
            </a:r>
            <a:r>
              <a:rPr lang="zh-CN" altLang="en-US" sz="3200">
                <a:solidFill>
                  <a:schemeClr val="tx1"/>
                </a:solidFill>
              </a:rPr>
              <a:t>）上下文原则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2</a:t>
            </a:r>
            <a:r>
              <a:rPr lang="zh-CN" altLang="en-US" sz="3200">
                <a:solidFill>
                  <a:schemeClr val="tx1"/>
                </a:solidFill>
              </a:rPr>
              <a:t>）以经解经原则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3</a:t>
            </a:r>
            <a:r>
              <a:rPr lang="zh-CN" altLang="en-US" sz="3200">
                <a:solidFill>
                  <a:schemeClr val="tx1"/>
                </a:solidFill>
              </a:rPr>
              <a:t>）绝不要把你的确信建立在一段模糊的圣经经文之上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4</a:t>
            </a:r>
            <a:r>
              <a:rPr lang="zh-CN" altLang="en-US" sz="3200">
                <a:solidFill>
                  <a:schemeClr val="tx1"/>
                </a:solidFill>
              </a:rPr>
              <a:t>）按文本解经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5</a:t>
            </a:r>
            <a:r>
              <a:rPr lang="zh-CN" altLang="en-US" sz="3200">
                <a:solidFill>
                  <a:schemeClr val="tx1"/>
                </a:solidFill>
              </a:rPr>
              <a:t>）寻找经文的单一含义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6</a:t>
            </a:r>
            <a:r>
              <a:rPr lang="zh-CN" altLang="en-US" sz="3200">
                <a:solidFill>
                  <a:schemeClr val="tx1"/>
                </a:solidFill>
              </a:rPr>
              <a:t>）从耶稣和新约的眼光研读旧约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olidFill>
                  <a:schemeClr val="tx1"/>
                </a:solidFill>
              </a:rPr>
              <a:t>7</a:t>
            </a:r>
            <a:r>
              <a:rPr lang="zh-CN" altLang="en-US" sz="3200">
                <a:solidFill>
                  <a:schemeClr val="tx1"/>
                </a:solidFill>
              </a:rPr>
              <a:t>）采用新约看待旧约的态度</a:t>
            </a:r>
            <a:endParaRPr lang="zh-CN" altLang="en-US" sz="32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3745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一、初步了解几种研经法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/>
              <a:t>1.</a:t>
            </a:r>
            <a:r>
              <a:rPr lang="zh-CN" altLang="en-US" sz="3200"/>
              <a:t>释经学</a:t>
            </a:r>
            <a:r>
              <a:rPr lang="en-US" altLang="zh-CN" sz="3200"/>
              <a:t>    2.</a:t>
            </a:r>
            <a:r>
              <a:rPr lang="zh-CN" altLang="en-US" sz="3200"/>
              <a:t>寓意解经</a:t>
            </a:r>
            <a:r>
              <a:rPr lang="en-US" altLang="zh-CN" sz="3200"/>
              <a:t>    3.</a:t>
            </a:r>
            <a:r>
              <a:rPr lang="zh-CN" altLang="en-US" sz="3200"/>
              <a:t>结构式研经法</a:t>
            </a:r>
            <a:r>
              <a:rPr lang="en-US" altLang="zh-CN" sz="3200"/>
              <a:t>     4.</a:t>
            </a:r>
            <a:r>
              <a:rPr lang="zh-CN" altLang="en-US" sz="3200"/>
              <a:t>演绎法</a:t>
            </a:r>
            <a:r>
              <a:rPr lang="en-US" altLang="zh-CN" sz="3200"/>
              <a:t>  </a:t>
            </a:r>
            <a:endParaRPr lang="en-US" altLang="zh-CN" sz="3200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/>
              <a:t>5.</a:t>
            </a:r>
            <a:r>
              <a:rPr lang="zh-CN" altLang="en-US" sz="3200"/>
              <a:t>归纳法</a:t>
            </a:r>
            <a:r>
              <a:rPr lang="en-US" altLang="zh-CN" sz="3200"/>
              <a:t>    6.</a:t>
            </a:r>
            <a:r>
              <a:rPr lang="zh-CN" altLang="en-US" sz="3200"/>
              <a:t>十步释经法</a:t>
            </a:r>
            <a:r>
              <a:rPr lang="en-US" altLang="zh-CN" sz="3200"/>
              <a:t>    7.</a:t>
            </a:r>
            <a:r>
              <a:rPr lang="zh-CN" altLang="en-US" sz="3200"/>
              <a:t>默想式生命读经</a:t>
            </a:r>
            <a:endParaRPr lang="zh-CN" altLang="en-US" sz="3200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二、归纳式查经法的定义</a:t>
            </a:r>
            <a:endParaRPr lang="zh-CN" altLang="en-US" sz="3600" b="1">
              <a:solidFill>
                <a:srgbClr val="7030A0"/>
              </a:solidFill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600" b="1">
                <a:solidFill>
                  <a:srgbClr val="7030A0"/>
                </a:solidFill>
                <a:sym typeface="+mn-ea"/>
              </a:rPr>
              <a:t>三、归纳式查经法的使用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/>
              <a:t>1</a:t>
            </a:r>
            <a:r>
              <a:rPr lang="zh-CN" altLang="en-US" sz="3200"/>
              <a:t>、要以祷告开始</a:t>
            </a:r>
            <a:endParaRPr lang="zh-CN" altLang="en-US" sz="3200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en-US" altLang="zh-CN" sz="3200"/>
              <a:t>2</a:t>
            </a:r>
            <a:r>
              <a:rPr lang="zh-CN" altLang="en-US" sz="3200"/>
              <a:t>、分三步骤进行</a:t>
            </a:r>
            <a:r>
              <a:rPr lang="en-US" altLang="zh-CN" sz="3200"/>
              <a:t>      </a:t>
            </a:r>
            <a:r>
              <a:rPr lang="zh-CN" altLang="en-US" sz="3200"/>
              <a:t>观察</a:t>
            </a:r>
            <a:r>
              <a:rPr lang="en-US" altLang="zh-CN" sz="3200"/>
              <a:t>      </a:t>
            </a:r>
            <a:r>
              <a:rPr lang="zh-CN" altLang="en-US" sz="3200"/>
              <a:t>解释</a:t>
            </a:r>
            <a:r>
              <a:rPr lang="en-US" altLang="zh-CN" sz="3200"/>
              <a:t>       </a:t>
            </a:r>
            <a:r>
              <a:rPr lang="zh-CN" altLang="en-US" sz="3200"/>
              <a:t>应用</a:t>
            </a:r>
            <a:endParaRPr lang="zh-CN" altLang="en-US" sz="32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3745"/>
          </a:xfrm>
        </p:spPr>
        <p:txBody>
          <a:bodyPr>
            <a:normAutofit/>
          </a:bodyPr>
          <a:p>
            <a:pPr fontAlgn="auto">
              <a:lnSpc>
                <a:spcPct val="200000"/>
              </a:lnSpc>
              <a:spcBef>
                <a:spcPts val="0"/>
              </a:spcBef>
            </a:pPr>
            <a:r>
              <a:rPr lang="zh-CN" sz="3600" b="1">
                <a:solidFill>
                  <a:srgbClr val="7030A0"/>
                </a:solidFill>
                <a:sym typeface="+mn-ea"/>
              </a:rPr>
              <a:t>作业：</a:t>
            </a:r>
            <a:endParaRPr lang="zh-CN" sz="3600" b="1">
              <a:solidFill>
                <a:srgbClr val="7030A0"/>
              </a:solidFill>
              <a:sym typeface="+mn-ea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</a:pPr>
            <a:r>
              <a:rPr lang="zh-CN" sz="3200"/>
              <a:t>可</a:t>
            </a:r>
            <a:r>
              <a:rPr lang="en-US" altLang="zh-CN" sz="3200"/>
              <a:t>1:40-45</a:t>
            </a:r>
            <a:endParaRPr lang="en-US" altLang="zh-CN" sz="3200"/>
          </a:p>
          <a:p>
            <a:pPr fontAlgn="auto">
              <a:lnSpc>
                <a:spcPct val="200000"/>
              </a:lnSpc>
              <a:spcBef>
                <a:spcPts val="0"/>
              </a:spcBef>
            </a:pPr>
            <a:r>
              <a:rPr lang="zh-CN" altLang="en-US" sz="3200"/>
              <a:t>或</a:t>
            </a:r>
            <a:r>
              <a:rPr lang="en-US" altLang="zh-CN" sz="3200"/>
              <a:t>  </a:t>
            </a:r>
            <a:r>
              <a:rPr lang="zh-CN" altLang="en-US" sz="3200"/>
              <a:t>尼</a:t>
            </a:r>
            <a:r>
              <a:rPr lang="en-US" sz="3200"/>
              <a:t>1:1-3</a:t>
            </a:r>
            <a:endParaRPr lang="zh-CN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chemeClr val="accent1">
                    <a:lumMod val="75000"/>
                  </a:schemeClr>
                </a:solidFill>
                <a:sym typeface="+mn-ea"/>
              </a:rPr>
              <a:t>复习与思考：</a:t>
            </a:r>
            <a:endParaRPr lang="zh-CN" altLang="en-US" sz="3600" b="1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ym typeface="+mn-ea"/>
              </a:rPr>
              <a:t>1</a:t>
            </a:r>
            <a:r>
              <a:rPr lang="zh-CN" altLang="en-US" sz="3200">
                <a:sym typeface="+mn-ea"/>
              </a:rPr>
              <a:t>、上次课讲了第一课和第二课，请问圣经神学和系统神学有何异同？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480695" y="201295"/>
          <a:ext cx="11229975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8795"/>
                <a:gridCol w="5631180"/>
              </a:tblGrid>
              <a:tr h="381000">
                <a:tc grid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神学：关于神的研究或科学，即认识圣经真理系统性、规模化的一种反思过程，是对神话语整全性思考和寻求的方式。</a:t>
                      </a:r>
                      <a:endParaRPr lang="zh-CN" altLang="en-US" sz="2800"/>
                    </a:p>
                  </a:txBody>
                  <a:tcPr anchor="ctr" anchorCtr="0"/>
                </a:tc>
                <a:tc hMerge="1"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solidFill>
                            <a:srgbClr val="FF0000"/>
                          </a:solidFill>
                        </a:rPr>
                        <a:t>圣经神学</a:t>
                      </a:r>
                      <a:endParaRPr lang="zh-CN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solidFill>
                            <a:srgbClr val="FF0000"/>
                          </a:solidFill>
                        </a:rPr>
                        <a:t>系统神学</a:t>
                      </a:r>
                      <a:endParaRPr lang="zh-CN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1525" y="69215"/>
            <a:ext cx="10670540" cy="6718300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 b="1">
                <a:solidFill>
                  <a:srgbClr val="7030A0"/>
                </a:solidFill>
              </a:rPr>
              <a:t>《圣经神学导论》</a:t>
            </a:r>
            <a:r>
              <a:rPr lang="en-US" altLang="zh-CN" sz="3200" b="1">
                <a:solidFill>
                  <a:srgbClr val="7030A0"/>
                </a:solidFill>
              </a:rPr>
              <a:t>——</a:t>
            </a:r>
            <a:r>
              <a:rPr lang="zh-CN" altLang="en-US" sz="3200" b="1">
                <a:solidFill>
                  <a:srgbClr val="7030A0"/>
                </a:solidFill>
              </a:rPr>
              <a:t>亚历山大</a:t>
            </a:r>
            <a:endParaRPr lang="zh-CN" altLang="en-US" sz="3200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/>
              <a:t>从神圣花园到圣城：以圣殿为主题</a:t>
            </a:r>
            <a:endParaRPr lang="zh-CN" altLang="en-US"/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/>
              <a:t>      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</a:rPr>
              <a:t>伊甸园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</a:rPr>
              <a:t>会幕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耶路撒冷的圣殿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教会</a:t>
            </a:r>
            <a:endParaRPr lang="zh-CN" altLang="en-US"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ym typeface="+mn-ea"/>
              </a:rPr>
              <a:t>从宝座上被拉下来：以神的权柄为主题</a:t>
            </a:r>
            <a:endParaRPr lang="zh-CN" altLang="en-US">
              <a:sym typeface="+mn-ea"/>
            </a:endParaRP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>
                <a:sym typeface="+mn-ea"/>
              </a:rPr>
              <a:t>     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神的宝座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亚当代表神掌权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以色列的神权统治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教会和神的国度</a:t>
            </a:r>
            <a:endParaRPr lang="zh-CN" altLang="en-US"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ym typeface="+mn-ea"/>
              </a:rPr>
              <a:t>对付魔鬼：以魔鬼受审判为主题</a:t>
            </a:r>
            <a:endParaRPr lang="zh-CN" altLang="en-US">
              <a:sym typeface="+mn-ea"/>
            </a:endParaRP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      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那龙魔鬼撒旦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这世界的王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那古蛇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地上列国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撒旦打败终结</a:t>
            </a:r>
            <a:endParaRPr lang="zh-CN" altLang="en-US"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ym typeface="+mn-ea"/>
              </a:rPr>
              <a:t>被杀羔羊：以基督救赎为主题</a:t>
            </a:r>
            <a:endParaRPr lang="zh-CN" altLang="en-US">
              <a:sym typeface="+mn-ea"/>
            </a:endParaRP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      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伊甸园的皮子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出埃及的逾越节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十字架上的代赎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称义成圣</a:t>
            </a:r>
            <a:endParaRPr lang="zh-CN" altLang="en-US"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ym typeface="+mn-ea"/>
              </a:rPr>
              <a:t>享受生命树的盛宴：以生命为主题</a:t>
            </a:r>
            <a:endParaRPr lang="zh-CN" altLang="en-US">
              <a:sym typeface="+mn-ea"/>
            </a:endParaRP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      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新耶路撒冷城的圣洁百姓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生命树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生态、社会恢复</a:t>
            </a:r>
            <a:endParaRPr lang="zh-CN" altLang="en-US" sz="2400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>
                <a:solidFill>
                  <a:schemeClr val="tx1"/>
                </a:solidFill>
                <a:sym typeface="+mn-ea"/>
              </a:rPr>
              <a:t>稳固的根基和坚固的墙：以约为主题</a:t>
            </a:r>
            <a:endParaRPr lang="zh-CN" altLang="en-US">
              <a:solidFill>
                <a:schemeClr val="tx1"/>
              </a:solidFill>
              <a:sym typeface="+mn-ea"/>
            </a:endParaRP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>
                <a:solidFill>
                  <a:schemeClr val="tx1"/>
                </a:solidFill>
                <a:sym typeface="+mn-ea"/>
              </a:rPr>
              <a:t>     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 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旧约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新约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真正的盼望</a:t>
            </a:r>
            <a:r>
              <a:rPr lang="en-US" altLang="zh-CN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 sz="2400">
                <a:solidFill>
                  <a:schemeClr val="accent1">
                    <a:lumMod val="75000"/>
                  </a:schemeClr>
                </a:solidFill>
                <a:sym typeface="+mn-ea"/>
              </a:rPr>
              <a:t>双城记</a:t>
            </a:r>
            <a:endParaRPr lang="zh-CN" altLang="en-US" sz="2400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9920" y="672465"/>
            <a:ext cx="10932795" cy="5720715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 b="1">
                <a:solidFill>
                  <a:srgbClr val="7030A0"/>
                </a:solidFill>
              </a:rPr>
              <a:t>《认识圣经神学》</a:t>
            </a:r>
            <a:r>
              <a:rPr lang="en-US" altLang="zh-CN" sz="3200" b="1">
                <a:solidFill>
                  <a:srgbClr val="7030A0"/>
                </a:solidFill>
              </a:rPr>
              <a:t>——</a:t>
            </a:r>
            <a:r>
              <a:rPr lang="zh-CN" altLang="en-US" sz="3200" b="1">
                <a:solidFill>
                  <a:srgbClr val="7030A0"/>
                </a:solidFill>
              </a:rPr>
              <a:t>高伟勋</a:t>
            </a:r>
            <a:endParaRPr lang="zh-CN" altLang="en-US" sz="3200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/>
              <a:t>整本圣经都在为基督作见证</a:t>
            </a:r>
            <a:endParaRPr lang="zh-CN" altLang="en-US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/>
              <a:t>【约</a:t>
            </a:r>
            <a:r>
              <a:rPr lang="en-US" altLang="zh-CN"/>
              <a:t>5:39</a:t>
            </a:r>
            <a:r>
              <a:rPr lang="zh-CN" altLang="en-US"/>
              <a:t>】</a:t>
            </a:r>
            <a:r>
              <a:rPr lang="en-US" altLang="zh-CN"/>
              <a:t> </a:t>
            </a:r>
            <a:r>
              <a:rPr lang="zh-CN" altLang="en-US"/>
              <a:t>你们查考圣经。（或作应当查考圣经）因你们以为内中有永生。给我作见证的就是这经。</a:t>
            </a:r>
            <a:endParaRPr lang="zh-CN" altLang="en-US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/>
              <a:t>【林前</a:t>
            </a:r>
            <a:r>
              <a:rPr lang="en-US" altLang="zh-CN"/>
              <a:t>2:2</a:t>
            </a:r>
            <a:r>
              <a:rPr lang="zh-CN" altLang="en-US"/>
              <a:t>】</a:t>
            </a:r>
            <a:r>
              <a:rPr lang="en-US" altLang="zh-CN"/>
              <a:t> </a:t>
            </a:r>
            <a:r>
              <a:rPr lang="zh-CN" altLang="en-US"/>
              <a:t>因为我曾定了主意，在你们中间不知道别的，只知道耶稣基督，并他钉十字架。</a:t>
            </a:r>
            <a:endParaRPr lang="zh-CN" altLang="en-US"/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创造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堕落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立约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救赎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事奉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神治模式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王朝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审判被掳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endParaRPr lang="en-US" altLang="zh-CN">
              <a:solidFill>
                <a:schemeClr val="accent1">
                  <a:lumMod val="75000"/>
                </a:schemeClr>
              </a:solidFill>
              <a:sym typeface="+mn-ea"/>
            </a:endParaRPr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归回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教会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国度降临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新城新耶路撒冷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完美结局</a:t>
            </a:r>
            <a:endParaRPr lang="zh-CN" altLang="en-US"/>
          </a:p>
          <a:p>
            <a:pPr fontAlgn="auto">
              <a:lnSpc>
                <a:spcPct val="120000"/>
              </a:lnSpc>
              <a:spcBef>
                <a:spcPts val="0"/>
              </a:spcBef>
            </a:pPr>
            <a:r>
              <a:rPr lang="zh-CN" altLang="en-US" sz="3200" b="1">
                <a:solidFill>
                  <a:srgbClr val="7030A0"/>
                </a:solidFill>
              </a:rPr>
              <a:t>《研经指引》课程</a:t>
            </a:r>
            <a:endParaRPr lang="zh-CN" altLang="en-US"/>
          </a:p>
          <a:p>
            <a:pPr marL="0" indent="0" fontAlgn="auto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     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创造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堕落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爱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献祭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应许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/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约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sym typeface="+mn-ea"/>
              </a:rPr>
              <a:t>→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sym typeface="+mn-ea"/>
              </a:rPr>
              <a:t>基督</a:t>
            </a:r>
            <a:endParaRPr lang="zh-CN" altLang="en-US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内容占位符 3"/>
          <p:cNvGraphicFramePr/>
          <p:nvPr>
            <p:ph idx="1"/>
            <p:custDataLst>
              <p:tags r:id="rId1"/>
            </p:custDataLst>
          </p:nvPr>
        </p:nvGraphicFramePr>
        <p:xfrm>
          <a:off x="480695" y="201295"/>
          <a:ext cx="11229975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8795"/>
                <a:gridCol w="5631180"/>
              </a:tblGrid>
              <a:tr h="381000">
                <a:tc grid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神学：关于神的研究或科学，即认识圣经真理系统性、规模化的一种反思过程，是对神话语整全性思考和寻求的方式。</a:t>
                      </a:r>
                      <a:endParaRPr lang="zh-CN" altLang="en-US" sz="2800"/>
                    </a:p>
                  </a:txBody>
                  <a:tcPr anchor="ctr" anchorCtr="0"/>
                </a:tc>
                <a:tc hMerge="1"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solidFill>
                            <a:srgbClr val="FF0000"/>
                          </a:solidFill>
                        </a:rPr>
                        <a:t>圣经神学</a:t>
                      </a:r>
                      <a:endParaRPr lang="zh-CN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solidFill>
                            <a:srgbClr val="FF0000"/>
                          </a:solidFill>
                        </a:rPr>
                        <a:t>系统神学</a:t>
                      </a:r>
                      <a:endParaRPr lang="zh-CN" altLang="en-US" sz="2800">
                        <a:solidFill>
                          <a:srgbClr val="FF0000"/>
                        </a:solidFill>
                      </a:endParaRPr>
                    </a:p>
                  </a:txBody>
                  <a:tcPr anchor="ctr" anchorCtr="0"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讲出整本圣经中完整的故事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讲出整本圣经中的核心教义</a:t>
                      </a: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抓住整本圣经中的救恩主线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抓住整本圣经中的教义分类</a:t>
                      </a: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强调圣经历史发展和</a:t>
                      </a:r>
                      <a:r>
                        <a:rPr lang="zh-CN" altLang="en-US" sz="2800">
                          <a:sym typeface="+mn-ea"/>
                        </a:rPr>
                        <a:t>启示</a:t>
                      </a:r>
                      <a:r>
                        <a:rPr lang="zh-CN" altLang="en-US" sz="2800"/>
                        <a:t>渐进性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强调主题整合和逻辑一致性</a:t>
                      </a:r>
                      <a:endParaRPr lang="zh-CN" altLang="en-US" sz="28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在整个救恩主线中来追索某个主题</a:t>
                      </a:r>
                      <a:endParaRPr lang="zh-CN" altLang="en-US" sz="2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将圣经教义分类整理并系统化整合</a:t>
                      </a:r>
                      <a:endParaRPr lang="zh-CN" altLang="en-US" sz="28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369570" y="3962400"/>
          <a:ext cx="11516995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2925"/>
                <a:gridCol w="4138930"/>
                <a:gridCol w="5565140"/>
              </a:tblGrid>
              <a:tr h="51816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2800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圣经神学</a:t>
                      </a:r>
                      <a:endParaRPr lang="zh-CN" altLang="en-US" sz="2800"/>
                    </a:p>
                  </a:txBody>
                  <a:tcPr anchor="ctr" anchorCtr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系统神学</a:t>
                      </a:r>
                      <a:endParaRPr lang="zh-CN" altLang="en-US" sz="2800"/>
                    </a:p>
                  </a:txBody>
                  <a:tcPr anchor="ctr" anchorCtr="0">
                    <a:solidFill>
                      <a:schemeClr val="tx1"/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研究重点</a:t>
                      </a:r>
                      <a:endParaRPr lang="zh-CN" altLang="en-US" sz="28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神启示的历史进展</a:t>
                      </a:r>
                      <a:endParaRPr lang="zh-CN" altLang="en-US" sz="28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信仰教义的逻辑系统</a:t>
                      </a:r>
                      <a:endParaRPr lang="zh-CN" altLang="en-US" sz="28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结构方式</a:t>
                      </a:r>
                      <a:endParaRPr lang="zh-CN" altLang="en-US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按照圣经历史的发展进程</a:t>
                      </a:r>
                      <a:endParaRPr lang="zh-CN" altLang="en-US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按照教义主题的分类</a:t>
                      </a:r>
                      <a:endParaRPr lang="zh-CN" altLang="en-US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圣经使用</a:t>
                      </a:r>
                      <a:endParaRPr lang="zh-CN" altLang="en-US" sz="280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注重圣经文本、历史背景</a:t>
                      </a:r>
                      <a:endParaRPr lang="zh-CN" altLang="en-US" sz="280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找出主题相关的全部经文形成系统</a:t>
                      </a:r>
                      <a:endParaRPr lang="zh-CN" altLang="en-US" sz="280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针对目的</a:t>
                      </a:r>
                      <a:endParaRPr lang="zh-CN" altLang="en-US" sz="280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展示神启示的渐进性</a:t>
                      </a:r>
                      <a:endParaRPr lang="zh-CN" altLang="en-US" sz="280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800"/>
                        <a:t>建立系统化的信仰体系</a:t>
                      </a:r>
                      <a:endParaRPr lang="zh-CN" altLang="en-US" sz="280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第三课：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归纳式查经法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（上）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chemeClr val="accent1">
                    <a:lumMod val="75000"/>
                  </a:schemeClr>
                </a:solidFill>
                <a:sym typeface="+mn-ea"/>
              </a:rPr>
              <a:t>复习与思考：</a:t>
            </a:r>
            <a:endParaRPr lang="zh-CN" altLang="en-US" sz="3600" b="1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ym typeface="+mn-ea"/>
              </a:rPr>
              <a:t>1</a:t>
            </a:r>
            <a:r>
              <a:rPr lang="zh-CN" altLang="en-US" sz="3200">
                <a:sym typeface="+mn-ea"/>
              </a:rPr>
              <a:t>、上次课讲了第一课和第二课，请问圣经神学和系统神学有何异同？</a:t>
            </a:r>
            <a:endParaRPr lang="zh-CN" altLang="en-US" sz="3200">
              <a:sym typeface="+mn-ea"/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ym typeface="+mn-ea"/>
              </a:rPr>
              <a:t>2</a:t>
            </a:r>
            <a:r>
              <a:rPr lang="zh-CN" altLang="en-US" sz="3200">
                <a:sym typeface="+mn-ea"/>
              </a:rPr>
              <a:t>、</a:t>
            </a:r>
            <a:r>
              <a:rPr lang="zh-CN" altLang="en-US" sz="3200">
                <a:sym typeface="+mn-ea"/>
              </a:rPr>
              <a:t>什么是归纳式查经法？</a:t>
            </a:r>
            <a:endParaRPr lang="zh-CN" altLang="en-US" sz="3200">
              <a:sym typeface="+mn-ea"/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ym typeface="+mn-ea"/>
              </a:rPr>
              <a:t>3</a:t>
            </a:r>
            <a:r>
              <a:rPr lang="zh-CN" altLang="en-US" sz="3200">
                <a:sym typeface="+mn-ea"/>
              </a:rPr>
              <a:t>、</a:t>
            </a:r>
            <a:r>
              <a:rPr lang="zh-CN" altLang="en-US" sz="3200">
                <a:sym typeface="+mn-ea"/>
              </a:rPr>
              <a:t>如何活用归纳法来查经？我该如何应用到我的个人读经和小组查经中？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TABLE_ENDDRAG_ORIGIN_RECT" val="935*505"/>
  <p:tag name="TABLE_ENDDRAG_RECT" val="5*5*935*505"/>
</p:tagLst>
</file>

<file path=ppt/tags/tag2.xml><?xml version="1.0" encoding="utf-8"?>
<p:tagLst xmlns:p="http://schemas.openxmlformats.org/presentationml/2006/main">
  <p:tag name="TABLE_ENDDRAG_ORIGIN_RECT" val="867*352"/>
  <p:tag name="TABLE_ENDDRAG_RECT" val="45*143*867*352"/>
</p:tagLst>
</file>

<file path=ppt/tags/tag3.xml><?xml version="1.0" encoding="utf-8"?>
<p:tagLst xmlns:p="http://schemas.openxmlformats.org/presentationml/2006/main">
  <p:tag name="TABLE_ENDDRAG_ORIGIN_RECT" val="867*352"/>
  <p:tag name="TABLE_ENDDRAG_RECT" val="45*143*867*352"/>
</p:tagLst>
</file>

<file path=ppt/tags/tag4.xml><?xml version="1.0" encoding="utf-8"?>
<p:tagLst xmlns:p="http://schemas.openxmlformats.org/presentationml/2006/main">
  <p:tag name="TABLE_ENDDRAG_ORIGIN_RECT" val="884*196"/>
  <p:tag name="TABLE_ENDDRAG_RECT" val="37*312*884*196"/>
</p:tagLst>
</file>

<file path=ppt/tags/tag5.xml><?xml version="1.0" encoding="utf-8"?>
<p:tagLst xmlns:p="http://schemas.openxmlformats.org/presentationml/2006/main">
  <p:tag name="TABLE_ENDDRAG_ORIGIN_RECT" val="916*285"/>
  <p:tag name="TABLE_ENDDRAG_RECT" val="29*215*916*285"/>
</p:tagLst>
</file>

<file path=ppt/tags/tag6.xml><?xml version="1.0" encoding="utf-8"?>
<p:tagLst xmlns:p="http://schemas.openxmlformats.org/presentationml/2006/main">
  <p:tag name="TABLE_ENDDRAG_ORIGIN_RECT" val="827*237"/>
  <p:tag name="TABLE_ENDDRAG_RECT" val="66*236*827*237"/>
</p:tagLst>
</file>

<file path=ppt/tags/tag7.xml><?xml version="1.0" encoding="utf-8"?>
<p:tagLst xmlns:p="http://schemas.openxmlformats.org/presentationml/2006/main">
  <p:tag name="TABLE_ENDDRAG_ORIGIN_RECT" val="926*497"/>
  <p:tag name="TABLE_ENDDRAG_RECT" val="16*22*926*497"/>
</p:tagLst>
</file>

<file path=ppt/tags/tag8.xml><?xml version="1.0" encoding="utf-8"?>
<p:tagLst xmlns:p="http://schemas.openxmlformats.org/presentationml/2006/main">
  <p:tag name="TABLE_ENDDRAG_ORIGIN_RECT" val="926*497"/>
  <p:tag name="TABLE_ENDDRAG_RECT" val="16*22*926*497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4250</Words>
  <Application>WPS 演示</Application>
  <PresentationFormat>宽屏</PresentationFormat>
  <Paragraphs>434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成人主日学课程 SSA5 门徒成长班 之《研经指引》</vt:lpstr>
      <vt:lpstr>PowerPoint 演示文稿</vt:lpstr>
      <vt:lpstr>  第三课：归纳式查经法（上） </vt:lpstr>
      <vt:lpstr>第三课：归纳式查经法（上）</vt:lpstr>
      <vt:lpstr>PowerPoint 演示文稿</vt:lpstr>
      <vt:lpstr>PowerPoint 演示文稿</vt:lpstr>
      <vt:lpstr>PowerPoint 演示文稿</vt:lpstr>
      <vt:lpstr>PowerPoint 演示文稿</vt:lpstr>
      <vt:lpstr>第三课：归纳式查经法（上）</vt:lpstr>
      <vt:lpstr>PowerPoint 演示文稿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第三课：归纳式查经法（上）</vt:lpstr>
      <vt:lpstr>观察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观察</vt:lpstr>
      <vt:lpstr>解释</vt:lpstr>
      <vt:lpstr>观察</vt:lpstr>
      <vt:lpstr>解释</vt:lpstr>
      <vt:lpstr>解释</vt:lpstr>
      <vt:lpstr>PowerPoint 演示文稿</vt:lpstr>
      <vt:lpstr>第三课：归纳式查经法（上）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果TA娘亲（胡爷）</cp:lastModifiedBy>
  <cp:revision>49</cp:revision>
  <dcterms:created xsi:type="dcterms:W3CDTF">2023-08-09T12:44:00Z</dcterms:created>
  <dcterms:modified xsi:type="dcterms:W3CDTF">2025-04-06T13:30:21Z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2052-12.1.0.20305</vt:lpwstr>
  </property>
</Properties>
</file>