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0"/>
  </p:handoutMasterIdLst>
  <p:sldIdLst>
    <p:sldId id="407" r:id="rId3"/>
    <p:sldId id="404" r:id="rId4"/>
    <p:sldId id="406" r:id="rId5"/>
    <p:sldId id="408" r:id="rId7"/>
    <p:sldId id="410" r:id="rId8"/>
    <p:sldId id="399" r:id="rId9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66FF33"/>
    <a:srgbClr val="EEEEEE"/>
    <a:srgbClr val="BABABA"/>
    <a:srgbClr val="FFFFFF"/>
    <a:srgbClr val="80000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82" autoAdjust="0"/>
    <p:restoredTop sz="94671" autoAdjust="0"/>
  </p:normalViewPr>
  <p:slideViewPr>
    <p:cSldViewPr showGuides="1">
      <p:cViewPr varScale="1">
        <p:scale>
          <a:sx n="81" d="100"/>
          <a:sy n="81" d="100"/>
        </p:scale>
        <p:origin x="-1536" y="-77"/>
      </p:cViewPr>
      <p:guideLst>
        <p:guide orient="horz" pos="22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244" y="-102"/>
      </p:cViewPr>
      <p:guideLst>
        <p:guide orient="horz" pos="296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DECD0A4A-816C-4CB8-B5AF-D35E4A7EE319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DC648781-EBC3-4DB5-B0E7-FD5F0D3BD78D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34BDA-4AE3-41CD-B880-013033C5732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0F588-CC1F-4741-BD20-A80BB114ABC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C6F84-9BD5-4D03-815E-8ECE9DB6219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ECE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ECE4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ECE4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ECE4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6395C-B5F8-4FAB-B75F-06C09FF4919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2E2CA-DC88-44C6-8919-6CDD6EB32C3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55662-DF28-4E52-A730-CD365F0CD57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9C629-BE64-4BD5-8A8E-CE65E56453D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09C70-4554-48DB-B825-CCF8138CBFB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38E69-FC8B-4239-AAB4-E7A1AFA1706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5B0F2-6A2A-4BBF-9F7E-93FB540FEEB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ED833-BD07-49E7-BCF5-B835EFF8EB1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DC42D89-EBD6-4925-9C3E-716D1E4F66D1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9" Type="http://schemas.openxmlformats.org/officeDocument/2006/relationships/notesSlide" Target="../notesSlides/notesSlide1.xml"/><Relationship Id="rId28" Type="http://schemas.openxmlformats.org/officeDocument/2006/relationships/slideLayout" Target="../slideLayouts/slideLayout13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4" Type="http://schemas.openxmlformats.org/officeDocument/2006/relationships/notesSlide" Target="../notesSlides/notesSlide2.xml"/><Relationship Id="rId23" Type="http://schemas.openxmlformats.org/officeDocument/2006/relationships/slideLayout" Target="../slideLayouts/slideLayout13.xml"/><Relationship Id="rId22" Type="http://schemas.openxmlformats.org/officeDocument/2006/relationships/tags" Target="../tags/tag47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tags" Target="../tags/tag27.xml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 descr="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-1333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9525" y="2590794"/>
            <a:ext cx="9144000" cy="857250"/>
          </a:xfrm>
          <a:prstGeom prst="rect">
            <a:avLst/>
          </a:prstGeom>
          <a:solidFill>
            <a:srgbClr val="FFFFFF">
              <a:alpha val="58823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60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00300"/>
            <a:ext cx="7848600" cy="1257300"/>
          </a:xfrm>
        </p:spPr>
        <p:txBody>
          <a:bodyPr/>
          <a:lstStyle/>
          <a:p>
            <a:r>
              <a:rPr lang="zh-CN" altLang="en-US" sz="4050" b="1" dirty="0" smtClean="0">
                <a:solidFill>
                  <a:schemeClr val="tx1"/>
                </a:solidFill>
              </a:rPr>
              <a:t>第四课：归纳式查经法</a:t>
            </a:r>
            <a:r>
              <a:rPr lang="en-US" altLang="zh-CN" sz="4050" b="1" dirty="0" smtClean="0">
                <a:solidFill>
                  <a:schemeClr val="tx1"/>
                </a:solidFill>
              </a:rPr>
              <a:t>·</a:t>
            </a:r>
            <a:r>
              <a:rPr lang="zh-CN" altLang="en-US" sz="4050" b="1" dirty="0" smtClean="0">
                <a:solidFill>
                  <a:schemeClr val="tx1"/>
                </a:solidFill>
              </a:rPr>
              <a:t>下</a:t>
            </a:r>
            <a:endParaRPr lang="zh-CN" altLang="en-US" sz="405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38"/>
            </a:schemeClr>
          </a:solidFill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" name="文本框 80"/>
          <p:cNvSpPr txBox="1">
            <a:spLocks noChangeArrowheads="1"/>
          </p:cNvSpPr>
          <p:nvPr/>
        </p:nvSpPr>
        <p:spPr bwMode="auto">
          <a:xfrm>
            <a:off x="228600" y="838200"/>
            <a:ext cx="4191000" cy="21837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 smtClean="0"/>
              <a:t>归纳式查经法的三个步骤：</a:t>
            </a:r>
            <a:endParaRPr lang="en-US" altLang="zh-CN" sz="2400" b="1" dirty="0" smtClean="0"/>
          </a:p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2400" b="1" dirty="0" smtClean="0"/>
              <a:t>1.</a:t>
            </a:r>
            <a:r>
              <a:rPr lang="zh-CN" altLang="en-US" sz="2400" b="1" dirty="0" smtClean="0"/>
              <a:t>「</a:t>
            </a:r>
            <a:r>
              <a:rPr lang="zh-CN" altLang="en-US" sz="2400" b="1" dirty="0" smtClean="0">
                <a:sym typeface="+mn-ea"/>
              </a:rPr>
              <a:t>观察</a:t>
            </a:r>
            <a:r>
              <a:rPr lang="zh-CN" altLang="en-US" sz="2400" b="1" dirty="0" smtClean="0"/>
              <a:t>」</a:t>
            </a:r>
            <a:endParaRPr lang="en-US" altLang="zh-CN" sz="2400" b="1" dirty="0" smtClean="0"/>
          </a:p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2400" b="1" dirty="0" smtClean="0"/>
              <a:t>2.</a:t>
            </a:r>
            <a:r>
              <a:rPr lang="zh-CN" altLang="en-US" sz="2400" b="1" dirty="0" smtClean="0"/>
              <a:t>「</a:t>
            </a:r>
            <a:r>
              <a:rPr lang="zh-CN" altLang="en-US" sz="2400" b="1" dirty="0" smtClean="0">
                <a:sym typeface="+mn-ea"/>
              </a:rPr>
              <a:t>解释</a:t>
            </a:r>
            <a:r>
              <a:rPr lang="zh-CN" altLang="en-US" sz="2400" b="1" dirty="0" smtClean="0"/>
              <a:t>」</a:t>
            </a:r>
            <a:endParaRPr lang="zh-CN" altLang="en-US" sz="2400" b="1" dirty="0" smtClean="0"/>
          </a:p>
          <a:p>
            <a:pPr marL="0" indent="0" algn="l" eaLnBrk="1" latinLnBrk="0" hangingPunct="1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sym typeface="+mn-ea"/>
              </a:rPr>
              <a:t>3.</a:t>
            </a: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「应用」</a:t>
            </a:r>
            <a:endParaRPr lang="zh-CN" altLang="en-US" sz="2400" b="1" dirty="0" smtClean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6" name="图片 5" descr="1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0"/>
            <a:ext cx="4419600" cy="6858000"/>
          </a:xfrm>
          <a:prstGeom prst="rect">
            <a:avLst/>
          </a:prstGeom>
        </p:spPr>
      </p:pic>
      <p:sp>
        <p:nvSpPr>
          <p:cNvPr id="2" name="文本框 80"/>
          <p:cNvSpPr txBox="1">
            <a:spLocks noChangeArrowheads="1"/>
          </p:cNvSpPr>
          <p:nvPr/>
        </p:nvSpPr>
        <p:spPr bwMode="auto">
          <a:xfrm>
            <a:off x="228600" y="3048000"/>
            <a:ext cx="4191000" cy="2476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indent="0" algn="l" eaLnBrk="1" latinLnBrk="0" hangingPunct="1">
              <a:lnSpc>
                <a:spcPts val="3100"/>
              </a:lnSpc>
            </a:pPr>
            <a:r>
              <a:rPr lang="zh-CN" altLang="en-US" sz="2400" b="1" dirty="0" smtClean="0"/>
              <a:t>只是你们要行道，不要单单听道，自己欺哄自己。因为听道而不行道的，就像人对着镜子看自己本来的面目，看见，走后，随即忘了他的相貌如何。（雅各书</a:t>
            </a:r>
            <a:r>
              <a:rPr lang="en-US" altLang="zh-CN" sz="2400" b="1" dirty="0" smtClean="0"/>
              <a:t> 1:22-24</a:t>
            </a:r>
            <a:r>
              <a:rPr lang="zh-CN" altLang="en-US" sz="2400" b="1" dirty="0" smtClean="0"/>
              <a:t>）</a:t>
            </a:r>
            <a:endParaRPr lang="zh-CN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5605" y="635635"/>
            <a:ext cx="5102225" cy="4711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457200" indent="-457200" algn="l">
              <a:lnSpc>
                <a:spcPts val="3115"/>
              </a:lnSpc>
              <a:buFont typeface="Wingdings" panose="05000000000000000000" charset="0"/>
              <a:buChar char="u"/>
            </a:pPr>
            <a:r>
              <a:rPr lang="zh-CN" altLang="en-US" sz="27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思考应用的问题：</a:t>
            </a:r>
            <a:endParaRPr lang="zh-CN" altLang="en-US" sz="2700" b="1" dirty="0">
              <a:solidFill>
                <a:srgbClr val="151617"/>
              </a:solidFill>
              <a:latin typeface="Montserrat Black" pitchFamily="34" charset="0"/>
              <a:ea typeface="Montserrat Black" pitchFamily="34" charset="-122"/>
              <a:cs typeface="Montserrat Black" pitchFamily="34" charset="-120"/>
            </a:endParaRPr>
          </a:p>
        </p:txBody>
      </p:sp>
      <p:sp>
        <p:nvSpPr>
          <p:cNvPr id="4" name="Shape 1"/>
          <p:cNvSpPr/>
          <p:nvPr>
            <p:custDataLst>
              <p:tags r:id="rId2"/>
            </p:custDataLst>
          </p:nvPr>
        </p:nvSpPr>
        <p:spPr>
          <a:xfrm>
            <a:off x="558105" y="1332607"/>
            <a:ext cx="14288" cy="4889996"/>
          </a:xfrm>
          <a:prstGeom prst="roundRect">
            <a:avLst>
              <a:gd name="adj" fmla="val 40000"/>
            </a:avLst>
          </a:prstGeom>
          <a:solidFill>
            <a:srgbClr val="000000">
              <a:alpha val="8000"/>
            </a:srgbClr>
          </a:solidFill>
        </p:spPr>
      </p:sp>
      <p:sp>
        <p:nvSpPr>
          <p:cNvPr id="5" name="Shape 2"/>
          <p:cNvSpPr/>
          <p:nvPr>
            <p:custDataLst>
              <p:tags r:id="rId3"/>
            </p:custDataLst>
          </p:nvPr>
        </p:nvSpPr>
        <p:spPr>
          <a:xfrm>
            <a:off x="678136" y="1662212"/>
            <a:ext cx="395659" cy="19050"/>
          </a:xfrm>
          <a:prstGeom prst="roundRect">
            <a:avLst>
              <a:gd name="adj" fmla="val 40000"/>
            </a:avLst>
          </a:prstGeom>
          <a:solidFill>
            <a:srgbClr val="151617"/>
          </a:solidFill>
        </p:spPr>
      </p:sp>
      <p:sp>
        <p:nvSpPr>
          <p:cNvPr id="6" name="Shape 3"/>
          <p:cNvSpPr/>
          <p:nvPr>
            <p:custDataLst>
              <p:tags r:id="rId4"/>
            </p:custDataLst>
          </p:nvPr>
        </p:nvSpPr>
        <p:spPr>
          <a:xfrm>
            <a:off x="438075" y="1502172"/>
            <a:ext cx="254348" cy="339130"/>
          </a:xfrm>
          <a:prstGeom prst="roundRect">
            <a:avLst>
              <a:gd name="adj" fmla="val 224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7" name="Text 4"/>
          <p:cNvSpPr/>
          <p:nvPr>
            <p:custDataLst>
              <p:tags r:id="rId5"/>
            </p:custDataLst>
          </p:nvPr>
        </p:nvSpPr>
        <p:spPr>
          <a:xfrm>
            <a:off x="529754" y="1558628"/>
            <a:ext cx="70917" cy="2261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470"/>
              </a:lnSpc>
            </a:pPr>
            <a:r>
              <a:rPr lang="en-US" sz="1500" dirty="0"/>
              <a:t>1</a:t>
            </a:r>
            <a:endParaRPr lang="en-US" sz="1500" dirty="0"/>
          </a:p>
        </p:txBody>
      </p:sp>
      <p:sp>
        <p:nvSpPr>
          <p:cNvPr id="8" name="Text 5"/>
          <p:cNvSpPr/>
          <p:nvPr>
            <p:custDataLst>
              <p:tags r:id="rId6"/>
            </p:custDataLst>
          </p:nvPr>
        </p:nvSpPr>
        <p:spPr>
          <a:xfrm>
            <a:off x="1179830" y="1400810"/>
            <a:ext cx="4317365" cy="6883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 eaLnBrk="1" latinLnBrk="0" hangingPunct="1">
              <a:lnSpc>
                <a:spcPts val="2700"/>
              </a:lnSpc>
            </a:pPr>
            <a:r>
              <a:rPr lang="zh-CN" altLang="en-US" sz="1800" b="1" dirty="0"/>
              <a:t>这段经文是否指出我生命中的罪，</a:t>
            </a:r>
            <a:endParaRPr lang="zh-CN" altLang="en-US" sz="1800" b="1" dirty="0"/>
          </a:p>
          <a:p>
            <a:pPr marL="0" indent="0" algn="l" eaLnBrk="1" latinLnBrk="0" hangingPunct="1">
              <a:lnSpc>
                <a:spcPts val="2700"/>
              </a:lnSpc>
            </a:pPr>
            <a:r>
              <a:rPr lang="zh-CN" altLang="en-US" sz="1800" b="1" dirty="0"/>
              <a:t>是我需要承认和悔改的？</a:t>
            </a:r>
            <a:endParaRPr lang="zh-CN" altLang="en-US" sz="1800" b="1" dirty="0"/>
          </a:p>
        </p:txBody>
      </p:sp>
      <p:sp>
        <p:nvSpPr>
          <p:cNvPr id="9" name="Text 6"/>
          <p:cNvSpPr/>
          <p:nvPr>
            <p:custDataLst>
              <p:tags r:id="rId7"/>
            </p:custDataLst>
          </p:nvPr>
        </p:nvSpPr>
        <p:spPr>
          <a:xfrm>
            <a:off x="1147445" y="2383155"/>
            <a:ext cx="4443730" cy="4819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 eaLnBrk="1" latinLnBrk="0" hangingPunct="1">
              <a:lnSpc>
                <a:spcPts val="2700"/>
              </a:lnSpc>
            </a:pPr>
            <a:r>
              <a:rPr lang="zh-CN" altLang="en-US" sz="1800" b="1" dirty="0"/>
              <a:t>这段经文包含着什么样的假设（预设前提），是我没有的。</a:t>
            </a:r>
            <a:endParaRPr lang="zh-CN" altLang="en-US" sz="1800" b="1" dirty="0"/>
          </a:p>
          <a:p>
            <a:pPr algn="l">
              <a:lnSpc>
                <a:spcPts val="1575"/>
              </a:lnSpc>
            </a:pPr>
            <a:endParaRPr lang="zh-CN" altLang="en-US" sz="1800" b="1" dirty="0"/>
          </a:p>
        </p:txBody>
      </p:sp>
      <p:sp>
        <p:nvSpPr>
          <p:cNvPr id="10" name="Shape 7"/>
          <p:cNvSpPr/>
          <p:nvPr>
            <p:custDataLst>
              <p:tags r:id="rId8"/>
            </p:custDataLst>
          </p:nvPr>
        </p:nvSpPr>
        <p:spPr>
          <a:xfrm>
            <a:off x="711156" y="2633464"/>
            <a:ext cx="395659" cy="19050"/>
          </a:xfrm>
          <a:prstGeom prst="roundRect">
            <a:avLst>
              <a:gd name="adj" fmla="val 40000"/>
            </a:avLst>
          </a:prstGeom>
          <a:solidFill>
            <a:srgbClr val="151617"/>
          </a:solidFill>
        </p:spPr>
      </p:sp>
      <p:sp>
        <p:nvSpPr>
          <p:cNvPr id="11" name="Shape 8"/>
          <p:cNvSpPr/>
          <p:nvPr>
            <p:custDataLst>
              <p:tags r:id="rId9"/>
            </p:custDataLst>
          </p:nvPr>
        </p:nvSpPr>
        <p:spPr>
          <a:xfrm>
            <a:off x="438075" y="3443704"/>
            <a:ext cx="254348" cy="339130"/>
          </a:xfrm>
          <a:prstGeom prst="roundRect">
            <a:avLst>
              <a:gd name="adj" fmla="val 224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2" name="Text 9"/>
          <p:cNvSpPr/>
          <p:nvPr>
            <p:custDataLst>
              <p:tags r:id="rId10"/>
            </p:custDataLst>
          </p:nvPr>
        </p:nvSpPr>
        <p:spPr>
          <a:xfrm>
            <a:off x="522570" y="3500161"/>
            <a:ext cx="103138" cy="2261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470"/>
              </a:lnSpc>
            </a:pPr>
            <a:r>
              <a:rPr lang="en-US" sz="1500" dirty="0"/>
              <a:t>3</a:t>
            </a:r>
            <a:endParaRPr lang="en-US" sz="1500" dirty="0"/>
          </a:p>
        </p:txBody>
      </p:sp>
      <p:sp>
        <p:nvSpPr>
          <p:cNvPr id="13" name="Text 10"/>
          <p:cNvSpPr/>
          <p:nvPr>
            <p:custDataLst>
              <p:tags r:id="rId11"/>
            </p:custDataLst>
          </p:nvPr>
        </p:nvSpPr>
        <p:spPr>
          <a:xfrm>
            <a:off x="1171575" y="3528695"/>
            <a:ext cx="3960495" cy="2355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ts val="1540"/>
              </a:lnSpc>
            </a:pPr>
            <a:r>
              <a:rPr lang="zh-CN" altLang="en-US" sz="1800" b="1" dirty="0"/>
              <a:t>这段经文中有没有我需要顺服的命令？</a:t>
            </a:r>
            <a:endParaRPr lang="zh-CN" altLang="en-US" sz="1800" b="1" dirty="0"/>
          </a:p>
        </p:txBody>
      </p:sp>
      <p:sp>
        <p:nvSpPr>
          <p:cNvPr id="15" name="Shape 12"/>
          <p:cNvSpPr/>
          <p:nvPr>
            <p:custDataLst>
              <p:tags r:id="rId12"/>
            </p:custDataLst>
          </p:nvPr>
        </p:nvSpPr>
        <p:spPr>
          <a:xfrm>
            <a:off x="685756" y="4376242"/>
            <a:ext cx="395659" cy="19050"/>
          </a:xfrm>
          <a:prstGeom prst="roundRect">
            <a:avLst>
              <a:gd name="adj" fmla="val 40000"/>
            </a:avLst>
          </a:prstGeom>
          <a:solidFill>
            <a:srgbClr val="151617"/>
          </a:solidFill>
        </p:spPr>
      </p:sp>
      <p:sp>
        <p:nvSpPr>
          <p:cNvPr id="16" name="Shape 13"/>
          <p:cNvSpPr/>
          <p:nvPr>
            <p:custDataLst>
              <p:tags r:id="rId13"/>
            </p:custDataLst>
          </p:nvPr>
        </p:nvSpPr>
        <p:spPr>
          <a:xfrm>
            <a:off x="437440" y="4209217"/>
            <a:ext cx="254348" cy="339130"/>
          </a:xfrm>
          <a:prstGeom prst="roundRect">
            <a:avLst>
              <a:gd name="adj" fmla="val 224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7" name="Text 14"/>
          <p:cNvSpPr/>
          <p:nvPr>
            <p:custDataLst>
              <p:tags r:id="rId14"/>
            </p:custDataLst>
          </p:nvPr>
        </p:nvSpPr>
        <p:spPr>
          <a:xfrm>
            <a:off x="522684" y="4296787"/>
            <a:ext cx="104180" cy="2261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470"/>
              </a:lnSpc>
            </a:pPr>
            <a:r>
              <a:rPr lang="en-US" sz="1500" dirty="0"/>
              <a:t>4</a:t>
            </a:r>
            <a:endParaRPr lang="en-US" sz="1500" dirty="0"/>
          </a:p>
        </p:txBody>
      </p:sp>
      <p:sp>
        <p:nvSpPr>
          <p:cNvPr id="18" name="Text 15"/>
          <p:cNvSpPr/>
          <p:nvPr>
            <p:custDataLst>
              <p:tags r:id="rId15"/>
            </p:custDataLst>
          </p:nvPr>
        </p:nvSpPr>
        <p:spPr>
          <a:xfrm>
            <a:off x="1143000" y="4287520"/>
            <a:ext cx="3931920" cy="2355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ts val="1540"/>
              </a:lnSpc>
            </a:pPr>
            <a:r>
              <a:rPr lang="zh-CN" altLang="en-US" sz="1800" b="1" dirty="0"/>
              <a:t>这段经文对我有何鼓励？</a:t>
            </a:r>
            <a:endParaRPr lang="zh-CN" altLang="en-US" sz="1800" b="1" dirty="0"/>
          </a:p>
        </p:txBody>
      </p:sp>
      <p:sp>
        <p:nvSpPr>
          <p:cNvPr id="20" name="Shape 17"/>
          <p:cNvSpPr/>
          <p:nvPr>
            <p:custDataLst>
              <p:tags r:id="rId16"/>
            </p:custDataLst>
          </p:nvPr>
        </p:nvSpPr>
        <p:spPr>
          <a:xfrm>
            <a:off x="678136" y="5184299"/>
            <a:ext cx="395659" cy="19050"/>
          </a:xfrm>
          <a:prstGeom prst="roundRect">
            <a:avLst>
              <a:gd name="adj" fmla="val 40000"/>
            </a:avLst>
          </a:prstGeom>
          <a:solidFill>
            <a:srgbClr val="151617"/>
          </a:solidFill>
        </p:spPr>
      </p:sp>
      <p:sp>
        <p:nvSpPr>
          <p:cNvPr id="21" name="Shape 18"/>
          <p:cNvSpPr/>
          <p:nvPr>
            <p:custDataLst>
              <p:tags r:id="rId17"/>
            </p:custDataLst>
          </p:nvPr>
        </p:nvSpPr>
        <p:spPr>
          <a:xfrm>
            <a:off x="418390" y="4995684"/>
            <a:ext cx="254348" cy="339130"/>
          </a:xfrm>
          <a:prstGeom prst="roundRect">
            <a:avLst>
              <a:gd name="adj" fmla="val 224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22" name="Text 19"/>
          <p:cNvSpPr/>
          <p:nvPr>
            <p:custDataLst>
              <p:tags r:id="rId18"/>
            </p:custDataLst>
          </p:nvPr>
        </p:nvSpPr>
        <p:spPr>
          <a:xfrm>
            <a:off x="504825" y="5093970"/>
            <a:ext cx="127000" cy="2260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470"/>
              </a:lnSpc>
            </a:pPr>
            <a:r>
              <a:rPr lang="en-US" sz="1500" dirty="0"/>
              <a:t>5</a:t>
            </a:r>
            <a:endParaRPr lang="en-US" sz="1500" dirty="0"/>
          </a:p>
        </p:txBody>
      </p:sp>
      <p:sp>
        <p:nvSpPr>
          <p:cNvPr id="23" name="Text 20"/>
          <p:cNvSpPr/>
          <p:nvPr>
            <p:custDataLst>
              <p:tags r:id="rId19"/>
            </p:custDataLst>
          </p:nvPr>
        </p:nvSpPr>
        <p:spPr>
          <a:xfrm>
            <a:off x="1129665" y="5099685"/>
            <a:ext cx="4028440" cy="2355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ts val="1540"/>
              </a:lnSpc>
            </a:pPr>
            <a:r>
              <a:rPr lang="zh-CN" altLang="en-US" sz="1800" b="1" dirty="0"/>
              <a:t>这段经文有什么样的应许，也是神给到我的？</a:t>
            </a:r>
            <a:endParaRPr lang="zh-CN" altLang="en-US" sz="1800" b="1" dirty="0"/>
          </a:p>
        </p:txBody>
      </p:sp>
      <p:sp>
        <p:nvSpPr>
          <p:cNvPr id="26" name="Shape 8"/>
          <p:cNvSpPr/>
          <p:nvPr>
            <p:custDataLst>
              <p:tags r:id="rId20"/>
            </p:custDataLst>
          </p:nvPr>
        </p:nvSpPr>
        <p:spPr>
          <a:xfrm>
            <a:off x="438150" y="2472690"/>
            <a:ext cx="273685" cy="339090"/>
          </a:xfrm>
          <a:prstGeom prst="roundRect">
            <a:avLst>
              <a:gd name="adj" fmla="val 224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27" name="Text 9"/>
          <p:cNvSpPr/>
          <p:nvPr>
            <p:custDataLst>
              <p:tags r:id="rId21"/>
            </p:custDataLst>
          </p:nvPr>
        </p:nvSpPr>
        <p:spPr>
          <a:xfrm>
            <a:off x="504790" y="2514641"/>
            <a:ext cx="103138" cy="226119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>
              <a:lnSpc>
                <a:spcPts val="1470"/>
              </a:lnSpc>
            </a:pPr>
            <a:r>
              <a:rPr lang="en-US" sz="1500" dirty="0"/>
              <a:t>2</a:t>
            </a:r>
            <a:endParaRPr lang="en-US" sz="1500" dirty="0"/>
          </a:p>
        </p:txBody>
      </p:sp>
      <p:sp>
        <p:nvSpPr>
          <p:cNvPr id="28" name="Shape 7"/>
          <p:cNvSpPr/>
          <p:nvPr>
            <p:custDataLst>
              <p:tags r:id="rId22"/>
            </p:custDataLst>
          </p:nvPr>
        </p:nvSpPr>
        <p:spPr>
          <a:xfrm>
            <a:off x="711791" y="3604379"/>
            <a:ext cx="395659" cy="19050"/>
          </a:xfrm>
          <a:prstGeom prst="roundRect">
            <a:avLst>
              <a:gd name="adj" fmla="val 40000"/>
            </a:avLst>
          </a:prstGeom>
          <a:solidFill>
            <a:srgbClr val="151617"/>
          </a:solidFill>
        </p:spPr>
      </p:sp>
      <p:sp>
        <p:nvSpPr>
          <p:cNvPr id="31" name="Text 19"/>
          <p:cNvSpPr/>
          <p:nvPr>
            <p:custDataLst>
              <p:tags r:id="rId23"/>
            </p:custDataLst>
          </p:nvPr>
        </p:nvSpPr>
        <p:spPr>
          <a:xfrm>
            <a:off x="498475" y="5781675"/>
            <a:ext cx="127000" cy="226060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>
              <a:lnSpc>
                <a:spcPts val="1470"/>
              </a:lnSpc>
            </a:pPr>
            <a:r>
              <a:rPr lang="en-US" sz="1500" dirty="0"/>
              <a:t>5</a:t>
            </a:r>
            <a:endParaRPr lang="en-US" sz="1500" dirty="0"/>
          </a:p>
        </p:txBody>
      </p:sp>
      <p:sp>
        <p:nvSpPr>
          <p:cNvPr id="32" name="Shape 18"/>
          <p:cNvSpPr/>
          <p:nvPr>
            <p:custDataLst>
              <p:tags r:id="rId24"/>
            </p:custDataLst>
          </p:nvPr>
        </p:nvSpPr>
        <p:spPr>
          <a:xfrm>
            <a:off x="431090" y="5781814"/>
            <a:ext cx="254348" cy="339130"/>
          </a:xfrm>
          <a:prstGeom prst="roundRect">
            <a:avLst>
              <a:gd name="adj" fmla="val 224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33" name="Text 19"/>
          <p:cNvSpPr/>
          <p:nvPr>
            <p:custDataLst>
              <p:tags r:id="rId25"/>
            </p:custDataLst>
          </p:nvPr>
        </p:nvSpPr>
        <p:spPr>
          <a:xfrm>
            <a:off x="504825" y="5867400"/>
            <a:ext cx="127000" cy="226060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>
              <a:lnSpc>
                <a:spcPts val="1470"/>
              </a:lnSpc>
            </a:pPr>
            <a:r>
              <a:rPr lang="en-US" sz="1500" dirty="0"/>
              <a:t>6</a:t>
            </a:r>
            <a:endParaRPr lang="en-US" sz="1500" dirty="0"/>
          </a:p>
        </p:txBody>
      </p:sp>
      <p:sp>
        <p:nvSpPr>
          <p:cNvPr id="34" name="Shape 17"/>
          <p:cNvSpPr/>
          <p:nvPr>
            <p:custDataLst>
              <p:tags r:id="rId26"/>
            </p:custDataLst>
          </p:nvPr>
        </p:nvSpPr>
        <p:spPr>
          <a:xfrm>
            <a:off x="672421" y="5992019"/>
            <a:ext cx="395659" cy="19050"/>
          </a:xfrm>
          <a:prstGeom prst="roundRect">
            <a:avLst>
              <a:gd name="adj" fmla="val 40000"/>
            </a:avLst>
          </a:prstGeom>
          <a:solidFill>
            <a:srgbClr val="151617"/>
          </a:solidFill>
        </p:spPr>
      </p:sp>
      <p:sp>
        <p:nvSpPr>
          <p:cNvPr id="35" name="Text 20"/>
          <p:cNvSpPr/>
          <p:nvPr>
            <p:custDataLst>
              <p:tags r:id="rId27"/>
            </p:custDataLst>
          </p:nvPr>
        </p:nvSpPr>
        <p:spPr>
          <a:xfrm>
            <a:off x="1159510" y="5887720"/>
            <a:ext cx="4028440" cy="235585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algn="l">
              <a:lnSpc>
                <a:spcPts val="1540"/>
              </a:lnSpc>
            </a:pPr>
            <a:r>
              <a:rPr lang="zh-CN" altLang="en-US" sz="1800" b="1" dirty="0"/>
              <a:t>这段经文是否教导我某些神的属性？</a:t>
            </a:r>
            <a:endParaRPr lang="zh-CN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/Users/ningh/OneDrive/桌面/图片1.png图片1"/>
          <p:cNvPicPr>
            <a:picLocks noChangeAspect="1"/>
          </p:cNvPicPr>
          <p:nvPr/>
        </p:nvPicPr>
        <p:blipFill>
          <a:blip r:embed="rId1"/>
          <a:srcRect l="12500" r="12500"/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5605" y="635635"/>
            <a:ext cx="5102225" cy="4711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457200" indent="-457200" algn="l">
              <a:lnSpc>
                <a:spcPts val="3115"/>
              </a:lnSpc>
              <a:buFont typeface="Wingdings" panose="05000000000000000000" charset="0"/>
              <a:buChar char="u"/>
            </a:pPr>
            <a:r>
              <a:rPr lang="zh-CN" altLang="en-US" sz="27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思考应用的问题：</a:t>
            </a:r>
            <a:endParaRPr lang="zh-CN" altLang="en-US" sz="2700" b="1" dirty="0">
              <a:solidFill>
                <a:srgbClr val="151617"/>
              </a:solidFill>
              <a:latin typeface="Montserrat Black" pitchFamily="34" charset="0"/>
              <a:ea typeface="Montserrat Black" pitchFamily="34" charset="-122"/>
              <a:cs typeface="Montserrat Black" pitchFamily="34" charset="-120"/>
            </a:endParaRPr>
          </a:p>
        </p:txBody>
      </p:sp>
      <p:sp>
        <p:nvSpPr>
          <p:cNvPr id="4" name="Shape 1"/>
          <p:cNvSpPr/>
          <p:nvPr>
            <p:custDataLst>
              <p:tags r:id="rId2"/>
            </p:custDataLst>
          </p:nvPr>
        </p:nvSpPr>
        <p:spPr>
          <a:xfrm>
            <a:off x="558105" y="1332607"/>
            <a:ext cx="14288" cy="4889996"/>
          </a:xfrm>
          <a:prstGeom prst="roundRect">
            <a:avLst>
              <a:gd name="adj" fmla="val 40000"/>
            </a:avLst>
          </a:prstGeom>
          <a:solidFill>
            <a:srgbClr val="000000">
              <a:alpha val="8000"/>
            </a:srgbClr>
          </a:solidFill>
        </p:spPr>
      </p:sp>
      <p:sp>
        <p:nvSpPr>
          <p:cNvPr id="5" name="Shape 2"/>
          <p:cNvSpPr/>
          <p:nvPr>
            <p:custDataLst>
              <p:tags r:id="rId3"/>
            </p:custDataLst>
          </p:nvPr>
        </p:nvSpPr>
        <p:spPr>
          <a:xfrm>
            <a:off x="678136" y="1662212"/>
            <a:ext cx="395659" cy="19050"/>
          </a:xfrm>
          <a:prstGeom prst="roundRect">
            <a:avLst>
              <a:gd name="adj" fmla="val 40000"/>
            </a:avLst>
          </a:prstGeom>
          <a:solidFill>
            <a:srgbClr val="151617"/>
          </a:solidFill>
        </p:spPr>
      </p:sp>
      <p:sp>
        <p:nvSpPr>
          <p:cNvPr id="6" name="Shape 3"/>
          <p:cNvSpPr/>
          <p:nvPr>
            <p:custDataLst>
              <p:tags r:id="rId4"/>
            </p:custDataLst>
          </p:nvPr>
        </p:nvSpPr>
        <p:spPr>
          <a:xfrm>
            <a:off x="438075" y="1502172"/>
            <a:ext cx="254348" cy="339130"/>
          </a:xfrm>
          <a:prstGeom prst="roundRect">
            <a:avLst>
              <a:gd name="adj" fmla="val 224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7" name="Text 4"/>
          <p:cNvSpPr/>
          <p:nvPr>
            <p:custDataLst>
              <p:tags r:id="rId5"/>
            </p:custDataLst>
          </p:nvPr>
        </p:nvSpPr>
        <p:spPr>
          <a:xfrm>
            <a:off x="529754" y="1558628"/>
            <a:ext cx="70917" cy="2261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470"/>
              </a:lnSpc>
            </a:pPr>
            <a:r>
              <a:rPr lang="en-US" sz="1500" dirty="0"/>
              <a:t>7</a:t>
            </a:r>
            <a:endParaRPr lang="en-US" sz="1500" dirty="0"/>
          </a:p>
        </p:txBody>
      </p:sp>
      <p:sp>
        <p:nvSpPr>
          <p:cNvPr id="8" name="Text 5"/>
          <p:cNvSpPr/>
          <p:nvPr>
            <p:custDataLst>
              <p:tags r:id="rId6"/>
            </p:custDataLst>
          </p:nvPr>
        </p:nvSpPr>
        <p:spPr>
          <a:xfrm>
            <a:off x="1179830" y="1502410"/>
            <a:ext cx="4317365" cy="6883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 eaLnBrk="1" latinLnBrk="0" hangingPunct="1">
              <a:lnSpc>
                <a:spcPts val="2700"/>
              </a:lnSpc>
            </a:pPr>
            <a:r>
              <a:rPr lang="zh-CN" altLang="en-US" sz="1800" b="1" dirty="0"/>
              <a:t>这段经文是否教导我有关我自己的本性？</a:t>
            </a:r>
            <a:endParaRPr lang="zh-CN" altLang="en-US" sz="1800" b="1" dirty="0"/>
          </a:p>
        </p:txBody>
      </p:sp>
      <p:sp>
        <p:nvSpPr>
          <p:cNvPr id="9" name="Text 6"/>
          <p:cNvSpPr/>
          <p:nvPr>
            <p:custDataLst>
              <p:tags r:id="rId7"/>
            </p:custDataLst>
          </p:nvPr>
        </p:nvSpPr>
        <p:spPr>
          <a:xfrm>
            <a:off x="1147445" y="2383155"/>
            <a:ext cx="4443730" cy="4819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 eaLnBrk="1" latinLnBrk="0" hangingPunct="1">
              <a:lnSpc>
                <a:spcPts val="2700"/>
              </a:lnSpc>
            </a:pPr>
            <a:r>
              <a:rPr lang="zh-CN" altLang="en-US" sz="1800" b="1" dirty="0"/>
              <a:t>这段经文给我的信心怎样的证据，它这样可以帮助我信靠神的应许。</a:t>
            </a:r>
            <a:endParaRPr lang="zh-CN" altLang="en-US" sz="1800" b="1" dirty="0"/>
          </a:p>
        </p:txBody>
      </p:sp>
      <p:sp>
        <p:nvSpPr>
          <p:cNvPr id="10" name="Shape 7"/>
          <p:cNvSpPr/>
          <p:nvPr>
            <p:custDataLst>
              <p:tags r:id="rId8"/>
            </p:custDataLst>
          </p:nvPr>
        </p:nvSpPr>
        <p:spPr>
          <a:xfrm>
            <a:off x="711156" y="2633464"/>
            <a:ext cx="395659" cy="19050"/>
          </a:xfrm>
          <a:prstGeom prst="roundRect">
            <a:avLst>
              <a:gd name="adj" fmla="val 40000"/>
            </a:avLst>
          </a:prstGeom>
          <a:solidFill>
            <a:srgbClr val="151617"/>
          </a:solidFill>
        </p:spPr>
      </p:sp>
      <p:sp>
        <p:nvSpPr>
          <p:cNvPr id="11" name="Shape 8"/>
          <p:cNvSpPr/>
          <p:nvPr>
            <p:custDataLst>
              <p:tags r:id="rId9"/>
            </p:custDataLst>
          </p:nvPr>
        </p:nvSpPr>
        <p:spPr>
          <a:xfrm>
            <a:off x="438075" y="3443704"/>
            <a:ext cx="254348" cy="339130"/>
          </a:xfrm>
          <a:prstGeom prst="roundRect">
            <a:avLst>
              <a:gd name="adj" fmla="val 224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2" name="Text 9"/>
          <p:cNvSpPr/>
          <p:nvPr>
            <p:custDataLst>
              <p:tags r:id="rId10"/>
            </p:custDataLst>
          </p:nvPr>
        </p:nvSpPr>
        <p:spPr>
          <a:xfrm>
            <a:off x="522570" y="3500161"/>
            <a:ext cx="103138" cy="2261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470"/>
              </a:lnSpc>
            </a:pPr>
            <a:r>
              <a:rPr lang="en-US" sz="1500" dirty="0"/>
              <a:t>9</a:t>
            </a:r>
            <a:endParaRPr lang="en-US" sz="1500" dirty="0"/>
          </a:p>
        </p:txBody>
      </p:sp>
      <p:sp>
        <p:nvSpPr>
          <p:cNvPr id="13" name="Text 10"/>
          <p:cNvSpPr/>
          <p:nvPr>
            <p:custDataLst>
              <p:tags r:id="rId11"/>
            </p:custDataLst>
          </p:nvPr>
        </p:nvSpPr>
        <p:spPr>
          <a:xfrm>
            <a:off x="1219200" y="3528695"/>
            <a:ext cx="3960495" cy="2355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ts val="1540"/>
              </a:lnSpc>
            </a:pPr>
            <a:r>
              <a:rPr lang="zh-CN" altLang="en-US" sz="1800" b="1" dirty="0"/>
              <a:t>因为我读了这段经文，我会做出哪些改变？</a:t>
            </a:r>
            <a:endParaRPr lang="zh-CN" altLang="en-US" sz="1800" b="1" dirty="0"/>
          </a:p>
        </p:txBody>
      </p:sp>
      <p:sp>
        <p:nvSpPr>
          <p:cNvPr id="15" name="Shape 12"/>
          <p:cNvSpPr/>
          <p:nvPr>
            <p:custDataLst>
              <p:tags r:id="rId12"/>
            </p:custDataLst>
          </p:nvPr>
        </p:nvSpPr>
        <p:spPr>
          <a:xfrm>
            <a:off x="678136" y="4522927"/>
            <a:ext cx="395659" cy="19050"/>
          </a:xfrm>
          <a:prstGeom prst="roundRect">
            <a:avLst>
              <a:gd name="adj" fmla="val 40000"/>
            </a:avLst>
          </a:prstGeom>
          <a:solidFill>
            <a:srgbClr val="151617"/>
          </a:solidFill>
        </p:spPr>
      </p:sp>
      <p:sp>
        <p:nvSpPr>
          <p:cNvPr id="16" name="Shape 13"/>
          <p:cNvSpPr/>
          <p:nvPr>
            <p:custDataLst>
              <p:tags r:id="rId13"/>
            </p:custDataLst>
          </p:nvPr>
        </p:nvSpPr>
        <p:spPr>
          <a:xfrm>
            <a:off x="423470" y="4361617"/>
            <a:ext cx="254348" cy="339130"/>
          </a:xfrm>
          <a:prstGeom prst="roundRect">
            <a:avLst>
              <a:gd name="adj" fmla="val 224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7" name="Text 14"/>
          <p:cNvSpPr/>
          <p:nvPr>
            <p:custDataLst>
              <p:tags r:id="rId14"/>
            </p:custDataLst>
          </p:nvPr>
        </p:nvSpPr>
        <p:spPr>
          <a:xfrm>
            <a:off x="513159" y="4419342"/>
            <a:ext cx="104180" cy="2261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470"/>
              </a:lnSpc>
            </a:pPr>
            <a:r>
              <a:rPr lang="en-US" sz="1500" dirty="0"/>
              <a:t>10</a:t>
            </a:r>
            <a:endParaRPr lang="en-US" sz="1500" dirty="0"/>
          </a:p>
        </p:txBody>
      </p:sp>
      <p:sp>
        <p:nvSpPr>
          <p:cNvPr id="18" name="Text 15"/>
          <p:cNvSpPr/>
          <p:nvPr>
            <p:custDataLst>
              <p:tags r:id="rId15"/>
            </p:custDataLst>
          </p:nvPr>
        </p:nvSpPr>
        <p:spPr>
          <a:xfrm>
            <a:off x="1200150" y="4189730"/>
            <a:ext cx="3931920" cy="66675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 eaLnBrk="1" latinLnBrk="0" hangingPunct="1">
              <a:lnSpc>
                <a:spcPts val="2700"/>
              </a:lnSpc>
            </a:pPr>
            <a:r>
              <a:rPr lang="zh-CN" altLang="en-US" sz="1800" b="1" dirty="0"/>
              <a:t>我该如何活出或分享这节经文来鼓励</a:t>
            </a:r>
            <a:endParaRPr lang="zh-CN" altLang="en-US" sz="1800" b="1" dirty="0"/>
          </a:p>
          <a:p>
            <a:pPr marL="0" indent="0" algn="l" eaLnBrk="1" latinLnBrk="0" hangingPunct="1">
              <a:lnSpc>
                <a:spcPts val="2700"/>
              </a:lnSpc>
            </a:pPr>
            <a:r>
              <a:rPr lang="zh-CN" altLang="en-US" sz="1800" b="1" dirty="0"/>
              <a:t>和造就别人？</a:t>
            </a:r>
            <a:endParaRPr lang="zh-CN" altLang="en-US" sz="1800" b="1" dirty="0"/>
          </a:p>
        </p:txBody>
      </p:sp>
      <p:sp>
        <p:nvSpPr>
          <p:cNvPr id="20" name="Shape 17"/>
          <p:cNvSpPr/>
          <p:nvPr>
            <p:custDataLst>
              <p:tags r:id="rId16"/>
            </p:custDataLst>
          </p:nvPr>
        </p:nvSpPr>
        <p:spPr>
          <a:xfrm>
            <a:off x="678136" y="5442744"/>
            <a:ext cx="395659" cy="19050"/>
          </a:xfrm>
          <a:prstGeom prst="roundRect">
            <a:avLst>
              <a:gd name="adj" fmla="val 40000"/>
            </a:avLst>
          </a:prstGeom>
          <a:solidFill>
            <a:srgbClr val="151617"/>
          </a:solidFill>
        </p:spPr>
      </p:sp>
      <p:sp>
        <p:nvSpPr>
          <p:cNvPr id="21" name="Shape 18"/>
          <p:cNvSpPr/>
          <p:nvPr>
            <p:custDataLst>
              <p:tags r:id="rId17"/>
            </p:custDataLst>
          </p:nvPr>
        </p:nvSpPr>
        <p:spPr>
          <a:xfrm>
            <a:off x="438075" y="5282704"/>
            <a:ext cx="254348" cy="339130"/>
          </a:xfrm>
          <a:prstGeom prst="roundRect">
            <a:avLst>
              <a:gd name="adj" fmla="val 224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22" name="Text 19"/>
          <p:cNvSpPr/>
          <p:nvPr>
            <p:custDataLst>
              <p:tags r:id="rId18"/>
            </p:custDataLst>
          </p:nvPr>
        </p:nvSpPr>
        <p:spPr>
          <a:xfrm>
            <a:off x="504825" y="5339160"/>
            <a:ext cx="120774" cy="22611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>
              <a:lnSpc>
                <a:spcPts val="1470"/>
              </a:lnSpc>
            </a:pPr>
            <a:r>
              <a:rPr lang="en-US" sz="1500" dirty="0"/>
              <a:t>11</a:t>
            </a:r>
            <a:endParaRPr lang="en-US" sz="1500" dirty="0"/>
          </a:p>
        </p:txBody>
      </p:sp>
      <p:sp>
        <p:nvSpPr>
          <p:cNvPr id="23" name="Text 20"/>
          <p:cNvSpPr/>
          <p:nvPr>
            <p:custDataLst>
              <p:tags r:id="rId19"/>
            </p:custDataLst>
          </p:nvPr>
        </p:nvSpPr>
        <p:spPr>
          <a:xfrm>
            <a:off x="1218565" y="5105400"/>
            <a:ext cx="4382135" cy="7010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 eaLnBrk="1" latinLnBrk="0" hangingPunct="1">
              <a:lnSpc>
                <a:spcPts val="2700"/>
              </a:lnSpc>
            </a:pPr>
            <a:r>
              <a:rPr lang="zh-CN" altLang="en-US" sz="1800" b="1" dirty="0"/>
              <a:t>这段经文对我的家庭（如果你结婚了）</a:t>
            </a:r>
            <a:endParaRPr lang="zh-CN" altLang="en-US" sz="1800" b="1" dirty="0"/>
          </a:p>
          <a:p>
            <a:pPr marL="0" indent="0" algn="l" eaLnBrk="1" latinLnBrk="0" hangingPunct="1">
              <a:lnSpc>
                <a:spcPts val="2700"/>
              </a:lnSpc>
            </a:pPr>
            <a:r>
              <a:rPr lang="zh-CN" altLang="en-US" sz="1800" b="1" dirty="0"/>
              <a:t>或者对教会生活有何应用？</a:t>
            </a:r>
            <a:endParaRPr lang="zh-CN" altLang="en-US" sz="1800" b="1" dirty="0"/>
          </a:p>
        </p:txBody>
      </p:sp>
      <p:sp>
        <p:nvSpPr>
          <p:cNvPr id="26" name="Shape 8"/>
          <p:cNvSpPr/>
          <p:nvPr>
            <p:custDataLst>
              <p:tags r:id="rId20"/>
            </p:custDataLst>
          </p:nvPr>
        </p:nvSpPr>
        <p:spPr>
          <a:xfrm>
            <a:off x="438150" y="2472690"/>
            <a:ext cx="273685" cy="339090"/>
          </a:xfrm>
          <a:prstGeom prst="roundRect">
            <a:avLst>
              <a:gd name="adj" fmla="val 224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27" name="Text 9"/>
          <p:cNvSpPr/>
          <p:nvPr>
            <p:custDataLst>
              <p:tags r:id="rId21"/>
            </p:custDataLst>
          </p:nvPr>
        </p:nvSpPr>
        <p:spPr>
          <a:xfrm>
            <a:off x="504790" y="2514641"/>
            <a:ext cx="103138" cy="226119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>
              <a:lnSpc>
                <a:spcPts val="1470"/>
              </a:lnSpc>
            </a:pPr>
            <a:r>
              <a:rPr lang="en-US" sz="1500" dirty="0"/>
              <a:t>8</a:t>
            </a:r>
            <a:endParaRPr lang="en-US" sz="1500" dirty="0"/>
          </a:p>
        </p:txBody>
      </p:sp>
      <p:sp>
        <p:nvSpPr>
          <p:cNvPr id="28" name="Shape 7"/>
          <p:cNvSpPr/>
          <p:nvPr>
            <p:custDataLst>
              <p:tags r:id="rId22"/>
            </p:custDataLst>
          </p:nvPr>
        </p:nvSpPr>
        <p:spPr>
          <a:xfrm>
            <a:off x="711156" y="3603744"/>
            <a:ext cx="395659" cy="19050"/>
          </a:xfrm>
          <a:prstGeom prst="roundRect">
            <a:avLst>
              <a:gd name="adj" fmla="val 40000"/>
            </a:avLst>
          </a:prstGeom>
          <a:solidFill>
            <a:srgbClr val="151617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38"/>
            </a:schemeClr>
          </a:solidFill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" name="文本框 80"/>
          <p:cNvSpPr txBox="1">
            <a:spLocks noChangeArrowheads="1"/>
          </p:cNvSpPr>
          <p:nvPr/>
        </p:nvSpPr>
        <p:spPr bwMode="auto">
          <a:xfrm>
            <a:off x="152400" y="609600"/>
            <a:ext cx="8839200" cy="5159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l">
              <a:buFont typeface="Wingdings" panose="05000000000000000000" charset="0"/>
              <a:buChar char="u"/>
            </a:pPr>
            <a:r>
              <a:rPr lang="zh-CN" altLang="en-US" sz="3200" b="1" dirty="0"/>
              <a:t>应用原则</a:t>
            </a:r>
            <a:endParaRPr lang="zh-CN" altLang="en-US" sz="3200" b="1" dirty="0"/>
          </a:p>
          <a:p>
            <a:pPr marL="0" indent="0" algn="l" eaLnBrk="1" latinLnBrk="0" hangingPunct="1">
              <a:lnSpc>
                <a:spcPct val="200000"/>
              </a:lnSpc>
            </a:pPr>
            <a:r>
              <a:rPr lang="zh-CN" altLang="en-US" sz="3200" b="1" dirty="0"/>
              <a:t>（</a:t>
            </a:r>
            <a:r>
              <a:rPr lang="en-US" altLang="zh-CN" sz="3200" b="1" dirty="0"/>
              <a:t>1</a:t>
            </a:r>
            <a:r>
              <a:rPr lang="zh-CN" altLang="en-US" sz="3200" b="1" dirty="0"/>
              <a:t>）先祷告。</a:t>
            </a:r>
            <a:endParaRPr lang="zh-CN" altLang="en-US" sz="3200" b="1" dirty="0"/>
          </a:p>
          <a:p>
            <a:pPr algn="l">
              <a:spcBef>
                <a:spcPts val="1200"/>
              </a:spcBef>
            </a:pPr>
            <a:r>
              <a:rPr lang="zh-CN" altLang="en-US" sz="3200" b="1" dirty="0"/>
              <a:t>（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）给你自己足够多的时间能够思考。</a:t>
            </a:r>
            <a:endParaRPr lang="zh-CN" altLang="en-US" sz="3200" b="1" dirty="0"/>
          </a:p>
          <a:p>
            <a:pPr algn="l">
              <a:spcBef>
                <a:spcPts val="1200"/>
              </a:spcBef>
            </a:pPr>
            <a:r>
              <a:rPr lang="zh-CN" altLang="en-US" sz="3200" b="1" dirty="0"/>
              <a:t>（</a:t>
            </a:r>
            <a:r>
              <a:rPr lang="en-US" altLang="zh-CN" sz="3200" b="1" dirty="0"/>
              <a:t>3</a:t>
            </a:r>
            <a:r>
              <a:rPr lang="zh-CN" altLang="en-US" sz="3200" b="1" dirty="0"/>
              <a:t>）写下来：当我们坐下来写的时候，我们的思考最有果效。</a:t>
            </a:r>
            <a:endParaRPr lang="zh-CN" altLang="en-US" sz="3200" b="1" dirty="0"/>
          </a:p>
          <a:p>
            <a:pPr algn="l">
              <a:spcBef>
                <a:spcPts val="1200"/>
              </a:spcBef>
            </a:pPr>
            <a:r>
              <a:rPr lang="zh-CN" altLang="en-US" sz="3200" b="1" dirty="0"/>
              <a:t>（</a:t>
            </a:r>
            <a:r>
              <a:rPr lang="en-US" altLang="zh-CN" sz="3200" b="1" dirty="0"/>
              <a:t>4</a:t>
            </a:r>
            <a:r>
              <a:rPr lang="zh-CN" altLang="en-US" sz="3200" b="1" dirty="0"/>
              <a:t>）分享：和别的基督徒分享你的思考和应用。</a:t>
            </a:r>
            <a:endParaRPr lang="zh-CN" altLang="en-US" sz="3200" b="1" dirty="0"/>
          </a:p>
          <a:p>
            <a:pPr algn="l">
              <a:spcBef>
                <a:spcPts val="1200"/>
              </a:spcBef>
            </a:pPr>
            <a:r>
              <a:rPr lang="zh-CN" altLang="en-US" sz="3200" b="1" dirty="0"/>
              <a:t>（</a:t>
            </a:r>
            <a:r>
              <a:rPr lang="en-US" altLang="zh-CN" sz="3200" b="1" dirty="0"/>
              <a:t>5</a:t>
            </a:r>
            <a:r>
              <a:rPr lang="zh-CN" altLang="en-US" sz="3200" b="1" dirty="0"/>
              <a:t>）聆听。</a:t>
            </a:r>
            <a:endParaRPr lang="zh-CN" altLang="en-US" sz="3200" b="1" dirty="0"/>
          </a:p>
          <a:p>
            <a:pPr algn="l">
              <a:lnSpc>
                <a:spcPts val="2800"/>
              </a:lnSpc>
              <a:spcBef>
                <a:spcPts val="1200"/>
              </a:spcBef>
            </a:pPr>
            <a:r>
              <a:rPr lang="en-US" altLang="zh-CN" sz="2000" b="1" dirty="0"/>
              <a:t>        </a:t>
            </a:r>
            <a:endParaRPr lang="zh-CN" altLang="en-US" sz="2000" b="1" dirty="0">
              <a:latin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38"/>
            </a:schemeClr>
          </a:solidFill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" name="文本框 80"/>
          <p:cNvSpPr txBox="1">
            <a:spLocks noChangeArrowheads="1"/>
          </p:cNvSpPr>
          <p:nvPr/>
        </p:nvSpPr>
        <p:spPr bwMode="auto">
          <a:xfrm>
            <a:off x="517525" y="358775"/>
            <a:ext cx="8213090" cy="6964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 smtClean="0">
                <a:sym typeface="+mn-ea"/>
              </a:rPr>
              <a:t>腓立比书</a:t>
            </a:r>
            <a:r>
              <a:rPr lang="en-US" altLang="zh-CN" sz="2000" b="1" dirty="0" smtClean="0">
                <a:sym typeface="+mn-ea"/>
              </a:rPr>
              <a:t> 2:19-30</a:t>
            </a:r>
            <a:endParaRPr lang="en-US" altLang="zh-CN" sz="2000" b="1" dirty="0" smtClean="0"/>
          </a:p>
          <a:p>
            <a:pPr marL="0" indent="0" algn="l" eaLnBrk="1" latinLnBrk="0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zh-CN" sz="1700" b="1" dirty="0">
                <a:sym typeface="+mn-ea"/>
              </a:rPr>
              <a:t>19</a:t>
            </a:r>
            <a:r>
              <a:rPr lang="zh-CN" altLang="en-US" sz="1700" b="1" dirty="0">
                <a:sym typeface="+mn-ea"/>
              </a:rPr>
              <a:t>我靠主耶稣指望快打发提摩太去见你们，叫我知道你们的事，心里就得着安慰。</a:t>
            </a:r>
            <a:endParaRPr lang="en-US" altLang="zh-CN" sz="1700" b="1" dirty="0"/>
          </a:p>
          <a:p>
            <a:pPr algn="l">
              <a:lnSpc>
                <a:spcPct val="150000"/>
              </a:lnSpc>
            </a:pPr>
            <a:r>
              <a:rPr lang="en-US" altLang="zh-CN" sz="1700" b="1" dirty="0">
                <a:sym typeface="+mn-ea"/>
              </a:rPr>
              <a:t>20</a:t>
            </a:r>
            <a:r>
              <a:rPr lang="zh-CN" altLang="en-US" sz="1700" b="1" dirty="0">
                <a:sym typeface="+mn-ea"/>
              </a:rPr>
              <a:t>因为我没有别人与我同心，实在挂念你们的事。</a:t>
            </a:r>
            <a:endParaRPr lang="en-US" altLang="zh-CN" sz="1700" b="1" dirty="0"/>
          </a:p>
          <a:p>
            <a:pPr algn="l">
              <a:lnSpc>
                <a:spcPct val="150000"/>
              </a:lnSpc>
            </a:pPr>
            <a:r>
              <a:rPr lang="en-US" altLang="zh-CN" sz="1700" b="1" dirty="0">
                <a:sym typeface="+mn-ea"/>
              </a:rPr>
              <a:t>21</a:t>
            </a:r>
            <a:r>
              <a:rPr lang="zh-CN" altLang="en-US" sz="1700" b="1" dirty="0">
                <a:sym typeface="+mn-ea"/>
              </a:rPr>
              <a:t>别人都求自己的事，并不求耶稣基督的事。</a:t>
            </a:r>
            <a:endParaRPr lang="en-US" altLang="zh-CN" sz="1700" b="1" dirty="0"/>
          </a:p>
          <a:p>
            <a:pPr algn="l">
              <a:lnSpc>
                <a:spcPct val="150000"/>
              </a:lnSpc>
            </a:pPr>
            <a:r>
              <a:rPr lang="en-US" altLang="zh-CN" sz="1700" b="1" dirty="0">
                <a:sym typeface="+mn-ea"/>
              </a:rPr>
              <a:t>22</a:t>
            </a:r>
            <a:r>
              <a:rPr lang="zh-CN" altLang="en-US" sz="1700" b="1" dirty="0">
                <a:sym typeface="+mn-ea"/>
              </a:rPr>
              <a:t>但你们知道提摩太的明证，他兴旺福音与我同劳，待我像儿子待父亲一样。</a:t>
            </a:r>
            <a:endParaRPr lang="en-US" altLang="zh-CN" sz="1700" b="1" dirty="0"/>
          </a:p>
          <a:p>
            <a:pPr algn="l">
              <a:lnSpc>
                <a:spcPct val="150000"/>
              </a:lnSpc>
            </a:pPr>
            <a:r>
              <a:rPr lang="en-US" altLang="zh-CN" sz="1700" b="1" dirty="0">
                <a:sym typeface="+mn-ea"/>
              </a:rPr>
              <a:t>23</a:t>
            </a:r>
            <a:r>
              <a:rPr lang="zh-CN" altLang="en-US" sz="1700" b="1" dirty="0">
                <a:sym typeface="+mn-ea"/>
              </a:rPr>
              <a:t>所以我一看出我的事要怎样了结，就盼望立刻打发他去。</a:t>
            </a:r>
            <a:endParaRPr lang="en-US" altLang="zh-CN" sz="1700" b="1" dirty="0"/>
          </a:p>
          <a:p>
            <a:pPr algn="l">
              <a:lnSpc>
                <a:spcPct val="150000"/>
              </a:lnSpc>
            </a:pPr>
            <a:r>
              <a:rPr lang="en-US" altLang="zh-CN" sz="1700" b="1" dirty="0">
                <a:sym typeface="+mn-ea"/>
              </a:rPr>
              <a:t>24</a:t>
            </a:r>
            <a:r>
              <a:rPr lang="zh-CN" altLang="en-US" sz="1700" b="1" dirty="0">
                <a:sym typeface="+mn-ea"/>
              </a:rPr>
              <a:t>但我靠着主，自信我也必快去。</a:t>
            </a:r>
            <a:endParaRPr lang="en-US" altLang="zh-CN" sz="1700" b="1" dirty="0"/>
          </a:p>
          <a:p>
            <a:pPr algn="l">
              <a:lnSpc>
                <a:spcPct val="150000"/>
              </a:lnSpc>
            </a:pPr>
            <a:r>
              <a:rPr lang="en-US" altLang="zh-CN" sz="1700" b="1" dirty="0">
                <a:sym typeface="+mn-ea"/>
              </a:rPr>
              <a:t>25</a:t>
            </a:r>
            <a:r>
              <a:rPr lang="zh-CN" altLang="en-US" sz="1700" b="1" dirty="0">
                <a:sym typeface="+mn-ea"/>
              </a:rPr>
              <a:t>然而我想必须打发以巴弗提到你们那里去。他是我的兄弟，与我一同作工，一同</a:t>
            </a:r>
            <a:r>
              <a:rPr lang="en-US" altLang="zh-CN" sz="1700" b="1" dirty="0">
                <a:sym typeface="+mn-ea"/>
              </a:rPr>
              <a:t>         </a:t>
            </a:r>
            <a:endParaRPr lang="en-US" altLang="zh-CN" sz="1700" b="1" dirty="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700" b="1" dirty="0">
                <a:sym typeface="+mn-ea"/>
              </a:rPr>
              <a:t>    </a:t>
            </a:r>
            <a:r>
              <a:rPr lang="zh-CN" altLang="en-US" sz="1700" b="1" dirty="0">
                <a:sym typeface="+mn-ea"/>
              </a:rPr>
              <a:t>当兵，是你们所差遣的，也是供给我需用的。</a:t>
            </a:r>
            <a:endParaRPr lang="en-US" altLang="zh-CN" sz="1700" b="1" dirty="0"/>
          </a:p>
          <a:p>
            <a:pPr algn="l">
              <a:lnSpc>
                <a:spcPct val="150000"/>
              </a:lnSpc>
            </a:pPr>
            <a:r>
              <a:rPr lang="en-US" altLang="zh-CN" sz="1700" b="1" dirty="0">
                <a:sym typeface="+mn-ea"/>
              </a:rPr>
              <a:t>26</a:t>
            </a:r>
            <a:r>
              <a:rPr lang="zh-CN" altLang="en-US" sz="1700" b="1" dirty="0">
                <a:sym typeface="+mn-ea"/>
              </a:rPr>
              <a:t>他很想念你们众人，并且极其难过，因为你们听见他病了。</a:t>
            </a:r>
            <a:endParaRPr lang="en-US" altLang="zh-CN" sz="1700" b="1" dirty="0"/>
          </a:p>
          <a:p>
            <a:pPr algn="l">
              <a:lnSpc>
                <a:spcPct val="150000"/>
              </a:lnSpc>
            </a:pPr>
            <a:r>
              <a:rPr lang="en-US" altLang="zh-CN" sz="1700" b="1" dirty="0">
                <a:sym typeface="+mn-ea"/>
              </a:rPr>
              <a:t>27</a:t>
            </a:r>
            <a:r>
              <a:rPr lang="zh-CN" altLang="en-US" sz="1700" b="1" dirty="0">
                <a:sym typeface="+mn-ea"/>
              </a:rPr>
              <a:t>他实在是病了，几乎要死。然而神怜悯他，不但怜悯他，也怜悯我，免得我忧上</a:t>
            </a:r>
            <a:r>
              <a:rPr lang="en-US" altLang="zh-CN" sz="1700" b="1" dirty="0">
                <a:sym typeface="+mn-ea"/>
              </a:rPr>
              <a:t>     </a:t>
            </a:r>
            <a:endParaRPr lang="en-US" altLang="zh-CN" sz="1700" b="1" dirty="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700" b="1" dirty="0">
                <a:sym typeface="+mn-ea"/>
              </a:rPr>
              <a:t>    </a:t>
            </a:r>
            <a:r>
              <a:rPr lang="zh-CN" altLang="en-US" sz="1700" b="1" dirty="0">
                <a:sym typeface="+mn-ea"/>
              </a:rPr>
              <a:t>加忧。</a:t>
            </a:r>
            <a:endParaRPr lang="en-US" altLang="zh-CN" sz="1700" b="1" dirty="0"/>
          </a:p>
          <a:p>
            <a:pPr algn="l">
              <a:lnSpc>
                <a:spcPct val="150000"/>
              </a:lnSpc>
            </a:pPr>
            <a:r>
              <a:rPr lang="en-US" altLang="zh-CN" sz="1700" b="1" dirty="0">
                <a:sym typeface="+mn-ea"/>
              </a:rPr>
              <a:t>28</a:t>
            </a:r>
            <a:r>
              <a:rPr lang="zh-CN" altLang="en-US" sz="1700" b="1" dirty="0">
                <a:sym typeface="+mn-ea"/>
              </a:rPr>
              <a:t>所以我越发急速打发他去，叫你们再见他，就可以喜乐，我也可以少些忧愁。</a:t>
            </a:r>
            <a:endParaRPr lang="en-US" altLang="zh-CN" sz="1700" b="1" dirty="0"/>
          </a:p>
          <a:p>
            <a:pPr algn="l">
              <a:lnSpc>
                <a:spcPct val="150000"/>
              </a:lnSpc>
            </a:pPr>
            <a:r>
              <a:rPr lang="en-US" altLang="zh-CN" sz="1700" b="1" dirty="0">
                <a:sym typeface="+mn-ea"/>
              </a:rPr>
              <a:t>29</a:t>
            </a:r>
            <a:r>
              <a:rPr lang="zh-CN" altLang="en-US" sz="1700" b="1" dirty="0">
                <a:sym typeface="+mn-ea"/>
              </a:rPr>
              <a:t>故此你们要在主里欢欢乐乐的接待他。而且要尊重这样的人。</a:t>
            </a:r>
            <a:endParaRPr lang="en-US" altLang="zh-CN" sz="1700" b="1" dirty="0"/>
          </a:p>
          <a:p>
            <a:pPr algn="l">
              <a:lnSpc>
                <a:spcPct val="150000"/>
              </a:lnSpc>
            </a:pPr>
            <a:r>
              <a:rPr lang="en-US" altLang="zh-CN" sz="1700" b="1" dirty="0">
                <a:sym typeface="+mn-ea"/>
              </a:rPr>
              <a:t>30</a:t>
            </a:r>
            <a:r>
              <a:rPr lang="zh-CN" altLang="en-US" sz="1700" b="1" dirty="0">
                <a:sym typeface="+mn-ea"/>
              </a:rPr>
              <a:t>因他为作基督的工夫，几乎至死，不顾性命，要补足你们供给我不及之处。</a:t>
            </a:r>
            <a:endParaRPr lang="zh-CN" altLang="en-US" sz="1700" b="1" dirty="0"/>
          </a:p>
          <a:p>
            <a:pPr algn="l">
              <a:lnSpc>
                <a:spcPts val="2800"/>
              </a:lnSpc>
              <a:spcBef>
                <a:spcPts val="1200"/>
              </a:spcBef>
            </a:pPr>
            <a:r>
              <a:rPr lang="en-US" altLang="zh-CN" sz="2000" b="1" dirty="0"/>
              <a:t>        </a:t>
            </a:r>
            <a:endParaRPr lang="zh-CN" altLang="en-US" sz="2000" b="1" dirty="0">
              <a:latin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10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11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12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13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14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15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16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17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18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19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2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20.xml><?xml version="1.0" encoding="utf-8"?>
<p:tagLst xmlns:p="http://schemas.openxmlformats.org/presentationml/2006/main">
  <p:tag name="KSO_WM_DIAGRAM_VIRTUALLY_FRAME" val="{&quot;height&quot;:385.03905511811024,&quot;left&quot;:33.34409448818898,&quot;top&quot;:104.92968503937009,&quot;width&quot;:385.505905511811}"/>
</p:tagLst>
</file>

<file path=ppt/tags/tag21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22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23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24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25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26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27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28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29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3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30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31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32.xml><?xml version="1.0" encoding="utf-8"?>
<p:tagLst xmlns:p="http://schemas.openxmlformats.org/presentationml/2006/main">
  <p:tag name="KSO_WM_DIAGRAM_VIRTUALLY_FRAME" val="{&quot;height&quot;:385.03905511811024,&quot;left&quot;:34.49409448818898,&quot;top&quot;:104.92968503937009,&quot;width&quot;:384.35590551181105}"/>
</p:tagLst>
</file>

<file path=ppt/tags/tag33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34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35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36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37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38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39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4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40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41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42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43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44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45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46.xml><?xml version="1.0" encoding="utf-8"?>
<p:tagLst xmlns:p="http://schemas.openxmlformats.org/presentationml/2006/main">
  <p:tag name="KSO_WM_DIAGRAM_VIRTUALLY_FRAME" val="{&quot;height&quot;:385.03905511811024,&quot;left&quot;:33.34409448818898,&quot;top&quot;:104.92968503937009,&quot;width&quot;:385.505905511811}"/>
</p:tagLst>
</file>

<file path=ppt/tags/tag47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5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6.xml><?xml version="1.0" encoding="utf-8"?>
<p:tagLst xmlns:p="http://schemas.openxmlformats.org/presentationml/2006/main">
  <p:tag name="KSO_WM_DIAGRAM_VIRTUALLY_FRAME" val="{&quot;height&quot;:385.03905511811024,&quot;left&quot;:34.49409448818898,&quot;top&quot;:104.92968503937009,&quot;width&quot;:384.35590551181105}"/>
</p:tagLst>
</file>

<file path=ppt/tags/tag7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8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ags/tag9.xml><?xml version="1.0" encoding="utf-8"?>
<p:tagLst xmlns:p="http://schemas.openxmlformats.org/presentationml/2006/main">
  <p:tag name="KSO_WM_DIAGRAM_VIRTUALLY_FRAME" val="{&quot;height&quot;:385.03905511811024,&quot;left&quot;:31.144094488188976,&quot;top&quot;:104.92968503937009,&quot;width&quot;:387.705905511811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8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8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WPS 演示</Application>
  <PresentationFormat>全屏显示(4:3)</PresentationFormat>
  <Paragraphs>88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SimSun</vt:lpstr>
      <vt:lpstr>Wingdings</vt:lpstr>
      <vt:lpstr>Montserrat Black</vt:lpstr>
      <vt:lpstr>Segoe Print</vt:lpstr>
      <vt:lpstr>Montserrat Black</vt:lpstr>
      <vt:lpstr>Montserrat Black</vt:lpstr>
      <vt:lpstr>Inconsolata</vt:lpstr>
      <vt:lpstr>Inconsolata</vt:lpstr>
      <vt:lpstr>Inconsolata</vt:lpstr>
      <vt:lpstr>Microsoft YaHei</vt:lpstr>
      <vt:lpstr>Arial Unicode MS</vt:lpstr>
      <vt:lpstr>MingLiU-ExtB</vt:lpstr>
      <vt:lpstr>Wingdings</vt:lpstr>
      <vt:lpstr>默认设计模板</vt:lpstr>
      <vt:lpstr>第四课：归纳式查经法·下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xiaobo hu</dc:creator>
  <cp:lastModifiedBy>春晓</cp:lastModifiedBy>
  <cp:revision>178</cp:revision>
  <cp:lastPrinted>2113-01-01T00:00:00Z</cp:lastPrinted>
  <dcterms:created xsi:type="dcterms:W3CDTF">2113-01-01T00:00:00Z</dcterms:created>
  <dcterms:modified xsi:type="dcterms:W3CDTF">2025-04-13T04:24:56Z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33E5B0FC2B2A47A28B9367EBECF2CC2E_12</vt:lpwstr>
  </property>
  <property fmtid="{D5CDD505-2E9C-101B-9397-08002B2CF9AE}" pid="4" name="KSOProductBuildVer">
    <vt:lpwstr>2052-12.1.0.20784</vt:lpwstr>
  </property>
</Properties>
</file>