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与神相遇</a:t>
            </a:r>
            <a:br>
              <a:rPr lang="zh-CN" altLang="en-US"/>
            </a:br>
            <a:r>
              <a:rPr lang="zh-CN" altLang="en-US"/>
              <a:t>第五课</a:t>
            </a:r>
            <a:endParaRPr lang="en-CA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5400">
                <a:solidFill>
                  <a:schemeClr val="accent1"/>
                </a:solidFill>
              </a:rPr>
              <a:t>祷告的目的、陷阱及实践</a:t>
            </a:r>
            <a:endParaRPr lang="zh-CN" altLang="en-US" sz="5400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 </a:t>
            </a:r>
            <a:r>
              <a:rPr lang="zh-CN" altLang="en-US"/>
              <a:t>属灵征战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en-US" altLang="zh-CN" sz="3200" b="1">
                <a:solidFill>
                  <a:schemeClr val="accent1"/>
                </a:solidFill>
              </a:rPr>
              <a:t>3.</a:t>
            </a:r>
            <a:r>
              <a:rPr lang="zh-CN" altLang="en-US" sz="3200" b="1">
                <a:solidFill>
                  <a:schemeClr val="accent1"/>
                </a:solidFill>
              </a:rPr>
              <a:t>目的三：与我们的大元帅一同面对属灵征战</a:t>
            </a:r>
            <a:endParaRPr lang="zh-CN" altLang="en-US" sz="32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CA" altLang="en-US" sz="3200">
                <a:solidFill>
                  <a:schemeClr val="accent1"/>
                </a:solidFill>
              </a:rPr>
              <a:t>a)</a:t>
            </a:r>
            <a:r>
              <a:rPr lang="zh-CN" altLang="en-US" sz="3200">
                <a:solidFill>
                  <a:schemeClr val="accent1"/>
                </a:solidFill>
              </a:rPr>
              <a:t>我现在被浇奠，我离世的时候到了。</a:t>
            </a:r>
            <a:r>
              <a:rPr lang="en-US" altLang="zh-CN" sz="3200">
                <a:solidFill>
                  <a:schemeClr val="accent1"/>
                </a:solidFill>
              </a:rPr>
              <a:t> </a:t>
            </a:r>
            <a:r>
              <a:rPr lang="zh-CN" altLang="en-US" sz="3200">
                <a:solidFill>
                  <a:srgbClr val="FF0000"/>
                </a:solidFill>
              </a:rPr>
              <a:t>那美好的仗我已经打过了，当跑的路我已经跑尽了，所信的道我已经守住了。</a:t>
            </a:r>
            <a:r>
              <a:rPr lang="en-US" altLang="zh-CN" sz="3200">
                <a:solidFill>
                  <a:schemeClr val="accent1"/>
                </a:solidFill>
              </a:rPr>
              <a:t> </a:t>
            </a:r>
            <a:r>
              <a:rPr lang="zh-CN" altLang="en-US" sz="3200">
                <a:solidFill>
                  <a:schemeClr val="accent1"/>
                </a:solidFill>
              </a:rPr>
              <a:t>从此以后，有公义的冠冕为我存留，就是按着公义审判的主到了那日要赐给我的；不但赐给我，也赐给凡爱慕他显现的人。</a:t>
            </a:r>
            <a:endParaRPr lang="zh-CN" altLang="en-US" sz="32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chemeClr val="accent1"/>
                </a:solidFill>
              </a:rPr>
              <a:t>                                                     </a:t>
            </a:r>
            <a:r>
              <a:rPr lang="zh-CN" altLang="en-US" sz="3200">
                <a:solidFill>
                  <a:schemeClr val="accent1"/>
                </a:solidFill>
              </a:rPr>
              <a:t>提摩太后书</a:t>
            </a:r>
            <a:r>
              <a:rPr lang="en-US" altLang="zh-CN" sz="3200">
                <a:solidFill>
                  <a:schemeClr val="accent1"/>
                </a:solidFill>
              </a:rPr>
              <a:t> 4:6-8</a:t>
            </a:r>
            <a:endParaRPr lang="en-US" altLang="zh-CN" sz="3200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472510"/>
            <a:ext cx="10969200" cy="705600"/>
          </a:xfrm>
        </p:spPr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490345"/>
            <a:ext cx="11074400" cy="4925695"/>
          </a:xfrm>
        </p:spPr>
        <p:txBody>
          <a:bodyPr>
            <a:normAutofit fontScale="25000"/>
          </a:bodyPr>
          <a:p>
            <a:pPr marL="0" indent="0">
              <a:buNone/>
            </a:pPr>
            <a:r>
              <a:rPr lang="en-CA" altLang="en-US" sz="7000">
                <a:solidFill>
                  <a:schemeClr val="accent1"/>
                </a:solidFill>
              </a:rPr>
              <a:t>b) </a:t>
            </a:r>
            <a:r>
              <a:rPr lang="zh-CN" altLang="en-US" sz="7000">
                <a:solidFill>
                  <a:schemeClr val="accent1"/>
                </a:solidFill>
              </a:rPr>
              <a:t>你要和我同受苦难，好像基督耶稣的精兵。</a:t>
            </a:r>
            <a:r>
              <a:rPr lang="en-US" altLang="zh-CN" sz="7000">
                <a:solidFill>
                  <a:schemeClr val="accent1"/>
                </a:solidFill>
              </a:rPr>
              <a:t> 4</a:t>
            </a:r>
            <a:r>
              <a:rPr lang="zh-CN" altLang="en-US" sz="7000">
                <a:solidFill>
                  <a:schemeClr val="accent1"/>
                </a:solidFill>
              </a:rPr>
              <a:t>凡在军中当兵的，不将世务缠身，好叫那招他当兵的人喜悦。</a:t>
            </a:r>
            <a:endParaRPr lang="zh-CN" altLang="en-US" sz="7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CA" altLang="zh-CN" sz="7000">
                <a:solidFill>
                  <a:schemeClr val="accent1"/>
                </a:solidFill>
              </a:rPr>
              <a:t>                                                                    </a:t>
            </a:r>
            <a:r>
              <a:rPr lang="en-US" altLang="en-CA" sz="7000">
                <a:solidFill>
                  <a:schemeClr val="accent1"/>
                </a:solidFill>
              </a:rPr>
              <a:t>       </a:t>
            </a:r>
            <a:r>
              <a:rPr lang="zh-CN" altLang="en-US" sz="7000">
                <a:solidFill>
                  <a:schemeClr val="accent1"/>
                </a:solidFill>
              </a:rPr>
              <a:t>提摩太后书</a:t>
            </a:r>
            <a:r>
              <a:rPr lang="en-US" altLang="zh-CN" sz="7000">
                <a:solidFill>
                  <a:schemeClr val="accent1"/>
                </a:solidFill>
              </a:rPr>
              <a:t> 2:3-4</a:t>
            </a:r>
            <a:endParaRPr lang="en-US" altLang="zh-CN" sz="7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CA" altLang="en-US" sz="7000">
                <a:solidFill>
                  <a:schemeClr val="accent1"/>
                </a:solidFill>
              </a:rPr>
              <a:t>c)</a:t>
            </a:r>
            <a:r>
              <a:rPr lang="zh-CN" altLang="en-US" sz="7000">
                <a:solidFill>
                  <a:schemeClr val="accent1"/>
                </a:solidFill>
              </a:rPr>
              <a:t>要意识到</a:t>
            </a:r>
            <a:r>
              <a:rPr lang="en-CA" altLang="zh-CN" sz="7000">
                <a:solidFill>
                  <a:schemeClr val="accent1"/>
                </a:solidFill>
              </a:rPr>
              <a:t>---</a:t>
            </a:r>
            <a:r>
              <a:rPr lang="en-US" altLang="en-CA" sz="7000">
                <a:solidFill>
                  <a:schemeClr val="accent1"/>
                </a:solidFill>
              </a:rPr>
              <a:t>-</a:t>
            </a:r>
            <a:r>
              <a:rPr lang="en-US" altLang="zh-CN" sz="7000">
                <a:solidFill>
                  <a:schemeClr val="accent1"/>
                </a:solidFill>
              </a:rPr>
              <a:t> </a:t>
            </a:r>
            <a:r>
              <a:rPr lang="zh-CN" altLang="en-US" sz="7000">
                <a:solidFill>
                  <a:schemeClr val="accent1"/>
                </a:solidFill>
              </a:rPr>
              <a:t>我们都有一位仇敌，就是撒旦。</a:t>
            </a:r>
            <a:endParaRPr lang="zh-CN" altLang="en-US" sz="7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zh-CN" altLang="en-US" sz="7000">
                <a:solidFill>
                  <a:schemeClr val="accent1"/>
                </a:solidFill>
              </a:rPr>
              <a:t>务要谨守，警醒。</a:t>
            </a:r>
            <a:r>
              <a:rPr lang="en-US" altLang="zh-CN" sz="7000">
                <a:solidFill>
                  <a:schemeClr val="accent1"/>
                </a:solidFill>
              </a:rPr>
              <a:t> </a:t>
            </a:r>
            <a:r>
              <a:rPr lang="zh-CN" altLang="en-US" sz="7000">
                <a:solidFill>
                  <a:schemeClr val="accent1"/>
                </a:solidFill>
              </a:rPr>
              <a:t>因为</a:t>
            </a:r>
            <a:r>
              <a:rPr lang="en-US" altLang="zh-CN" sz="7000">
                <a:solidFill>
                  <a:schemeClr val="accent1"/>
                </a:solidFill>
              </a:rPr>
              <a:t> </a:t>
            </a:r>
            <a:r>
              <a:rPr lang="zh-CN" altLang="en-US" sz="7000">
                <a:solidFill>
                  <a:schemeClr val="accent1"/>
                </a:solidFill>
              </a:rPr>
              <a:t>你们的仇敌魔鬼，如同吼叫的狮子，遍地游行，寻找可吞吃的人。</a:t>
            </a:r>
            <a:endParaRPr lang="zh-CN" altLang="en-US" sz="7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zh-CN" altLang="en-US" sz="7000">
                <a:solidFill>
                  <a:schemeClr val="accent1"/>
                </a:solidFill>
              </a:rPr>
              <a:t> </a:t>
            </a:r>
            <a:r>
              <a:rPr lang="en-US" altLang="zh-CN" sz="7000">
                <a:solidFill>
                  <a:schemeClr val="accent1"/>
                </a:solidFill>
              </a:rPr>
              <a:t>                                                                          </a:t>
            </a:r>
            <a:r>
              <a:rPr lang="zh-CN" altLang="en-US" sz="7000">
                <a:solidFill>
                  <a:schemeClr val="accent1"/>
                </a:solidFill>
                <a:sym typeface="+mn-ea"/>
              </a:rPr>
              <a:t>彼得前书</a:t>
            </a:r>
            <a:r>
              <a:rPr lang="en-US" altLang="zh-CN" sz="7000">
                <a:solidFill>
                  <a:schemeClr val="accent1"/>
                </a:solidFill>
                <a:sym typeface="+mn-ea"/>
              </a:rPr>
              <a:t> 5:8</a:t>
            </a:r>
            <a:endParaRPr lang="en-US" altLang="zh-CN" sz="7000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en-CA" altLang="zh-CN" sz="7000">
                <a:solidFill>
                  <a:schemeClr val="accent1"/>
                </a:solidFill>
                <a:sym typeface="+mn-ea"/>
              </a:rPr>
              <a:t>d)</a:t>
            </a:r>
            <a:r>
              <a:rPr lang="zh-CN" altLang="en-US" sz="7000">
                <a:solidFill>
                  <a:schemeClr val="accent1"/>
                </a:solidFill>
              </a:rPr>
              <a:t>有时我们的确只为自己祷告，但我们必须也为他人祷告，基督徒的一个标志，就是关怀他人的生命。</a:t>
            </a:r>
            <a:endParaRPr lang="zh-CN" altLang="en-US" sz="7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7000">
                <a:solidFill>
                  <a:schemeClr val="accent1"/>
                </a:solidFill>
              </a:rPr>
              <a:t> “</a:t>
            </a:r>
            <a:r>
              <a:rPr lang="zh-CN" altLang="en-US" sz="7000">
                <a:solidFill>
                  <a:schemeClr val="accent1"/>
                </a:solidFill>
              </a:rPr>
              <a:t>我赐给你们一条新命令，乃是叫你们彼此相爱；我怎样爱你们，你们也要怎样相爱。你们若有彼此相爱的心，众人因此就认出你们是我的门徒了。</a:t>
            </a:r>
            <a:r>
              <a:rPr lang="en-US" altLang="zh-CN" sz="7000">
                <a:solidFill>
                  <a:schemeClr val="accent1"/>
                </a:solidFill>
              </a:rPr>
              <a:t>”</a:t>
            </a:r>
            <a:endParaRPr lang="en-US" altLang="zh-CN" sz="7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7000">
                <a:solidFill>
                  <a:schemeClr val="accent1"/>
                </a:solidFill>
              </a:rPr>
              <a:t>                                                                            </a:t>
            </a:r>
            <a:r>
              <a:rPr lang="zh-CN" altLang="en-US" sz="7000">
                <a:solidFill>
                  <a:schemeClr val="accent1"/>
                </a:solidFill>
              </a:rPr>
              <a:t>约翰福音</a:t>
            </a:r>
            <a:r>
              <a:rPr lang="en-US" altLang="zh-CN" sz="7000">
                <a:solidFill>
                  <a:schemeClr val="accent1"/>
                </a:solidFill>
              </a:rPr>
              <a:t> 13:34-35 </a:t>
            </a:r>
            <a:endParaRPr lang="en-US" altLang="zh-CN" sz="700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en-US" altLang="zh-CN"/>
              <a:t>                                                                                     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r>
              <a:rPr lang="en-CA" altLang="en-US" sz="2000">
                <a:solidFill>
                  <a:schemeClr val="accent1"/>
                </a:solidFill>
              </a:rPr>
              <a:t>e) </a:t>
            </a:r>
            <a:r>
              <a:rPr lang="zh-CN" altLang="en-US" sz="2000">
                <a:solidFill>
                  <a:schemeClr val="accent1"/>
                </a:solidFill>
              </a:rPr>
              <a:t>我还有末了的话：你们要靠着主，倚赖他的大能大力作刚强的人。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</a:rPr>
              <a:t>要穿戴　神所赐的全副军装，就能抵挡魔鬼的诡计。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</a:rPr>
              <a:t>因我们并不是与属血气的争战，乃是与那些执政的、掌权的、管辖这幽暗世界的，以及天空属灵气的恶魔争战。</a:t>
            </a:r>
            <a:endParaRPr lang="zh-CN" altLang="en-US" sz="2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CA" altLang="zh-CN" sz="2000">
                <a:solidFill>
                  <a:schemeClr val="accent1"/>
                </a:solidFill>
              </a:rPr>
              <a:t>                                                                    </a:t>
            </a:r>
            <a:r>
              <a:rPr lang="zh-CN" altLang="en-US" sz="2000">
                <a:solidFill>
                  <a:schemeClr val="accent1"/>
                </a:solidFill>
              </a:rPr>
              <a:t>以弗所书</a:t>
            </a:r>
            <a:r>
              <a:rPr lang="en-US" altLang="zh-CN" sz="2000">
                <a:solidFill>
                  <a:schemeClr val="accent1"/>
                </a:solidFill>
              </a:rPr>
              <a:t> 6:10-</a:t>
            </a:r>
            <a:r>
              <a:rPr lang="en-CA" altLang="en-US" sz="2000">
                <a:solidFill>
                  <a:schemeClr val="accent1"/>
                </a:solidFill>
              </a:rPr>
              <a:t>-12</a:t>
            </a:r>
            <a:endParaRPr lang="en-CA" altLang="en-US" sz="2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CA" altLang="en-US" sz="2000">
                <a:solidFill>
                  <a:schemeClr val="accent1"/>
                </a:solidFill>
              </a:rPr>
              <a:t>f) </a:t>
            </a:r>
            <a:r>
              <a:rPr lang="zh-CN" altLang="en-US" sz="2000">
                <a:solidFill>
                  <a:schemeClr val="accent1"/>
                </a:solidFill>
              </a:rPr>
              <a:t>所以，要拿起　神所赐的全副军装，好在磨难的日子抵挡仇敌，并且成就了一切，还能站立得住。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</a:rPr>
              <a:t>所以要站稳了，用真理当作带子束腰，用公义当作护心镜遮胸，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</a:rPr>
              <a:t>又用平安的福音当作预备走路的鞋穿在脚上。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</a:rPr>
              <a:t>此外，又拿着信德当作盾牌，可以灭尽那恶者一切的火箭；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</a:rPr>
              <a:t>并戴上救恩的头盔，</a:t>
            </a:r>
            <a:r>
              <a:rPr lang="zh-CN" altLang="en-US" sz="2000">
                <a:solidFill>
                  <a:srgbClr val="FF0000"/>
                </a:solidFill>
              </a:rPr>
              <a:t>拿着圣灵的宝剑，就是　神的道；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zh-CN" altLang="en-US" sz="2000">
                <a:solidFill>
                  <a:srgbClr val="FF0000"/>
                </a:solidFill>
              </a:rPr>
              <a:t>靠着圣灵，随时多方祷告祈求；</a:t>
            </a:r>
            <a:r>
              <a:rPr lang="zh-CN" altLang="en-US" sz="2000">
                <a:solidFill>
                  <a:schemeClr val="accent1"/>
                </a:solidFill>
              </a:rPr>
              <a:t>并要在此警醒不倦，为众圣徒祈求，也为我祈求，使我得着口才，能以放胆开口讲明福音的奥秘，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</a:rPr>
              <a:t>（我为这福音的奥秘作了带锁链的使者，）并使我照着当尽的本分放胆讲论。</a:t>
            </a:r>
            <a:endParaRPr lang="zh-CN" altLang="en-US" sz="2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accent1"/>
                </a:solidFill>
              </a:rPr>
              <a:t> </a:t>
            </a:r>
            <a:r>
              <a:rPr lang="en-CA" altLang="zh-CN" sz="2000">
                <a:solidFill>
                  <a:schemeClr val="accent1"/>
                </a:solidFill>
              </a:rPr>
              <a:t>                                                                  </a:t>
            </a:r>
            <a:r>
              <a:rPr lang="en-US" altLang="zh-CN" sz="2000">
                <a:solidFill>
                  <a:schemeClr val="accent1"/>
                </a:solidFill>
              </a:rPr>
              <a:t> </a:t>
            </a:r>
            <a:r>
              <a:rPr lang="zh-CN" altLang="en-US" sz="2000">
                <a:solidFill>
                  <a:schemeClr val="accent1"/>
                </a:solidFill>
                <a:sym typeface="+mn-ea"/>
              </a:rPr>
              <a:t>以弗所书</a:t>
            </a:r>
            <a:r>
              <a:rPr lang="en-US" altLang="zh-CN" sz="2000">
                <a:solidFill>
                  <a:schemeClr val="accent1"/>
                </a:solidFill>
                <a:sym typeface="+mn-ea"/>
              </a:rPr>
              <a:t> 6:1</a:t>
            </a:r>
            <a:r>
              <a:rPr lang="en-CA" sz="2000">
                <a:solidFill>
                  <a:schemeClr val="accent1"/>
                </a:solidFill>
                <a:sym typeface="+mn-ea"/>
              </a:rPr>
              <a:t>3--</a:t>
            </a:r>
            <a:r>
              <a:rPr lang="en-US" altLang="en-CA" sz="2000">
                <a:solidFill>
                  <a:schemeClr val="accent1"/>
                </a:solidFill>
                <a:sym typeface="+mn-ea"/>
              </a:rPr>
              <a:t>20</a:t>
            </a:r>
            <a:endParaRPr lang="en-US" altLang="en-CA" sz="2000">
              <a:solidFill>
                <a:schemeClr val="accent1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    </a:t>
            </a:r>
            <a:r>
              <a:rPr lang="zh-CN" altLang="en-US"/>
              <a:t>陷阱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p>
            <a:r>
              <a:rPr lang="zh-CN" altLang="en-US" sz="2000"/>
              <a:t>有许多事情可以真正阻止我们与神相遇，这些事情也能真正阻碍我们更认识神。</a:t>
            </a:r>
            <a:endParaRPr lang="zh-CN" altLang="en-US" sz="2000"/>
          </a:p>
          <a:p>
            <a:pPr marL="0" indent="0">
              <a:buNone/>
            </a:pPr>
            <a:r>
              <a:rPr lang="zh-CN" altLang="en-US" sz="2000" b="1">
                <a:solidFill>
                  <a:schemeClr val="accent1"/>
                </a:solidFill>
              </a:rPr>
              <a:t>忙碌</a:t>
            </a:r>
            <a:r>
              <a:rPr lang="zh-CN" altLang="en-US" sz="2000"/>
              <a:t>（第二课安排时间已经讲过）</a:t>
            </a:r>
            <a:endParaRPr lang="zh-CN" altLang="en-US" sz="2000"/>
          </a:p>
          <a:p>
            <a:pPr marL="0" indent="0">
              <a:buNone/>
            </a:pPr>
            <a:r>
              <a:rPr lang="en-US" altLang="zh-CN" sz="2000" b="1"/>
              <a:t>1.</a:t>
            </a:r>
            <a:r>
              <a:rPr lang="zh-CN" altLang="en-US" sz="2000" b="1">
                <a:solidFill>
                  <a:schemeClr val="accent1"/>
                </a:solidFill>
              </a:rPr>
              <a:t>依靠个人情感</a:t>
            </a:r>
            <a:r>
              <a:rPr lang="zh-CN" altLang="en-US" sz="2000"/>
              <a:t>：相比于神的话语和福音，人更加强调我们自身的感受与情感</a:t>
            </a:r>
            <a:endParaRPr lang="zh-CN" altLang="en-US" sz="2000"/>
          </a:p>
          <a:p>
            <a:pPr marL="0" indent="0">
              <a:buNone/>
            </a:pPr>
            <a:r>
              <a:rPr lang="en-US" altLang="zh-CN" sz="2000"/>
              <a:t>1</a:t>
            </a:r>
            <a:r>
              <a:rPr lang="zh-CN" altLang="en-US" sz="2000"/>
              <a:t>）当你遇到困难而进展不佳，或是从经文中没有得着的时候，该怎么办？</a:t>
            </a:r>
            <a:endParaRPr lang="zh-CN" altLang="en-US" sz="2000"/>
          </a:p>
          <a:p>
            <a:pPr marL="0" indent="0">
              <a:buNone/>
            </a:pPr>
            <a:r>
              <a:rPr lang="zh-CN" altLang="en-US" sz="2000"/>
              <a:t>不要依靠你的感觉，可以承认这些感受的存在，但却拒绝受它们的辖制，继续下去！</a:t>
            </a:r>
            <a:endParaRPr lang="zh-CN" altLang="en-US" sz="2000"/>
          </a:p>
          <a:p>
            <a:pPr marL="0" indent="0">
              <a:buNone/>
            </a:pPr>
            <a:r>
              <a:rPr lang="en-US" altLang="zh-CN" sz="2000"/>
              <a:t>2</a:t>
            </a:r>
            <a:r>
              <a:rPr lang="zh-CN" altLang="en-US" sz="2000"/>
              <a:t>）当你心不在焉的时候，怎么办呢？</a:t>
            </a:r>
            <a:endParaRPr lang="zh-CN" altLang="en-US" sz="2000"/>
          </a:p>
          <a:p>
            <a:pPr marL="0" indent="0">
              <a:buNone/>
            </a:pPr>
            <a:r>
              <a:rPr lang="zh-CN" altLang="en-US" sz="2000"/>
              <a:t>可以写下来，放在一旁，然后重新集中精力，使用祷告。</a:t>
            </a:r>
            <a:endParaRPr lang="zh-CN" altLang="en-US" sz="2000"/>
          </a:p>
          <a:p>
            <a:pPr marL="0" indent="0">
              <a:buNone/>
            </a:pPr>
            <a:r>
              <a:rPr lang="en-US" altLang="zh-CN" sz="2000"/>
              <a:t>3</a:t>
            </a:r>
            <a:r>
              <a:rPr lang="zh-CN" altLang="en-US" sz="2000"/>
              <a:t>）当你感觉祷告不被垂听时候，该怎么办呢？</a:t>
            </a:r>
            <a:endParaRPr lang="zh-CN" altLang="en-US" sz="2000"/>
          </a:p>
          <a:p>
            <a:pPr marL="0" indent="0">
              <a:buNone/>
            </a:pPr>
            <a:r>
              <a:rPr lang="zh-CN" altLang="en-US" sz="2000"/>
              <a:t>记住，祷告本身就并非关于你，祷告来自并根植于神自己。</a:t>
            </a:r>
            <a:endParaRPr lang="zh-CN" altLang="en-US" sz="2000"/>
          </a:p>
        </p:txBody>
      </p:sp>
    </p:spTree>
    <p:custDataLst>
      <p:tags r:id="rId3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IOUS </a:t>
            </a:r>
            <a:r>
              <a:rPr lang="zh-CN" altLang="en-US"/>
              <a:t>方法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zh-CN" sz="2000"/>
              <a:t>4</a:t>
            </a:r>
            <a:r>
              <a:rPr lang="zh-CN" altLang="en-US" sz="2000"/>
              <a:t>）当你不想祷告和读经时，该怎么办？</a:t>
            </a:r>
            <a:endParaRPr lang="zh-CN" altLang="en-US" sz="2000"/>
          </a:p>
          <a:p>
            <a:pPr marL="0" indent="0">
              <a:buNone/>
            </a:pPr>
            <a:r>
              <a:rPr lang="zh-CN" altLang="en-US" sz="2000"/>
              <a:t>一个有帮助的</a:t>
            </a:r>
            <a:r>
              <a:rPr lang="en-US" altLang="zh-CN" sz="2000"/>
              <a:t> IOUS </a:t>
            </a:r>
            <a:r>
              <a:rPr lang="zh-CN" altLang="en-US" sz="2000"/>
              <a:t>方法</a:t>
            </a:r>
            <a:endParaRPr lang="zh-CN" altLang="en-US" sz="2000"/>
          </a:p>
          <a:p>
            <a:pPr marL="0" indent="0">
              <a:buNone/>
            </a:pPr>
            <a:r>
              <a:rPr lang="en-CA" altLang="zh-CN" sz="2000"/>
              <a:t>a</a:t>
            </a:r>
            <a:r>
              <a:rPr lang="en-US" altLang="zh-CN" sz="2000"/>
              <a:t>)</a:t>
            </a:r>
            <a:r>
              <a:rPr lang="en-US" altLang="zh-CN" sz="2000">
                <a:solidFill>
                  <a:srgbClr val="FF0000"/>
                </a:solidFill>
              </a:rPr>
              <a:t>I</a:t>
            </a:r>
            <a:r>
              <a:rPr lang="en-US" altLang="zh-CN" sz="2000"/>
              <a:t>ncline </a:t>
            </a:r>
            <a:r>
              <a:rPr lang="zh-CN" altLang="en-US" sz="2000"/>
              <a:t>转向神</a:t>
            </a:r>
            <a:r>
              <a:rPr lang="en-US" altLang="zh-CN" sz="2000"/>
              <a:t> / </a:t>
            </a:r>
            <a:r>
              <a:rPr lang="zh-CN" altLang="en-US" sz="2000"/>
              <a:t>诗篇</a:t>
            </a:r>
            <a:r>
              <a:rPr lang="en-US" altLang="zh-CN" sz="2000"/>
              <a:t> 119:36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 sz="2000">
                <a:solidFill>
                  <a:schemeClr val="accent1"/>
                </a:solidFill>
              </a:rPr>
              <a:t>求你使我的心趋向你的法度，不趋向非义之财。</a:t>
            </a:r>
            <a:endParaRPr lang="zh-CN" altLang="en-US" sz="2000"/>
          </a:p>
          <a:p>
            <a:pPr marL="0" indent="0">
              <a:buNone/>
            </a:pPr>
            <a:r>
              <a:rPr lang="en-CA" altLang="en-US" sz="2000"/>
              <a:t>b</a:t>
            </a:r>
            <a:r>
              <a:rPr lang="en-US" altLang="zh-CN" sz="2000"/>
              <a:t>)</a:t>
            </a:r>
            <a:r>
              <a:rPr lang="en-US" altLang="zh-CN" sz="2000">
                <a:solidFill>
                  <a:srgbClr val="FF0000"/>
                </a:solidFill>
              </a:rPr>
              <a:t>O</a:t>
            </a:r>
            <a:r>
              <a:rPr lang="en-US" altLang="zh-CN" sz="2000"/>
              <a:t>pen </a:t>
            </a:r>
            <a:r>
              <a:rPr lang="zh-CN" altLang="en-US" sz="2000"/>
              <a:t>敞开眼</a:t>
            </a:r>
            <a:r>
              <a:rPr lang="en-US" altLang="zh-CN" sz="2000"/>
              <a:t>  / </a:t>
            </a:r>
            <a:r>
              <a:rPr lang="zh-CN" altLang="en-US" sz="2000"/>
              <a:t>诗篇</a:t>
            </a:r>
            <a:r>
              <a:rPr lang="en-US" altLang="zh-CN" sz="2000"/>
              <a:t>119:18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 sz="2000">
                <a:solidFill>
                  <a:schemeClr val="accent1"/>
                </a:solidFill>
              </a:rPr>
              <a:t>求你开我的眼睛，使我看出你律法中的奇妙。</a:t>
            </a:r>
            <a:endParaRPr lang="zh-CN" altLang="en-US" sz="2000"/>
          </a:p>
          <a:p>
            <a:pPr marL="0" indent="0">
              <a:buNone/>
            </a:pPr>
            <a:r>
              <a:rPr lang="en-CA" altLang="en-US" sz="2000"/>
              <a:t>c</a:t>
            </a:r>
            <a:r>
              <a:rPr lang="en-US" altLang="zh-CN" sz="2000"/>
              <a:t>)</a:t>
            </a:r>
            <a:r>
              <a:rPr lang="en-US" altLang="zh-CN" sz="2000">
                <a:solidFill>
                  <a:srgbClr val="FF0000"/>
                </a:solidFill>
              </a:rPr>
              <a:t>U</a:t>
            </a:r>
            <a:r>
              <a:rPr lang="en-US" altLang="zh-CN" sz="2000"/>
              <a:t>nite </a:t>
            </a:r>
            <a:r>
              <a:rPr lang="zh-CN" altLang="en-US" sz="2000"/>
              <a:t>知行合一</a:t>
            </a:r>
            <a:r>
              <a:rPr lang="en-US" altLang="zh-CN" sz="2000"/>
              <a:t> / </a:t>
            </a:r>
            <a:r>
              <a:rPr lang="zh-CN" altLang="en-US" sz="2000"/>
              <a:t>诗篇</a:t>
            </a:r>
            <a:r>
              <a:rPr lang="en-US" altLang="zh-CN" sz="2000"/>
              <a:t>86:11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 sz="2000">
                <a:solidFill>
                  <a:schemeClr val="accent1"/>
                </a:solidFill>
              </a:rPr>
              <a:t>耶和华啊，求你将你的道指教我；我要照你的真理行；求你使我专心敬畏你的名！</a:t>
            </a:r>
            <a:endParaRPr lang="zh-CN" altLang="en-US" sz="2000"/>
          </a:p>
          <a:p>
            <a:pPr marL="0" indent="0">
              <a:buNone/>
            </a:pPr>
            <a:r>
              <a:rPr lang="en-CA" altLang="en-US" sz="2000"/>
              <a:t>d)</a:t>
            </a:r>
            <a:r>
              <a:rPr lang="en-US" altLang="zh-CN" sz="2000">
                <a:solidFill>
                  <a:srgbClr val="FF0000"/>
                </a:solidFill>
              </a:rPr>
              <a:t>S</a:t>
            </a:r>
            <a:r>
              <a:rPr lang="en-US" altLang="zh-CN" sz="2000"/>
              <a:t>atisfy </a:t>
            </a:r>
            <a:r>
              <a:rPr lang="zh-CN" altLang="en-US" sz="2000"/>
              <a:t>得满足</a:t>
            </a:r>
            <a:r>
              <a:rPr lang="en-US" altLang="zh-CN" sz="2000"/>
              <a:t> / </a:t>
            </a:r>
            <a:r>
              <a:rPr lang="zh-CN" altLang="en-US" sz="2000"/>
              <a:t>诗篇</a:t>
            </a:r>
            <a:r>
              <a:rPr lang="en-US" altLang="zh-CN" sz="2000"/>
              <a:t>90:14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 sz="2000">
                <a:solidFill>
                  <a:schemeClr val="accent1"/>
                </a:solidFill>
              </a:rPr>
              <a:t>求你使我们早早饱得你的慈爱，好叫我们一生一世欢呼喜乐。</a:t>
            </a:r>
            <a:endParaRPr lang="zh-CN" altLang="en-US" sz="2000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3200">
                <a:solidFill>
                  <a:schemeClr val="accent1"/>
                </a:solidFill>
              </a:rPr>
              <a:t>在我们在灵修生活中所碰到的困难或难有进展，也有可能是我们生命中尚未悔改的罪所导致的结果。</a:t>
            </a:r>
            <a:endParaRPr lang="zh-CN" altLang="en-US" sz="32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chemeClr val="accent1"/>
                </a:solidFill>
              </a:rPr>
              <a:t>事实上，只要你是靠着基督而因信称义，你就总是配得见神的面。不论是你过去，现在还是未来的罪，基督都已付上了完全的赎价。</a:t>
            </a:r>
            <a:endParaRPr lang="zh-CN" altLang="en-US" sz="32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chemeClr val="accent1"/>
                </a:solidFill>
              </a:rPr>
              <a:t>因此，当我们犯了罪，所能做的最好的事，就是立即来到主的前面，认罪和悔改。</a:t>
            </a:r>
            <a:endParaRPr lang="zh-CN" altLang="en-US" sz="3200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 </a:t>
            </a:r>
            <a:r>
              <a:rPr lang="zh-CN" altLang="zh-CN"/>
              <a:t>律法主义</a:t>
            </a:r>
            <a:endParaRPr lang="zh-CN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pPr marL="0" indent="0">
              <a:buNone/>
            </a:pPr>
            <a:r>
              <a:rPr lang="en-US" altLang="en-CA" sz="2400" b="1"/>
              <a:t>2</a:t>
            </a:r>
            <a:r>
              <a:rPr lang="en-CA" altLang="zh-CN" sz="2400" b="1"/>
              <a:t>. </a:t>
            </a:r>
            <a:r>
              <a:rPr lang="zh-CN" altLang="en-US" sz="2400" b="1"/>
              <a:t>律法主义</a:t>
            </a:r>
            <a:r>
              <a:rPr lang="en-CA" altLang="zh-CN" sz="2400" b="1"/>
              <a:t>:</a:t>
            </a:r>
            <a:endParaRPr lang="en-CA" altLang="zh-CN" sz="2400" b="1"/>
          </a:p>
          <a:p>
            <a:pPr marL="0" indent="0">
              <a:buNone/>
            </a:pPr>
            <a:r>
              <a:rPr lang="zh-CN" altLang="en-US" sz="2000"/>
              <a:t>马汉宁</a:t>
            </a:r>
            <a:r>
              <a:rPr lang="en-US" altLang="zh-CN" sz="2000"/>
              <a:t>(C.J. Mahaney) </a:t>
            </a:r>
            <a:r>
              <a:rPr lang="zh-CN" altLang="en-US" sz="2000"/>
              <a:t>在其名为</a:t>
            </a:r>
            <a:r>
              <a:rPr lang="en-US" altLang="zh-CN" sz="2000"/>
              <a:t> </a:t>
            </a:r>
            <a:r>
              <a:rPr lang="zh-CN" altLang="en-US" sz="2000"/>
              <a:t>《十架居中的生命》</a:t>
            </a:r>
            <a:r>
              <a:rPr lang="en-US" altLang="zh-CN" sz="2000"/>
              <a:t>(The Cross-Centered Life) </a:t>
            </a:r>
            <a:r>
              <a:rPr lang="zh-CN" altLang="en-US" sz="2000"/>
              <a:t>的书中将称律法主义描述为：</a:t>
            </a:r>
            <a:r>
              <a:rPr lang="en-US" altLang="zh-CN" sz="2000"/>
              <a:t>“</a:t>
            </a:r>
            <a:r>
              <a:rPr lang="zh-CN" altLang="en-US" sz="2000"/>
              <a:t>企图凭顺服去赢取神的赦免和神的接纳。</a:t>
            </a:r>
            <a:r>
              <a:rPr lang="en-US" altLang="zh-CN" sz="2000"/>
              <a:t>” 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 sz="2000"/>
              <a:t>从绝对意义上说（从根本上说），我们无法借着神的话语或是祷告来到他面前，仅仅因为读经和祷告能讨神的喜悦</a:t>
            </a:r>
            <a:r>
              <a:rPr lang="en-CA" altLang="zh-CN" sz="2000"/>
              <a:t>----</a:t>
            </a:r>
            <a:r>
              <a:rPr lang="zh-CN" altLang="en-US" sz="2000"/>
              <a:t>而是因为耶稣他自己配得。他配得人们的敬拜，也配被人们所认识。</a:t>
            </a:r>
            <a:endParaRPr lang="zh-CN" altLang="en-US" sz="2000"/>
          </a:p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称义</a:t>
            </a:r>
            <a:r>
              <a:rPr lang="zh-CN" altLang="en-US" sz="2000"/>
              <a:t>，是被神宣告为公义的。这是你在神面前的地位，是基督为着我们所成就的客观性工作，与我们自己的努力无关。在时间上，称义是即刻发生的，因着认信而被完成。</a:t>
            </a:r>
            <a:endParaRPr lang="zh-CN" altLang="en-US" sz="2000"/>
          </a:p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成圣</a:t>
            </a:r>
            <a:r>
              <a:rPr lang="zh-CN" altLang="en-US" sz="2000"/>
              <a:t>，就是成为圣洁，与神的形象相符。这才是属于我们的实践领域，是基督在我们里面的主观性工作。在时间上，成圣是一个过程。</a:t>
            </a:r>
            <a:endParaRPr lang="zh-CN" altLang="en-US" sz="2000"/>
          </a:p>
        </p:txBody>
      </p:sp>
    </p:spTree>
    <p:custDataLst>
      <p:tags r:id="rId3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    </a:t>
            </a:r>
            <a:r>
              <a:rPr lang="zh-CN" altLang="en-US"/>
              <a:t>懒惰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pPr marL="0" indent="0">
              <a:buNone/>
            </a:pPr>
            <a:r>
              <a:rPr lang="en-US" altLang="zh-CN" sz="2800" b="1"/>
              <a:t>3.</a:t>
            </a:r>
            <a:r>
              <a:rPr lang="zh-CN" altLang="en-US" sz="2800" b="1"/>
              <a:t>懒惰</a:t>
            </a:r>
            <a:endParaRPr lang="zh-CN" altLang="en-US" sz="2800" b="1"/>
          </a:p>
          <a:p>
            <a:pPr marL="0" indent="0">
              <a:buNone/>
            </a:pPr>
            <a:r>
              <a:rPr lang="zh-CN" altLang="en-US" sz="2400"/>
              <a:t>懒惰可能成为与神相遇的一个重大阻碍。</a:t>
            </a:r>
            <a:endParaRPr lang="zh-CN" altLang="en-US" sz="2400"/>
          </a:p>
          <a:p>
            <a:pPr marL="0" indent="0">
              <a:buNone/>
            </a:pPr>
            <a:r>
              <a:rPr lang="zh-CN" altLang="en-US" sz="2400"/>
              <a:t>有一首老歌，歌词中说：</a:t>
            </a:r>
            <a:r>
              <a:rPr lang="en-US" altLang="zh-CN" sz="2400"/>
              <a:t>“</a:t>
            </a:r>
            <a:r>
              <a:rPr lang="zh-CN" altLang="en-US" sz="2400"/>
              <a:t>耶稣曾从坟墓中复活，而你居然却起不了床。</a:t>
            </a:r>
            <a:r>
              <a:rPr lang="en-US" altLang="zh-CN" sz="2400"/>
              <a:t>” </a:t>
            </a:r>
            <a:r>
              <a:rPr lang="zh-CN" altLang="en-US" sz="2400"/>
              <a:t>对于我们中的一些人，这句歌词可能需要铭记在心！</a:t>
            </a:r>
            <a:endParaRPr lang="zh-CN" altLang="en-US" sz="2400"/>
          </a:p>
          <a:p>
            <a:pPr marL="0" indent="0">
              <a:buNone/>
            </a:pPr>
            <a:r>
              <a:rPr lang="zh-CN" altLang="en-US" sz="2400"/>
              <a:t>懒惰及其他陷阱的共同根源问题</a:t>
            </a:r>
            <a:r>
              <a:rPr lang="en-US" altLang="zh-CN" sz="2400"/>
              <a:t> </a:t>
            </a:r>
            <a:r>
              <a:rPr lang="zh-CN" altLang="en-US" sz="2400"/>
              <a:t>是缺乏对神的渴慕。</a:t>
            </a:r>
            <a:endParaRPr lang="zh-CN" altLang="en-US" sz="2400"/>
          </a:p>
          <a:p>
            <a:pPr marL="0" indent="0">
              <a:buNone/>
            </a:pPr>
            <a:r>
              <a:rPr lang="zh-CN" altLang="en-US" sz="2400">
                <a:solidFill>
                  <a:schemeClr val="accent1"/>
                </a:solidFill>
              </a:rPr>
              <a:t>殷勤，不可懒惰；要心里火热，常常服事主。</a:t>
            </a:r>
            <a:r>
              <a:rPr lang="en-US" altLang="zh-CN" sz="2400">
                <a:solidFill>
                  <a:schemeClr val="accent1"/>
                </a:solidFill>
              </a:rPr>
              <a:t> </a:t>
            </a:r>
            <a:r>
              <a:rPr lang="zh-CN" altLang="en-US" sz="2400">
                <a:solidFill>
                  <a:schemeClr val="accent1"/>
                </a:solidFill>
              </a:rPr>
              <a:t>在指望中要喜乐；在患难中要忍耐；祷告要恒切。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z="2400"/>
              <a:t>                                                                              </a:t>
            </a:r>
            <a:r>
              <a:rPr lang="zh-CN" altLang="en-US" sz="2400"/>
              <a:t>罗马书</a:t>
            </a:r>
            <a:r>
              <a:rPr lang="en-US" altLang="zh-CN" sz="2400"/>
              <a:t>12:11--12</a:t>
            </a:r>
            <a:endParaRPr lang="zh-CN" altLang="en-US" sz="2400"/>
          </a:p>
        </p:txBody>
      </p:sp>
    </p:spTree>
    <p:custDataLst>
      <p:tags r:id="rId3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 </a:t>
            </a:r>
            <a:r>
              <a:rPr lang="zh-CN" altLang="en-US"/>
              <a:t>实际应用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en-US" altLang="zh-CN" sz="2400"/>
              <a:t>1</a:t>
            </a:r>
            <a:r>
              <a:rPr lang="zh-CN" altLang="en-US" sz="2400"/>
              <a:t>）你可以做一件怎样的事情令你在摄取神话语方面得到长进？</a:t>
            </a:r>
            <a:endParaRPr lang="zh-CN" altLang="en-US" sz="2400"/>
          </a:p>
          <a:p>
            <a:pPr marL="0" indent="0">
              <a:buNone/>
            </a:pPr>
            <a:r>
              <a:rPr lang="zh-CN" altLang="en-US" sz="2400"/>
              <a:t>摄取圣经的几种工具：聆听，阅读，研习，记忆，默想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z="2400"/>
              <a:t>2</a:t>
            </a:r>
            <a:r>
              <a:rPr lang="zh-CN" altLang="en-US" sz="2400"/>
              <a:t>）一天的什么时间你能够委身去花时间阅读神的话语？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z="2400"/>
              <a:t>3</a:t>
            </a:r>
            <a:r>
              <a:rPr lang="zh-CN" altLang="en-US" sz="2400"/>
              <a:t>）你有什么计划组织好读经时间？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z="2400"/>
              <a:t>a.</a:t>
            </a:r>
            <a:r>
              <a:rPr lang="zh-CN" altLang="en-US" sz="2400"/>
              <a:t>每日读经计划？</a:t>
            </a:r>
            <a:r>
              <a:rPr lang="en-US" altLang="zh-CN" sz="2400"/>
              <a:t>b.</a:t>
            </a:r>
            <a:r>
              <a:rPr lang="zh-CN" altLang="en-US" sz="2400"/>
              <a:t>年度整本圣经阅读计划？</a:t>
            </a:r>
            <a:r>
              <a:rPr lang="en-US" altLang="zh-CN" sz="2400"/>
              <a:t>c.</a:t>
            </a:r>
            <a:r>
              <a:rPr lang="zh-CN" altLang="en-US" sz="2400"/>
              <a:t>研习一卷书？</a:t>
            </a:r>
            <a:r>
              <a:rPr lang="en-US" altLang="zh-CN" sz="2400"/>
              <a:t>d.</a:t>
            </a:r>
            <a:r>
              <a:rPr lang="zh-CN" altLang="en-US" sz="2400"/>
              <a:t>每日一篇诗篇</a:t>
            </a:r>
            <a:r>
              <a:rPr lang="en-US" altLang="zh-CN" sz="2400"/>
              <a:t>/</a:t>
            </a:r>
            <a:r>
              <a:rPr lang="zh-CN" altLang="en-US" sz="2400"/>
              <a:t>箴言？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z="2400"/>
              <a:t>4</a:t>
            </a:r>
            <a:r>
              <a:rPr lang="zh-CN" altLang="en-US" sz="2400"/>
              <a:t>）你打算每天如何将神的话语应用在你的生活当中？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z="2400"/>
              <a:t>5</a:t>
            </a:r>
            <a:r>
              <a:rPr lang="zh-CN" altLang="en-US" sz="2400"/>
              <a:t>）你计划怎样组织好祷告时间？</a:t>
            </a:r>
            <a:endParaRPr lang="zh-CN" altLang="en-US" sz="240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 </a:t>
            </a:r>
            <a:r>
              <a:rPr lang="zh-CN" altLang="zh-CN"/>
              <a:t>简短回顾</a:t>
            </a:r>
            <a:endParaRPr lang="zh-CN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2400">
                <a:solidFill>
                  <a:schemeClr val="accent1"/>
                </a:solidFill>
              </a:rPr>
              <a:t>在第</a:t>
            </a:r>
            <a:r>
              <a:rPr lang="en-US" altLang="zh-CN" sz="2400">
                <a:solidFill>
                  <a:schemeClr val="accent1"/>
                </a:solidFill>
              </a:rPr>
              <a:t>1</a:t>
            </a:r>
            <a:r>
              <a:rPr lang="zh-CN" altLang="en-US" sz="2400">
                <a:solidFill>
                  <a:schemeClr val="accent1"/>
                </a:solidFill>
              </a:rPr>
              <a:t>课，我们思考了两个问题：</a:t>
            </a:r>
            <a:endParaRPr lang="zh-CN" altLang="en-US" sz="2400">
              <a:solidFill>
                <a:schemeClr val="accent1"/>
              </a:solidFill>
            </a:endParaRPr>
          </a:p>
          <a:p>
            <a:r>
              <a:rPr lang="zh-CN" altLang="en-US" sz="2400">
                <a:solidFill>
                  <a:schemeClr val="accent1"/>
                </a:solidFill>
              </a:rPr>
              <a:t>首先，与神相遇是有可能做到的。</a:t>
            </a:r>
            <a:endParaRPr lang="zh-CN" altLang="en-US" sz="2400">
              <a:solidFill>
                <a:schemeClr val="accent1"/>
              </a:solidFill>
            </a:endParaRPr>
          </a:p>
          <a:p>
            <a:r>
              <a:rPr lang="zh-CN" altLang="en-US" sz="2400">
                <a:solidFill>
                  <a:schemeClr val="accent1"/>
                </a:solidFill>
              </a:rPr>
              <a:t>其次，与神相遇是我们应当做的，而且应该每天都做。</a:t>
            </a:r>
            <a:endParaRPr lang="zh-CN" altLang="en-US" sz="2400">
              <a:solidFill>
                <a:schemeClr val="accent1"/>
              </a:solidFill>
            </a:endParaRPr>
          </a:p>
          <a:p>
            <a:r>
              <a:rPr lang="zh-CN" altLang="en-US" sz="2400">
                <a:solidFill>
                  <a:schemeClr val="accent1"/>
                </a:solidFill>
              </a:rPr>
              <a:t>在第</a:t>
            </a:r>
            <a:r>
              <a:rPr lang="en-US" altLang="zh-CN" sz="2400">
                <a:solidFill>
                  <a:schemeClr val="accent1"/>
                </a:solidFill>
              </a:rPr>
              <a:t>2</a:t>
            </a:r>
            <a:r>
              <a:rPr lang="zh-CN" altLang="en-US" sz="2400">
                <a:solidFill>
                  <a:schemeClr val="accent1"/>
                </a:solidFill>
              </a:rPr>
              <a:t>周课和第</a:t>
            </a:r>
            <a:r>
              <a:rPr lang="en-US" altLang="zh-CN" sz="2400">
                <a:solidFill>
                  <a:schemeClr val="accent1"/>
                </a:solidFill>
              </a:rPr>
              <a:t>3</a:t>
            </a:r>
            <a:r>
              <a:rPr lang="zh-CN" altLang="en-US" sz="2400">
                <a:solidFill>
                  <a:schemeClr val="accent1"/>
                </a:solidFill>
              </a:rPr>
              <a:t>课，我们思考使用吸收圣经与神相遇，就是：倾听，阅读，研读和记忆神的话语。</a:t>
            </a:r>
            <a:endParaRPr lang="zh-CN" altLang="en-US" sz="2400">
              <a:solidFill>
                <a:schemeClr val="accent1"/>
              </a:solidFill>
            </a:endParaRPr>
          </a:p>
          <a:p>
            <a:r>
              <a:rPr lang="zh-CN" altLang="en-US" sz="2400">
                <a:solidFill>
                  <a:schemeClr val="accent1"/>
                </a:solidFill>
              </a:rPr>
              <a:t>我们也思考了灵修时间对与神相遇的重要性。</a:t>
            </a:r>
            <a:endParaRPr lang="zh-CN" altLang="en-US" sz="2400">
              <a:solidFill>
                <a:schemeClr val="accent1"/>
              </a:solidFill>
            </a:endParaRPr>
          </a:p>
          <a:p>
            <a:r>
              <a:rPr lang="zh-CN" altLang="en-US" sz="2400">
                <a:solidFill>
                  <a:schemeClr val="accent1"/>
                </a:solidFill>
              </a:rPr>
              <a:t>上一课：祷告的定义：</a:t>
            </a:r>
            <a:r>
              <a:rPr lang="en-US" altLang="zh-CN" sz="2400">
                <a:solidFill>
                  <a:schemeClr val="accent1"/>
                </a:solidFill>
              </a:rPr>
              <a:t>“</a:t>
            </a:r>
            <a:r>
              <a:rPr lang="zh-CN" altLang="en-US" sz="2400">
                <a:solidFill>
                  <a:schemeClr val="accent1"/>
                </a:solidFill>
              </a:rPr>
              <a:t>祷告是圣灵驱动，饱含经文的回应，通过与神的沟通，来与神同在。</a:t>
            </a:r>
            <a:r>
              <a:rPr lang="en-US" altLang="zh-CN" sz="2400">
                <a:solidFill>
                  <a:schemeClr val="accent1"/>
                </a:solidFill>
              </a:rPr>
              <a:t>”</a:t>
            </a:r>
            <a:endParaRPr lang="en-US" altLang="zh-CN" sz="2400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p>
            <a:r>
              <a:rPr lang="en-US" altLang="zh-CN"/>
              <a:t>                             </a:t>
            </a:r>
            <a:r>
              <a:rPr lang="en-US" altLang="zh-CN" sz="4800"/>
              <a:t>ACTS</a:t>
            </a:r>
            <a:endParaRPr lang="en-US" altLang="zh-CN" sz="480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 sz="4000">
                <a:solidFill>
                  <a:schemeClr val="accent1"/>
                </a:solidFill>
              </a:rPr>
              <a:t>A – Adoration</a:t>
            </a:r>
            <a:r>
              <a:rPr lang="zh-CN" altLang="en-US" sz="4000">
                <a:solidFill>
                  <a:schemeClr val="accent1"/>
                </a:solidFill>
              </a:rPr>
              <a:t>崇拜</a:t>
            </a:r>
            <a:endParaRPr lang="zh-CN" altLang="en-US" sz="4000">
              <a:solidFill>
                <a:schemeClr val="accent1"/>
              </a:solidFill>
            </a:endParaRPr>
          </a:p>
          <a:p>
            <a:r>
              <a:rPr lang="en-US" altLang="zh-CN" sz="4000">
                <a:solidFill>
                  <a:schemeClr val="accent1"/>
                </a:solidFill>
              </a:rPr>
              <a:t>C – Confession</a:t>
            </a:r>
            <a:r>
              <a:rPr lang="zh-CN" altLang="en-US" sz="4000">
                <a:solidFill>
                  <a:schemeClr val="accent1"/>
                </a:solidFill>
              </a:rPr>
              <a:t>认罪</a:t>
            </a:r>
            <a:endParaRPr lang="zh-CN" altLang="en-US" sz="4000">
              <a:solidFill>
                <a:schemeClr val="accent1"/>
              </a:solidFill>
            </a:endParaRPr>
          </a:p>
          <a:p>
            <a:r>
              <a:rPr lang="en-US" altLang="zh-CN" sz="4000">
                <a:solidFill>
                  <a:schemeClr val="accent1"/>
                </a:solidFill>
              </a:rPr>
              <a:t>T – Thanksgiving </a:t>
            </a:r>
            <a:r>
              <a:rPr lang="zh-CN" altLang="en-US" sz="4000">
                <a:solidFill>
                  <a:schemeClr val="accent1"/>
                </a:solidFill>
              </a:rPr>
              <a:t>称谢</a:t>
            </a:r>
            <a:endParaRPr lang="zh-CN" altLang="en-US" sz="4000">
              <a:solidFill>
                <a:schemeClr val="accent1"/>
              </a:solidFill>
            </a:endParaRPr>
          </a:p>
          <a:p>
            <a:r>
              <a:rPr lang="en-US" altLang="zh-CN" sz="4000">
                <a:solidFill>
                  <a:schemeClr val="accent1"/>
                </a:solidFill>
              </a:rPr>
              <a:t>S – Supplication</a:t>
            </a:r>
            <a:r>
              <a:rPr lang="zh-CN" altLang="en-US" sz="4000">
                <a:solidFill>
                  <a:schemeClr val="accent1"/>
                </a:solidFill>
              </a:rPr>
              <a:t>祈求</a:t>
            </a:r>
            <a:endParaRPr lang="zh-CN" altLang="en-US" sz="4000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p>
            <a:r>
              <a:rPr lang="en-US" altLang="zh-CN"/>
              <a:t>                     </a:t>
            </a:r>
            <a:r>
              <a:rPr lang="zh-CN" altLang="en-US" sz="6000"/>
              <a:t>三位一体的架构</a:t>
            </a:r>
            <a:endParaRPr lang="zh-CN" altLang="en-US" sz="600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4400">
                <a:solidFill>
                  <a:schemeClr val="accent1"/>
                </a:solidFill>
              </a:rPr>
              <a:t>所有祷告的根基－耶稣作为儿子的名分</a:t>
            </a:r>
            <a:endParaRPr lang="zh-CN" altLang="en-US" sz="4400">
              <a:solidFill>
                <a:schemeClr val="accent1"/>
              </a:solidFill>
            </a:endParaRPr>
          </a:p>
          <a:p>
            <a:r>
              <a:rPr lang="zh-CN" altLang="en-US" sz="4400">
                <a:solidFill>
                  <a:schemeClr val="accent1"/>
                </a:solidFill>
              </a:rPr>
              <a:t>所有祷告的根源－上帝作为父亲的身份</a:t>
            </a:r>
            <a:endParaRPr lang="zh-CN" altLang="en-US" sz="4400">
              <a:solidFill>
                <a:schemeClr val="accent1"/>
              </a:solidFill>
            </a:endParaRPr>
          </a:p>
          <a:p>
            <a:r>
              <a:rPr lang="zh-CN" altLang="en-US" sz="4400">
                <a:solidFill>
                  <a:schemeClr val="accent1"/>
                </a:solidFill>
              </a:rPr>
              <a:t>所有祷告的力量</a:t>
            </a:r>
            <a:r>
              <a:rPr lang="en-US" altLang="zh-CN" sz="4400">
                <a:solidFill>
                  <a:schemeClr val="accent1"/>
                </a:solidFill>
              </a:rPr>
              <a:t> - </a:t>
            </a:r>
            <a:r>
              <a:rPr lang="zh-CN" altLang="en-US" sz="4400">
                <a:solidFill>
                  <a:schemeClr val="accent1"/>
                </a:solidFill>
              </a:rPr>
              <a:t>圣灵的能力</a:t>
            </a:r>
            <a:endParaRPr lang="zh-CN" altLang="en-US" sz="4400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                        </a:t>
            </a:r>
            <a:r>
              <a:rPr lang="zh-CN" altLang="en-US"/>
              <a:t>祷告的目的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p>
            <a:r>
              <a:rPr lang="zh-CN" altLang="en-US" sz="2000">
                <a:solidFill>
                  <a:schemeClr val="accent1"/>
                </a:solidFill>
              </a:rPr>
              <a:t>祷告至少有三个目的，而其中第一个是主要目的。</a:t>
            </a:r>
            <a:endParaRPr lang="zh-CN" altLang="en-US" sz="2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accent1"/>
                </a:solidFill>
              </a:rPr>
              <a:t>1.</a:t>
            </a:r>
            <a:r>
              <a:rPr lang="zh-CN" altLang="en-US" sz="2400" b="1">
                <a:solidFill>
                  <a:schemeClr val="accent1"/>
                </a:solidFill>
              </a:rPr>
              <a:t>目的一：</a:t>
            </a:r>
            <a:r>
              <a:rPr lang="zh-CN" altLang="en-US" sz="2400" b="1">
                <a:solidFill>
                  <a:srgbClr val="FF0000"/>
                </a:solidFill>
              </a:rPr>
              <a:t>荣耀神</a:t>
            </a:r>
            <a:r>
              <a:rPr lang="en-US" altLang="zh-CN" sz="2400" b="1">
                <a:solidFill>
                  <a:schemeClr val="accent1"/>
                </a:solidFill>
              </a:rPr>
              <a:t>——</a:t>
            </a:r>
            <a:r>
              <a:rPr lang="zh-CN" altLang="en-US" sz="2400" b="1">
                <a:solidFill>
                  <a:schemeClr val="accent1"/>
                </a:solidFill>
              </a:rPr>
              <a:t>神将祷告赐给我们是为了让他自己得着荣耀</a:t>
            </a:r>
            <a:endParaRPr lang="zh-CN" altLang="en-US" sz="2400" b="1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accent1"/>
                </a:solidFill>
              </a:rPr>
              <a:t>你们奉我的名无论求什么，我必成就，叫父因儿子</a:t>
            </a:r>
            <a:r>
              <a:rPr lang="zh-CN" altLang="en-US">
                <a:solidFill>
                  <a:srgbClr val="C00000"/>
                </a:solidFill>
              </a:rPr>
              <a:t>得荣耀</a:t>
            </a:r>
            <a:r>
              <a:rPr lang="zh-CN" altLang="en-US">
                <a:solidFill>
                  <a:schemeClr val="accent1"/>
                </a:solidFill>
              </a:rPr>
              <a:t>。你们若奉我的名求什么，我必成就。</a:t>
            </a:r>
            <a:endParaRPr lang="zh-CN" altLang="en-US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accent1"/>
                </a:solidFill>
              </a:rPr>
              <a:t>                                                                            </a:t>
            </a:r>
            <a:r>
              <a:rPr lang="zh-CN" altLang="en-US">
                <a:solidFill>
                  <a:schemeClr val="accent1"/>
                </a:solidFill>
                <a:sym typeface="+mn-ea"/>
              </a:rPr>
              <a:t>约翰福音</a:t>
            </a:r>
            <a:r>
              <a:rPr lang="en-US" altLang="zh-CN">
                <a:solidFill>
                  <a:schemeClr val="accent1"/>
                </a:solidFill>
                <a:sym typeface="+mn-ea"/>
              </a:rPr>
              <a:t> 14:13-14 </a:t>
            </a:r>
            <a:endParaRPr lang="en-US" altLang="zh-CN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accent1"/>
                </a:solidFill>
                <a:sym typeface="+mn-ea"/>
              </a:rPr>
              <a:t>第一，耶稣教导我们奉他的名祷告。</a:t>
            </a:r>
            <a:endParaRPr lang="zh-CN" altLang="en-US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accent1"/>
                </a:solidFill>
                <a:sym typeface="+mn-ea"/>
              </a:rPr>
              <a:t>第二，他必将成就，即我们的祷告必蒙垂听。我们可以对自己的祷告被神垂听怀有信心，因为这是奉神自己儿子的名所求的。</a:t>
            </a:r>
            <a:endParaRPr lang="zh-CN" altLang="en-US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accent1"/>
                </a:solidFill>
                <a:sym typeface="+mn-ea"/>
              </a:rPr>
              <a:t>第三，我们奉神儿子名的祷告蒙神垂听的结果，就是父神得荣耀。圣父将因圣子得荣耀，是因这位令我们可以到神面前来的圣子，亲自在为我们代求。</a:t>
            </a:r>
            <a:endParaRPr lang="zh-CN" altLang="en-US">
              <a:solidFill>
                <a:schemeClr val="accent1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p>
            <a:r>
              <a:rPr lang="zh-CN" altLang="en-US" sz="2400">
                <a:solidFill>
                  <a:srgbClr val="FF0000"/>
                </a:solidFill>
              </a:rPr>
              <a:t>你们若常在我里面，我的话也常在你们里面</a:t>
            </a:r>
            <a:r>
              <a:rPr lang="zh-CN" altLang="en-US" sz="2400">
                <a:solidFill>
                  <a:schemeClr val="accent1"/>
                </a:solidFill>
              </a:rPr>
              <a:t>；凡你们所愿意的，祈求就给你们成就。你们</a:t>
            </a:r>
            <a:r>
              <a:rPr lang="zh-CN" altLang="en-US" sz="24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</a:rPr>
              <a:t>多结果子</a:t>
            </a:r>
            <a:r>
              <a:rPr lang="zh-CN" altLang="en-US" sz="2400">
                <a:solidFill>
                  <a:schemeClr val="accent1"/>
                </a:solidFill>
              </a:rPr>
              <a:t>，我父就因此</a:t>
            </a:r>
            <a:r>
              <a:rPr lang="zh-CN" altLang="en-US" sz="2400">
                <a:solidFill>
                  <a:srgbClr val="FF0000"/>
                </a:solidFill>
              </a:rPr>
              <a:t>得荣耀</a:t>
            </a:r>
            <a:r>
              <a:rPr lang="zh-CN" altLang="en-US" sz="2400">
                <a:solidFill>
                  <a:schemeClr val="accent1"/>
                </a:solidFill>
              </a:rPr>
              <a:t>，你们也就是我的门徒了。</a:t>
            </a:r>
            <a:endParaRPr lang="zh-CN" altLang="en-US" sz="24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accent1"/>
                </a:solidFill>
              </a:rPr>
              <a:t>                                                                     </a:t>
            </a:r>
            <a:r>
              <a:rPr lang="zh-CN" altLang="en-US" sz="2400">
                <a:solidFill>
                  <a:schemeClr val="accent1"/>
                </a:solidFill>
                <a:sym typeface="+mn-ea"/>
              </a:rPr>
              <a:t>约翰福音</a:t>
            </a:r>
            <a:r>
              <a:rPr lang="en-US" altLang="zh-CN" sz="2400">
                <a:solidFill>
                  <a:schemeClr val="accent1"/>
                </a:solidFill>
                <a:sym typeface="+mn-ea"/>
              </a:rPr>
              <a:t>15:7-8 </a:t>
            </a:r>
            <a:endParaRPr lang="en-US" altLang="zh-CN" sz="2400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accent1"/>
                </a:solidFill>
                <a:sym typeface="+mn-ea"/>
              </a:rPr>
              <a:t>耶稣提到了我们向他的祷告两个先决条件：</a:t>
            </a:r>
            <a:endParaRPr lang="zh-CN" altLang="en-US" sz="2400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accent1"/>
                </a:solidFill>
                <a:sym typeface="+mn-ea"/>
              </a:rPr>
              <a:t>1</a:t>
            </a:r>
            <a:r>
              <a:rPr lang="en-CA" altLang="en-US" sz="2400">
                <a:solidFill>
                  <a:schemeClr val="accent1"/>
                </a:solidFill>
                <a:sym typeface="+mn-ea"/>
              </a:rPr>
              <a:t>)</a:t>
            </a:r>
            <a:r>
              <a:rPr lang="zh-CN" altLang="en-US" sz="2400">
                <a:solidFill>
                  <a:schemeClr val="accent1"/>
                </a:solidFill>
                <a:sym typeface="+mn-ea"/>
              </a:rPr>
              <a:t>我们常在他里面（即我们凭信心信靠他，以致我们能够活在他里面，祷告是为相信的人预备的）</a:t>
            </a:r>
            <a:r>
              <a:rPr lang="en-US" altLang="zh-CN" sz="2400">
                <a:solidFill>
                  <a:schemeClr val="accent1"/>
                </a:solidFill>
                <a:sym typeface="+mn-ea"/>
              </a:rPr>
              <a:t> </a:t>
            </a:r>
            <a:endParaRPr lang="en-US" altLang="zh-CN" sz="2400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accent1"/>
                </a:solidFill>
                <a:sym typeface="+mn-ea"/>
              </a:rPr>
              <a:t>2</a:t>
            </a:r>
            <a:r>
              <a:rPr lang="en-CA" altLang="en-US" sz="2400">
                <a:solidFill>
                  <a:schemeClr val="accent1"/>
                </a:solidFill>
                <a:sym typeface="+mn-ea"/>
              </a:rPr>
              <a:t>)</a:t>
            </a:r>
            <a:r>
              <a:rPr lang="zh-CN" altLang="en-US" sz="2400">
                <a:solidFill>
                  <a:schemeClr val="accent1"/>
                </a:solidFill>
                <a:sym typeface="+mn-ea"/>
              </a:rPr>
              <a:t>他的话语常在我们里面</a:t>
            </a:r>
            <a:endParaRPr lang="zh-CN" altLang="en-US" sz="2400">
              <a:sym typeface="+mn-ea"/>
            </a:endParaRPr>
          </a:p>
          <a:p>
            <a:pPr marL="0" indent="0">
              <a:buNone/>
            </a:pPr>
            <a:endParaRPr lang="zh-CN" altLang="en-US" sz="2400"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p>
            <a:r>
              <a:rPr lang="en-CA" altLang="zh-CN"/>
              <a:t>                  </a:t>
            </a:r>
            <a:r>
              <a:rPr lang="zh-CN" altLang="en-US" sz="4000"/>
              <a:t>让神得荣耀是什么意思</a:t>
            </a:r>
            <a:endParaRPr lang="zh-CN" altLang="en-US" sz="400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 sz="24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</a:rPr>
              <a:t> “</a:t>
            </a:r>
            <a:r>
              <a:rPr lang="zh-CN" altLang="en-US" sz="24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</a:rPr>
              <a:t>那城内又不用日月光照，因有神的荣耀光照，又有羔羊为城的灯。</a:t>
            </a:r>
            <a:r>
              <a:rPr lang="en-US" altLang="zh-CN" sz="24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</a:rPr>
              <a:t>”</a:t>
            </a:r>
            <a:endParaRPr lang="en-US" altLang="zh-CN" sz="2400">
              <a:gradFill>
                <a:gsLst>
                  <a:gs pos="50000">
                    <a:schemeClr val="accent1"/>
                  </a:gs>
                  <a:gs pos="0">
                    <a:schemeClr val="accent1">
                      <a:lumMod val="25000"/>
                      <a:lumOff val="75000"/>
                    </a:schemeClr>
                  </a:gs>
                  <a:gs pos="100000">
                    <a:schemeClr val="accent1">
                      <a:lumMod val="85000"/>
                    </a:schemeClr>
                  </a:gs>
                </a:gsLst>
                <a:lin ang="5400000" scaled="1"/>
              </a:gradFill>
            </a:endParaRPr>
          </a:p>
          <a:p>
            <a:pPr marL="0" indent="0">
              <a:buNone/>
            </a:pPr>
            <a:r>
              <a:rPr lang="en-CA" altLang="en-US" sz="24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</a:rPr>
              <a:t>                                                             </a:t>
            </a:r>
            <a:r>
              <a:rPr lang="zh-CN" altLang="en-US" sz="24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启示录</a:t>
            </a:r>
            <a:r>
              <a:rPr lang="en-US" altLang="zh-CN" sz="24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 21:23</a:t>
            </a:r>
            <a:endParaRPr lang="en-US" altLang="zh-CN" sz="2400">
              <a:sym typeface="+mn-ea"/>
            </a:endParaRPr>
          </a:p>
          <a:p>
            <a:pPr marL="0" indent="0">
              <a:buNone/>
            </a:pPr>
            <a:endParaRPr lang="zh-CN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800">
                <a:solidFill>
                  <a:srgbClr val="FF0000"/>
                </a:solidFill>
              </a:rPr>
              <a:t>神的荣耀</a:t>
            </a:r>
            <a:r>
              <a:rPr lang="zh-CN" altLang="en-US" sz="2800"/>
              <a:t>为新天新地带来光明，神学家古德恩对这个词所下的定义</a:t>
            </a:r>
            <a:r>
              <a:rPr lang="en-US" altLang="zh-CN" sz="2800"/>
              <a:t>----</a:t>
            </a:r>
            <a:r>
              <a:rPr lang="zh-CN" altLang="en-US" sz="2800">
                <a:solidFill>
                  <a:srgbClr val="FF0000"/>
                </a:solidFill>
              </a:rPr>
              <a:t>神的荣耀</a:t>
            </a:r>
            <a:r>
              <a:rPr lang="zh-CN" altLang="en-US" sz="2800"/>
              <a:t>就是那</a:t>
            </a:r>
            <a:r>
              <a:rPr lang="en-US" altLang="zh-CN" sz="2800"/>
              <a:t>“</a:t>
            </a:r>
            <a:r>
              <a:rPr lang="zh-CN" altLang="en-US" sz="2800"/>
              <a:t>围绕在神的启示外面所被造的光明</a:t>
            </a:r>
            <a:r>
              <a:rPr lang="en-US" altLang="zh-CN" sz="2800"/>
              <a:t>”</a:t>
            </a:r>
            <a:r>
              <a:rPr lang="zh-CN" altLang="en-US" sz="2800"/>
              <a:t>，</a:t>
            </a:r>
            <a:r>
              <a:rPr lang="zh-CN" altLang="en-US" sz="2800">
                <a:solidFill>
                  <a:srgbClr val="FF0000"/>
                </a:solidFill>
              </a:rPr>
              <a:t>神的荣耀</a:t>
            </a:r>
            <a:r>
              <a:rPr lang="zh-CN" altLang="en-US" sz="2800"/>
              <a:t>也是那</a:t>
            </a:r>
            <a:r>
              <a:rPr lang="en-US" altLang="zh-CN" sz="2800"/>
              <a:t>“</a:t>
            </a:r>
            <a:r>
              <a:rPr lang="zh-CN" altLang="en-US" sz="2800"/>
              <a:t>上帝自身卓越性的恰当的外在表现</a:t>
            </a:r>
            <a:r>
              <a:rPr lang="en-US" altLang="zh-CN" sz="2800"/>
              <a:t>”</a:t>
            </a:r>
            <a:r>
              <a:rPr lang="zh-CN" altLang="en-US" sz="2800"/>
              <a:t>（或上帝自身卓越属性的可见的表达）。</a:t>
            </a:r>
            <a:endParaRPr lang="zh-CN" altLang="en-US" sz="2800"/>
          </a:p>
        </p:txBody>
      </p:sp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p>
            <a:r>
              <a:rPr lang="en-US" altLang="zh-CN"/>
              <a:t>                            </a:t>
            </a:r>
            <a:r>
              <a:rPr lang="zh-CN" altLang="en-US" sz="6000"/>
              <a:t>结果子</a:t>
            </a:r>
            <a:endParaRPr lang="zh-CN" altLang="en-US" sz="600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pPr marL="0" indent="0">
              <a:buNone/>
            </a:pPr>
            <a:r>
              <a:rPr lang="en-US" altLang="zh-CN" sz="3200">
                <a:solidFill>
                  <a:schemeClr val="accent1"/>
                </a:solidFill>
              </a:rPr>
              <a:t>2.</a:t>
            </a:r>
            <a:r>
              <a:rPr lang="zh-CN" altLang="en-US" sz="3200" b="1">
                <a:solidFill>
                  <a:schemeClr val="accent1"/>
                </a:solidFill>
              </a:rPr>
              <a:t>目的二：借着我们在福音上结果子，让世人认识神</a:t>
            </a:r>
            <a:endParaRPr lang="zh-CN" altLang="en-US" sz="32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chemeClr val="accent1"/>
                </a:solidFill>
              </a:rPr>
              <a:t>a)</a:t>
            </a:r>
            <a:r>
              <a:rPr lang="zh-CN" altLang="en-US" sz="3200">
                <a:solidFill>
                  <a:schemeClr val="accent1"/>
                </a:solidFill>
              </a:rPr>
              <a:t>不是你们拣选了我，是我拣选了你们；并且分派你们去结果子，叫你们的果子常存，使你们奉我的名，无论向父求什么，他就赐给你们。</a:t>
            </a:r>
            <a:endParaRPr lang="zh-CN" altLang="en-US" sz="32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chemeClr val="accent1"/>
                </a:solidFill>
              </a:rPr>
              <a:t>                                                        </a:t>
            </a:r>
            <a:r>
              <a:rPr lang="zh-CN" altLang="en-US" sz="3200">
                <a:solidFill>
                  <a:schemeClr val="accent1"/>
                </a:solidFill>
                <a:sym typeface="+mn-ea"/>
              </a:rPr>
              <a:t>约翰福音</a:t>
            </a:r>
            <a:r>
              <a:rPr lang="en-US" altLang="zh-CN" sz="3200">
                <a:solidFill>
                  <a:schemeClr val="accent1"/>
                </a:solidFill>
                <a:sym typeface="+mn-ea"/>
              </a:rPr>
              <a:t> 15:16</a:t>
            </a:r>
            <a:endParaRPr lang="en-US" altLang="zh-CN" sz="3200">
              <a:solidFill>
                <a:schemeClr val="accent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chemeClr val="accent1"/>
                </a:solidFill>
                <a:sym typeface="+mn-ea"/>
              </a:rPr>
              <a:t>祷告是一种达成结果子目的的手段。</a:t>
            </a:r>
            <a:endParaRPr lang="zh-CN" altLang="en-US" sz="3200">
              <a:solidFill>
                <a:schemeClr val="accent1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>
                <a:sym typeface="+mn-ea"/>
              </a:rPr>
              <a:t>                      </a:t>
            </a:r>
            <a:r>
              <a:rPr lang="zh-CN" altLang="en-US">
                <a:sym typeface="+mn-ea"/>
              </a:rPr>
              <a:t>圣灵所结的果子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70000"/>
          </a:bodyPr>
          <a:p>
            <a:pPr marL="0" indent="0">
              <a:buNone/>
            </a:pPr>
            <a:r>
              <a:rPr lang="en-CA" altLang="zh-CN" sz="4000">
                <a:solidFill>
                  <a:schemeClr val="accent1"/>
                </a:solidFill>
              </a:rPr>
              <a:t>b)</a:t>
            </a:r>
            <a:r>
              <a:rPr lang="zh-CN" altLang="en-US" sz="4000">
                <a:solidFill>
                  <a:schemeClr val="accent1"/>
                </a:solidFill>
              </a:rPr>
              <a:t>神令我们可以因着结出福音的果子而让世人认识他。这些果子就是圣灵所结的九个果子：</a:t>
            </a:r>
            <a:endParaRPr lang="zh-CN" altLang="en-US" sz="4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sz="4000">
                <a:solidFill>
                  <a:schemeClr val="accent1"/>
                </a:solidFill>
              </a:rPr>
              <a:t>   </a:t>
            </a:r>
            <a:r>
              <a:rPr lang="zh-CN" altLang="en-US" sz="4000">
                <a:solidFill>
                  <a:schemeClr val="accent1"/>
                </a:solidFill>
              </a:rPr>
              <a:t>仁爱、喜乐、和平、忍耐、恩慈、良善、信实、温柔、节制。</a:t>
            </a:r>
            <a:endParaRPr lang="zh-CN" altLang="en-US" sz="400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CA" altLang="zh-CN" sz="40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CA" altLang="zh-CN" sz="4000">
                <a:solidFill>
                  <a:schemeClr val="accent1"/>
                </a:solidFill>
              </a:rPr>
              <a:t>c)</a:t>
            </a:r>
            <a:r>
              <a:rPr lang="zh-CN" altLang="en-US" sz="4000">
                <a:solidFill>
                  <a:schemeClr val="accent1"/>
                </a:solidFill>
                <a:sym typeface="+mn-ea"/>
              </a:rPr>
              <a:t>我们所求的不是指金钱，名誉或是其他事物。我们向神所当求的，应该是在生活中结果子，而这恰恰是他白白赐下给我们的。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4342</Words>
  <Application>WPS 演示</Application>
  <PresentationFormat>宽屏</PresentationFormat>
  <Paragraphs>144</Paragraphs>
  <Slides>18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与神相遇 第五课</vt:lpstr>
      <vt:lpstr>                          简短回顾</vt:lpstr>
      <vt:lpstr>                             ACTS</vt:lpstr>
      <vt:lpstr>                     三位一体的架构</vt:lpstr>
      <vt:lpstr>                         祷告的目的</vt:lpstr>
      <vt:lpstr>PowerPoint 演示文稿</vt:lpstr>
      <vt:lpstr>                  让神得荣耀是什么意思</vt:lpstr>
      <vt:lpstr>                            结果子</vt:lpstr>
      <vt:lpstr>                      圣灵所结的果子</vt:lpstr>
      <vt:lpstr>                          属灵征战</vt:lpstr>
      <vt:lpstr>PowerPoint 演示文稿</vt:lpstr>
      <vt:lpstr>PowerPoint 演示文稿</vt:lpstr>
      <vt:lpstr>                             陷阱</vt:lpstr>
      <vt:lpstr>                         IOUS 方法</vt:lpstr>
      <vt:lpstr>PowerPoint 演示文稿</vt:lpstr>
      <vt:lpstr>                          律法主义</vt:lpstr>
      <vt:lpstr>                             懒惰</vt:lpstr>
      <vt:lpstr>                          实际应用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三十不惑</cp:lastModifiedBy>
  <cp:revision>169</cp:revision>
  <dcterms:created xsi:type="dcterms:W3CDTF">2019-06-19T02:08:00Z</dcterms:created>
  <dcterms:modified xsi:type="dcterms:W3CDTF">2026-01-06T15:26:45Z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DD7C6D532B9D40A0B84905A16DB2E2AF_13</vt:lpwstr>
  </property>
</Properties>
</file>