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303" r:id="rId4"/>
    <p:sldId id="309" r:id="rId5"/>
    <p:sldId id="310" r:id="rId6"/>
    <p:sldId id="308" r:id="rId7"/>
    <p:sldId id="305" r:id="rId8"/>
    <p:sldId id="306" r:id="rId9"/>
    <p:sldId id="311" r:id="rId10"/>
    <p:sldId id="312" r:id="rId11"/>
    <p:sldId id="313" r:id="rId12"/>
    <p:sldId id="314" r:id="rId13"/>
    <p:sldId id="304" r:id="rId14"/>
    <p:sldId id="302" r:id="rId15"/>
    <p:sldId id="299" r:id="rId16"/>
    <p:sldId id="301" r:id="rId17"/>
    <p:sldId id="297" r:id="rId18"/>
    <p:sldId id="298" r:id="rId19"/>
    <p:sldId id="295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n.tripadvisor.com/Tourism-g317079-Graaff_Reinet_Eastern_Cape-Vacations.html" TargetMode="External"/><Relationship Id="rId2" Type="http://schemas.openxmlformats.org/officeDocument/2006/relationships/hyperlink" Target="https://zh.wikipedia.org/wiki/%E5%8D%97%E9%9D%9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zh.wikipedia.org/wiki/%E8%98%87%E6%A0%BC%E8%98%AD%E4%BA%BA" TargetMode="External"/><Relationship Id="rId4" Type="http://schemas.openxmlformats.org/officeDocument/2006/relationships/hyperlink" Target="https://zh.wikipedia.org/w/index.php?title=%E8%8D%B7%E5%85%B0%E6%94%B9%E9%9D%A9%E5%AE%97%E6%95%99%E6%9C%83&amp;action=edit&amp;redlink=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</a:rPr>
              <a:t>成人主日学：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《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</a:rPr>
              <a:t>与神相遇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》</a:t>
            </a:r>
            <a:endParaRPr lang="zh-CN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355"/>
            <a:ext cx="9144000" cy="2163445"/>
          </a:xfrm>
        </p:spPr>
        <p:txBody>
          <a:bodyPr>
            <a:normAutofit/>
          </a:bodyPr>
          <a:lstStyle/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r>
              <a:rPr lang="zh-CN" altLang="en-US" sz="3200" dirty="0"/>
              <a:t>温城华人圣经教会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《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基督的祷告学校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》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第三章</a:t>
            </a:r>
            <a:endParaRPr lang="zh-CN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838200" y="1690687"/>
            <a:ext cx="9345706" cy="4064653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zh-CN" sz="3200" b="1" dirty="0">
                <a:solidFill>
                  <a:schemeClr val="accent1">
                    <a:lumMod val="75000"/>
                  </a:schemeClr>
                </a:solidFill>
              </a:rPr>
              <a:t>祂是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</a:rPr>
              <a:t>个灵，所以拜祂的，必须用灵和真理拜祂</a:t>
            </a:r>
            <a:endParaRPr lang="en-US" altLang="zh-CN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400" dirty="0">
                <a:solidFill>
                  <a:schemeClr val="dk1"/>
                </a:solidFill>
              </a:rPr>
              <a:t>在灵里的敬拜必定出于神自己</a:t>
            </a:r>
            <a:endParaRPr lang="en-US" altLang="zh-CN" sz="2400"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400" dirty="0">
                <a:solidFill>
                  <a:schemeClr val="dk1"/>
                </a:solidFill>
              </a:rPr>
              <a:t>神是灵，惟有他才能赐下灵，赐下独生子的灵进入我们心中</a:t>
            </a:r>
            <a:endParaRPr lang="en-US" altLang="zh-CN" sz="2400"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400" dirty="0">
                <a:solidFill>
                  <a:schemeClr val="dk1"/>
                </a:solidFill>
              </a:rPr>
              <a:t>以基督的灵，神儿子的灵，来敬拜父神</a:t>
            </a:r>
            <a:endParaRPr lang="zh-CN" altLang="en-US" sz="3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249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《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基督的祷告学校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》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第三章</a:t>
            </a:r>
            <a:endParaRPr lang="zh-CN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838200" y="1690687"/>
            <a:ext cx="9345706" cy="4064653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zh-CN" sz="3200" b="1" dirty="0">
                <a:solidFill>
                  <a:schemeClr val="accent1">
                    <a:lumMod val="75000"/>
                  </a:schemeClr>
                </a:solidFill>
              </a:rPr>
              <a:t>祂是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</a:rPr>
              <a:t>个灵，所以拜祂的，必须用灵和真理拜祂</a:t>
            </a:r>
            <a:endParaRPr lang="en-US" altLang="zh-CN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400" dirty="0">
                <a:solidFill>
                  <a:schemeClr val="dk1"/>
                </a:solidFill>
              </a:rPr>
              <a:t>用“真理”敬拜，不是“真诚”，不是只按神真理的话来敬拜</a:t>
            </a:r>
            <a:endParaRPr lang="en-US" altLang="zh-CN" sz="2400"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400" dirty="0">
                <a:solidFill>
                  <a:schemeClr val="dk1"/>
                </a:solidFill>
              </a:rPr>
              <a:t>圣灵是真理的灵</a:t>
            </a:r>
            <a:endParaRPr lang="en-US" altLang="zh-CN" sz="2400"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400" dirty="0">
                <a:solidFill>
                  <a:schemeClr val="dk1"/>
                </a:solidFill>
              </a:rPr>
              <a:t>用“灵”敬拜，就是用“真理”敬拜</a:t>
            </a:r>
            <a:endParaRPr lang="en-US" altLang="zh-CN" sz="2400"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父是灵，孩子用灵来祈祷</a:t>
            </a:r>
            <a:endParaRPr lang="zh-CN" altLang="en-US" sz="3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750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《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基督的祷告学校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》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第三章</a:t>
            </a:r>
            <a:endParaRPr lang="zh-CN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838200" y="1690687"/>
            <a:ext cx="9345706" cy="4064653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zh-CN" sz="3200" b="1" dirty="0">
                <a:solidFill>
                  <a:schemeClr val="accent1">
                    <a:lumMod val="75000"/>
                  </a:schemeClr>
                </a:solidFill>
              </a:rPr>
              <a:t>祂是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</a:rPr>
              <a:t>个灵，所以拜祂的，必须用灵和真理拜祂</a:t>
            </a:r>
            <a:endParaRPr lang="en-US" altLang="zh-CN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400" dirty="0">
                <a:solidFill>
                  <a:schemeClr val="dk1"/>
                </a:solidFill>
              </a:rPr>
              <a:t>反思：</a:t>
            </a:r>
            <a:endParaRPr lang="en-US" altLang="zh-CN" sz="2400" dirty="0">
              <a:solidFill>
                <a:schemeClr val="dk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dirty="0">
                <a:solidFill>
                  <a:schemeClr val="dk1"/>
                </a:solidFill>
              </a:rPr>
              <a:t>   我是哪一类的敬拜者？我的敬拜是出于灵，还是出于我自己？</a:t>
            </a:r>
            <a:endParaRPr lang="en-US" altLang="zh-CN" sz="2400"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400" dirty="0">
                <a:solidFill>
                  <a:schemeClr val="dk1"/>
                </a:solidFill>
              </a:rPr>
              <a:t>应用：</a:t>
            </a:r>
            <a:endParaRPr lang="en-US" altLang="zh-CN" sz="2400" dirty="0">
              <a:solidFill>
                <a:schemeClr val="dk1"/>
              </a:solidFill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dirty="0">
                <a:solidFill>
                  <a:schemeClr val="dk1"/>
                </a:solidFill>
              </a:rPr>
              <a:t>   在主里面我是孩童，是儿子，在祂里面自由亲近。在祷告和敬拜的生命里，父神无尽的慈爱是我的喜乐和力量的泉源。</a:t>
            </a:r>
            <a:endParaRPr lang="zh-CN" altLang="en-US"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24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362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《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基督的祷告学校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》1-3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章小结</a:t>
            </a:r>
            <a:endParaRPr lang="zh-CN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90687"/>
            <a:ext cx="8879541" cy="4064653"/>
          </a:xfrm>
        </p:spPr>
        <p:txBody>
          <a:bodyPr>
            <a:normAutofit fontScale="92500" lnSpcReduction="20000"/>
          </a:bodyPr>
          <a:lstStyle/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000" b="1" dirty="0">
                <a:solidFill>
                  <a:schemeClr val="accent1">
                    <a:lumMod val="75000"/>
                  </a:schemeClr>
                </a:solidFill>
              </a:rPr>
              <a:t>一、我们真的重视祷告吗？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500" dirty="0">
                <a:latin typeface="微软雅黑" panose="020B0503020204020204" charset="-122"/>
                <a:ea typeface="微软雅黑" panose="020B0503020204020204" charset="-122"/>
              </a:rPr>
              <a:t>请选择你认为当下生活中最重要的事：</a:t>
            </a:r>
            <a:endParaRPr lang="en-US" altLang="zh-CN" sz="25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5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en-US" altLang="zh-CN" sz="1900" dirty="0">
                <a:solidFill>
                  <a:schemeClr val="tx1"/>
                </a:solidFill>
                <a:latin typeface="Abadi" panose="020B0604020202020204" pitchFamily="34" charset="0"/>
                <a:ea typeface="微软雅黑" panose="020B0503020204020204" charset="-122"/>
              </a:rPr>
              <a:t>□</a:t>
            </a:r>
            <a:r>
              <a:rPr lang="zh-CN" altLang="en-US" sz="1900" dirty="0">
                <a:solidFill>
                  <a:schemeClr val="tx1"/>
                </a:solidFill>
                <a:latin typeface="Abadi" panose="020B0604020202020204" pitchFamily="34" charset="0"/>
                <a:ea typeface="微软雅黑" panose="020B0503020204020204" charset="-122"/>
              </a:rPr>
              <a:t>学英语</a:t>
            </a:r>
            <a:r>
              <a:rPr lang="en-US" altLang="zh-CN" sz="1900" dirty="0">
                <a:solidFill>
                  <a:schemeClr val="tx1"/>
                </a:solidFill>
                <a:latin typeface="Abadi" panose="020B0604020104020204" pitchFamily="34" charset="0"/>
                <a:ea typeface="微软雅黑" panose="020B0503020204020204" charset="-122"/>
              </a:rPr>
              <a:t>□</a:t>
            </a:r>
            <a:r>
              <a:rPr lang="zh-CN" altLang="en-US" sz="1900" dirty="0">
                <a:latin typeface="Abadi" panose="020B0604020104020204" pitchFamily="34" charset="0"/>
                <a:ea typeface="微软雅黑" panose="020B0503020204020204" charset="-122"/>
              </a:rPr>
              <a:t>上班</a:t>
            </a:r>
            <a:r>
              <a:rPr lang="en-US" altLang="zh-CN" sz="1900" dirty="0">
                <a:latin typeface="Abadi" panose="020B0604020104020204" pitchFamily="34" charset="0"/>
                <a:ea typeface="微软雅黑" panose="020B0503020204020204" charset="-122"/>
              </a:rPr>
              <a:t>□</a:t>
            </a:r>
            <a:r>
              <a:rPr lang="zh-CN" altLang="en-US" sz="1900" dirty="0">
                <a:latin typeface="Abadi" panose="020B0604020104020204" pitchFamily="34" charset="0"/>
                <a:ea typeface="微软雅黑" panose="020B0503020204020204" charset="-122"/>
              </a:rPr>
              <a:t>上学</a:t>
            </a:r>
            <a:r>
              <a:rPr lang="en-US" altLang="zh-CN" sz="1900" dirty="0">
                <a:latin typeface="Abadi" panose="020B0604020104020204" pitchFamily="34" charset="0"/>
                <a:ea typeface="微软雅黑" panose="020B0503020204020204" charset="-122"/>
              </a:rPr>
              <a:t>□</a:t>
            </a:r>
            <a:r>
              <a:rPr lang="zh-CN" altLang="en-US" sz="1900" dirty="0">
                <a:latin typeface="Abadi" panose="020B0604020104020204" pitchFamily="34" charset="0"/>
                <a:ea typeface="微软雅黑" panose="020B0503020204020204" charset="-122"/>
              </a:rPr>
              <a:t>移民</a:t>
            </a:r>
            <a:r>
              <a:rPr lang="en-US" altLang="zh-CN" sz="1900" dirty="0">
                <a:latin typeface="Abadi" panose="020B0604020104020204" pitchFamily="34" charset="0"/>
                <a:ea typeface="微软雅黑" panose="020B0503020204020204" charset="-122"/>
              </a:rPr>
              <a:t>□</a:t>
            </a:r>
            <a:r>
              <a:rPr lang="zh-CN" altLang="en-US" sz="1900" dirty="0">
                <a:latin typeface="Abadi" panose="020B0604020104020204" pitchFamily="34" charset="0"/>
                <a:ea typeface="微软雅黑" panose="020B0503020204020204" charset="-122"/>
              </a:rPr>
              <a:t>陪孩子</a:t>
            </a:r>
            <a:r>
              <a:rPr lang="en-US" altLang="zh-CN" sz="1900" dirty="0">
                <a:latin typeface="Abadi" panose="020B0604020104020204" pitchFamily="34" charset="0"/>
                <a:ea typeface="微软雅黑" panose="020B0503020204020204" charset="-122"/>
              </a:rPr>
              <a:t>&amp;</a:t>
            </a:r>
            <a:r>
              <a:rPr lang="zh-CN" altLang="en-US" sz="1900" dirty="0">
                <a:latin typeface="Abadi" panose="020B0604020104020204" pitchFamily="34" charset="0"/>
                <a:ea typeface="微软雅黑" panose="020B0503020204020204" charset="-122"/>
              </a:rPr>
              <a:t>带孩子上兴趣班</a:t>
            </a:r>
            <a:r>
              <a:rPr lang="en-US" altLang="zh-CN" sz="1900" dirty="0">
                <a:latin typeface="Abadi" panose="020B0604020104020204" pitchFamily="34" charset="0"/>
                <a:ea typeface="微软雅黑" panose="020B0503020204020204" charset="-122"/>
              </a:rPr>
              <a:t>□</a:t>
            </a:r>
            <a:r>
              <a:rPr lang="zh-CN" altLang="en-US" sz="1900" dirty="0">
                <a:latin typeface="Abadi" panose="020B0604020104020204" pitchFamily="34" charset="0"/>
                <a:ea typeface="微软雅黑" panose="020B0503020204020204" charset="-122"/>
              </a:rPr>
              <a:t>钓鱼</a:t>
            </a:r>
            <a:r>
              <a:rPr lang="en-US" altLang="zh-CN" sz="1900" dirty="0">
                <a:latin typeface="Abadi" panose="020B0604020104020204" pitchFamily="34" charset="0"/>
                <a:ea typeface="微软雅黑" panose="020B0503020204020204" charset="-122"/>
              </a:rPr>
              <a:t>□</a:t>
            </a:r>
            <a:r>
              <a:rPr lang="zh-CN" altLang="en-US" sz="1900" dirty="0">
                <a:latin typeface="Abadi" panose="020B0604020104020204" pitchFamily="34" charset="0"/>
                <a:ea typeface="微软雅黑" panose="020B0503020204020204" charset="-122"/>
              </a:rPr>
              <a:t>刷手机</a:t>
            </a:r>
            <a:r>
              <a:rPr lang="en-US" altLang="zh-CN" sz="1900" dirty="0">
                <a:latin typeface="Abadi" panose="020B0604020104020204" pitchFamily="34" charset="0"/>
                <a:ea typeface="微软雅黑" panose="020B0503020204020204" charset="-122"/>
              </a:rPr>
              <a:t>□</a:t>
            </a:r>
            <a:r>
              <a:rPr lang="zh-CN" altLang="en-US" sz="1900" dirty="0">
                <a:latin typeface="Abadi" panose="020B0604020104020204" pitchFamily="34" charset="0"/>
                <a:ea typeface="微软雅黑" panose="020B0503020204020204" charset="-122"/>
              </a:rPr>
              <a:t>读经祷告</a:t>
            </a:r>
            <a:r>
              <a:rPr lang="en-US" altLang="zh-CN" sz="1900" dirty="0">
                <a:latin typeface="Abadi" panose="020B0604020104020204" pitchFamily="34" charset="0"/>
                <a:ea typeface="微软雅黑" panose="020B0503020204020204" charset="-122"/>
              </a:rPr>
              <a:t>……</a:t>
            </a:r>
            <a:endParaRPr lang="en-US" altLang="zh-CN" sz="19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500" dirty="0">
                <a:latin typeface="微软雅黑" panose="020B0503020204020204" charset="-122"/>
                <a:ea typeface="微软雅黑" panose="020B0503020204020204" charset="-122"/>
              </a:rPr>
              <a:t>因“忙碌”</a:t>
            </a:r>
            <a:r>
              <a:rPr lang="en-US" altLang="zh-CN" sz="2500" dirty="0"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sz="2500" dirty="0">
                <a:latin typeface="微软雅黑" panose="020B0503020204020204" charset="-122"/>
                <a:ea typeface="微软雅黑" panose="020B0503020204020204" charset="-122"/>
              </a:rPr>
              <a:t>“懒惰”，很多人不想祷告和读经，有些人愿意可是是等到很晚才读经和祷告，然后读着祷告着睡着了</a:t>
            </a:r>
            <a:r>
              <a:rPr lang="en-US" altLang="zh-CN" sz="2500" dirty="0"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zh-CN" altLang="en-US" sz="25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25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作者慕安德烈提醒我们“</a:t>
            </a:r>
            <a:r>
              <a:rPr lang="zh-CN" altLang="en-US" sz="2500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因深感于太少人认识祷告在基督徒生活中所应占有的地位与能力</a:t>
            </a:r>
            <a:r>
              <a:rPr lang="zh-CN" altLang="en-US" sz="2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，所以笔者写这本书”（摘自</a:t>
            </a:r>
            <a:r>
              <a:rPr lang="en-US" altLang="zh-CN" sz="2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P6</a:t>
            </a:r>
            <a:r>
              <a:rPr lang="zh-CN" altLang="en-US" sz="2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）。</a:t>
            </a:r>
            <a:endParaRPr lang="en-US" altLang="zh-CN" sz="2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500" dirty="0">
                <a:solidFill>
                  <a:schemeClr val="accent6">
                    <a:lumMod val="75000"/>
                  </a:schemeClr>
                </a:solidFill>
              </a:rPr>
              <a:t>祷告是我们基督徒最崇高的特权，也是最重要的责任！</a:t>
            </a:r>
            <a:endParaRPr lang="en-US" altLang="zh-CN" sz="2500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27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3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609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《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基督的祷告学校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》1-3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章小结</a:t>
            </a:r>
            <a:endParaRPr lang="zh-CN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412506" cy="4351338"/>
          </a:xfrm>
        </p:spPr>
        <p:txBody>
          <a:bodyPr>
            <a:normAutofit fontScale="92500" lnSpcReduction="20000"/>
          </a:bodyPr>
          <a:lstStyle/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一、我们真的重视祷告吗？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500" dirty="0"/>
              <a:t>问：你每天祷告吗？</a:t>
            </a:r>
            <a:endParaRPr lang="en-US" altLang="zh-CN" sz="2500" dirty="0"/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500" dirty="0"/>
              <a:t>答</a:t>
            </a:r>
            <a:r>
              <a:rPr lang="en-US" altLang="zh-CN" sz="2500" dirty="0"/>
              <a:t>1</a:t>
            </a:r>
            <a:r>
              <a:rPr lang="zh-CN" altLang="en-US" sz="2500" dirty="0"/>
              <a:t>：不是，想起来会祷告一下 （</a:t>
            </a:r>
            <a:r>
              <a:rPr lang="en-US" altLang="zh-CN" sz="2500" dirty="0"/>
              <a:t>×</a:t>
            </a:r>
            <a:r>
              <a:rPr lang="zh-CN" altLang="en-US" sz="2500" dirty="0"/>
              <a:t>）</a:t>
            </a:r>
            <a:endParaRPr lang="en-US" altLang="zh-CN" sz="2500" dirty="0"/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500" dirty="0"/>
              <a:t>答</a:t>
            </a:r>
            <a:r>
              <a:rPr lang="en-US" altLang="zh-CN" sz="2500" dirty="0"/>
              <a:t>2</a:t>
            </a:r>
            <a:r>
              <a:rPr lang="zh-CN" altLang="en-US" sz="2500" dirty="0"/>
              <a:t>：不是，遇到事情</a:t>
            </a:r>
            <a:r>
              <a:rPr lang="en-US" altLang="zh-CN" sz="2500" dirty="0"/>
              <a:t>/</a:t>
            </a:r>
            <a:r>
              <a:rPr lang="zh-CN" altLang="en-US" sz="2500" dirty="0"/>
              <a:t>困难的时候会祷告（</a:t>
            </a:r>
            <a:r>
              <a:rPr lang="en-US" altLang="zh-CN" sz="2500" dirty="0"/>
              <a:t>×</a:t>
            </a:r>
            <a:r>
              <a:rPr lang="zh-CN" altLang="en-US" sz="2500" dirty="0"/>
              <a:t>）</a:t>
            </a:r>
            <a:endParaRPr lang="en-US" altLang="zh-CN" sz="2500" dirty="0"/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500" dirty="0"/>
              <a:t>答</a:t>
            </a:r>
            <a:r>
              <a:rPr lang="en-US" altLang="zh-CN" sz="2500" dirty="0"/>
              <a:t>3</a:t>
            </a:r>
            <a:r>
              <a:rPr lang="zh-CN" altLang="en-US" sz="2500" dirty="0"/>
              <a:t>：是的，我每天都祷告（√）</a:t>
            </a:r>
            <a:endParaRPr lang="en-US" altLang="zh-CN" sz="2500" dirty="0"/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endParaRPr lang="zh-CN" altLang="en-US" sz="25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如果你的回答是</a:t>
            </a:r>
            <a:r>
              <a:rPr lang="en-US" altLang="zh-CN" sz="2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</a:t>
            </a:r>
            <a:r>
              <a:rPr lang="en-US" altLang="zh-CN" sz="2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，你几乎很难</a:t>
            </a:r>
            <a:r>
              <a:rPr lang="en-US" altLang="zh-CN" sz="2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</a:t>
            </a:r>
            <a:r>
              <a:rPr lang="zh-CN" altLang="en-US" sz="2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与神相遇</a:t>
            </a:r>
            <a:r>
              <a:rPr lang="en-US" altLang="zh-CN" sz="2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》,</a:t>
            </a:r>
            <a:r>
              <a:rPr lang="zh-CN" altLang="en-US" sz="2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因为祷告在你的生活中可有可无，祷告在你的生活中没有地位与能力。</a:t>
            </a:r>
            <a:endParaRPr lang="en-US" altLang="zh-CN" sz="2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有人问祷告真的能“与神相遇”吗？分享真实案例</a:t>
            </a:r>
            <a:endParaRPr lang="en-US" altLang="zh-CN" sz="2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endParaRPr lang="zh-CN" altLang="en-US" sz="25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endParaRPr lang="zh-CN" altLang="en-US" sz="3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663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《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基督的祷告学校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》1-3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章小结</a:t>
            </a:r>
            <a:endParaRPr lang="zh-CN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99" y="1825625"/>
            <a:ext cx="10000129" cy="4485528"/>
          </a:xfrm>
        </p:spPr>
        <p:txBody>
          <a:bodyPr>
            <a:normAutofit fontScale="55000" lnSpcReduction="20000"/>
          </a:bodyPr>
          <a:lstStyle/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</a:rPr>
              <a:t>一、我们真的重视祷告吗？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3100" dirty="0"/>
              <a:t>约翰</a:t>
            </a:r>
            <a:r>
              <a:rPr lang="en-US" altLang="zh-CN" sz="3100" dirty="0"/>
              <a:t>·</a:t>
            </a:r>
            <a:r>
              <a:rPr lang="zh-CN" altLang="en-US" sz="3100" dirty="0"/>
              <a:t>麦克阿瑟牧师说：“</a:t>
            </a:r>
            <a:r>
              <a:rPr lang="zh-CN" altLang="en-US" sz="3100" dirty="0">
                <a:solidFill>
                  <a:schemeClr val="accent6">
                    <a:lumMod val="75000"/>
                  </a:schemeClr>
                </a:solidFill>
              </a:rPr>
              <a:t>祷告是基督徒基本的生活方式</a:t>
            </a:r>
            <a:r>
              <a:rPr lang="zh-CN" altLang="en-US" sz="3100" dirty="0"/>
              <a:t>。我们说</a:t>
            </a:r>
            <a:r>
              <a:rPr lang="zh-CN" altLang="en-US" sz="3100" dirty="0">
                <a:solidFill>
                  <a:schemeClr val="accent6">
                    <a:lumMod val="75000"/>
                  </a:schemeClr>
                </a:solidFill>
              </a:rPr>
              <a:t>阅读圣经就像吃饭，而祷告就像呼吸</a:t>
            </a:r>
            <a:r>
              <a:rPr lang="zh-CN" altLang="en-US" sz="3100" dirty="0"/>
              <a:t>。要活着就必须呼吸</a:t>
            </a:r>
            <a:r>
              <a:rPr lang="en-US" altLang="zh-CN" sz="3100" dirty="0"/>
              <a:t>……</a:t>
            </a:r>
            <a:r>
              <a:rPr lang="zh-CN" altLang="en-US" sz="3100" dirty="0"/>
              <a:t>祷告对基督徒来说，就像呼吸一样普通。你住在神的大气中，你要对这样的大气进行回应，这就是你接受神的同在，并向神祷告</a:t>
            </a:r>
            <a:r>
              <a:rPr lang="en-US" altLang="zh-CN" sz="3100" dirty="0"/>
              <a:t>……</a:t>
            </a:r>
            <a:r>
              <a:rPr lang="zh-CN" altLang="en-US" sz="3100" dirty="0"/>
              <a:t>你或许跟我一样。晚上，几乎在祷告中睡着。早上，几乎在祷告中醒来。我大部分人生，都是处于一种敞开的、与神交通的状态中。”（摘自约翰</a:t>
            </a:r>
            <a:r>
              <a:rPr lang="en-US" altLang="zh-CN" sz="3100" dirty="0"/>
              <a:t>·</a:t>
            </a:r>
            <a:r>
              <a:rPr lang="zh-CN" altLang="en-US" sz="3100" dirty="0"/>
              <a:t>麦克阿瑟牧师的讲道“怎样祷告”和“不住祷告”）</a:t>
            </a:r>
            <a:endParaRPr lang="en-US" altLang="zh-CN" sz="3100" dirty="0"/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endParaRPr lang="en-US" altLang="zh-CN" dirty="0"/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3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回应：我们要重视读经和祷告，从今天开始让我们不仅花时间默想神的话，更实际去祷告，停留在神的施恩宝座前，学习祷告的功课。</a:t>
            </a:r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（摘自</a:t>
            </a:r>
            <a:r>
              <a:rPr lang="en-US" altLang="zh-CN" sz="3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P12</a:t>
            </a:r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en-US" altLang="zh-CN" sz="3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3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回应：</a:t>
            </a:r>
            <a:r>
              <a:rPr lang="zh-CN" altLang="en-US" sz="3500" dirty="0"/>
              <a:t>祈祷不是琐碎的一种责任，占着角落里无足轻重的地位；不是仅用一点从其他工作里勉强抽出的零碎时间就可以的；乃是用我们时间的最好部分与中心部分来祈祷，并且需要用力。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（摘自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P8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3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endParaRPr lang="zh-CN" altLang="en-US" sz="3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752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《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基督的祷告学校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》1-3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章小结</a:t>
            </a:r>
            <a:endParaRPr lang="zh-CN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11393"/>
            <a:ext cx="8081682" cy="5203172"/>
          </a:xfrm>
        </p:spPr>
        <p:txBody>
          <a:bodyPr>
            <a:normAutofit fontScale="25000" lnSpcReduction="20000"/>
          </a:bodyPr>
          <a:lstStyle/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9200" b="1" dirty="0">
                <a:solidFill>
                  <a:schemeClr val="accent1">
                    <a:lumMod val="75000"/>
                  </a:schemeClr>
                </a:solidFill>
              </a:rPr>
              <a:t>二、祷告在教会中的重要性</a:t>
            </a:r>
            <a:endParaRPr lang="en-US" altLang="zh-CN" sz="92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7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祷告是神交付我们最高层次的事工，是所有其它事工的根本，也是能力的来源！</a:t>
            </a:r>
            <a:r>
              <a:rPr lang="zh-CN" altLang="en-US" sz="7200" dirty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zh-CN" altLang="en-US" sz="7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摘自</a:t>
            </a:r>
            <a:r>
              <a:rPr lang="en-US" altLang="zh-CN" sz="7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P6</a:t>
            </a:r>
            <a:r>
              <a:rPr lang="zh-CN" altLang="en-US" sz="7200" dirty="0"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zh-CN" altLang="en-US" sz="7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7200" dirty="0">
                <a:latin typeface="微软雅黑" panose="020B0503020204020204" charset="-122"/>
                <a:ea typeface="微软雅黑" panose="020B0503020204020204" charset="-122"/>
              </a:rPr>
              <a:t>我们往往更倾向于那些“看得见”的事工，因为忙碌于这样的事工不仅有收获，也容易证明我们确实“参与”教会服侍了。然后，像“祷告”这样的事工虽然是默默无闻的，在神眼中却是宝贵的！</a:t>
            </a:r>
            <a:endParaRPr lang="en-US" altLang="zh-CN" sz="72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7200" dirty="0"/>
              <a:t>祷告不仅仅是向神请求，更是与神同工、彰显神国度的关键途径。祷告使我们如葡萄树的枝子，连结生命源头</a:t>
            </a:r>
            <a:r>
              <a:rPr lang="en-US" altLang="zh-CN" sz="7200" dirty="0"/>
              <a:t>——</a:t>
            </a:r>
            <a:r>
              <a:rPr lang="zh-CN" altLang="en-US" sz="7200" dirty="0"/>
              <a:t>神，让我们与神相遇。没有祷告的事工，缺乏属天能力和神的带领，难以结出属灵果子。分享关怀事工</a:t>
            </a:r>
            <a:r>
              <a:rPr lang="en-US" altLang="zh-CN" sz="7200" dirty="0"/>
              <a:t>+</a:t>
            </a:r>
            <a:r>
              <a:rPr lang="zh-CN" altLang="en-US" sz="7200" dirty="0"/>
              <a:t>代祷</a:t>
            </a:r>
            <a:endParaRPr lang="en-US" altLang="zh-CN" sz="72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zh-CN" sz="72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7200" dirty="0"/>
              <a:t>回应：鼓励大家来参加每周三晚上的祷告会，一同来为教会事工和有需要的肢体祷告，在祷告中亲近神，在祷告中遇见神，并从神那里得力量和平安。</a:t>
            </a:r>
            <a:endParaRPr lang="en-US" altLang="zh-CN" sz="72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zh-CN" altLang="en-US" sz="7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047387-178D-4C0C-A3BD-CDC02EB0E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564" y="430308"/>
            <a:ext cx="1984235" cy="198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88BFA6B-2C4D-43A0-9E29-E9D0DDD8A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681" y="2414543"/>
            <a:ext cx="2352002" cy="407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75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《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基督的祷告学校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》1-3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章小结</a:t>
            </a:r>
            <a:endParaRPr lang="zh-CN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7"/>
            <a:ext cx="9704294" cy="3463550"/>
          </a:xfrm>
        </p:spPr>
        <p:txBody>
          <a:bodyPr>
            <a:normAutofit fontScale="85000" lnSpcReduction="10000"/>
          </a:bodyPr>
          <a:lstStyle/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000" b="1" dirty="0">
                <a:solidFill>
                  <a:schemeClr val="accent1">
                    <a:lumMod val="75000"/>
                  </a:schemeClr>
                </a:solidFill>
              </a:rPr>
              <a:t>三、祷告的操练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时间：</a:t>
            </a:r>
            <a:r>
              <a:rPr lang="zh-CN" altLang="en-US" sz="2600" dirty="0">
                <a:latin typeface="微软雅黑" panose="020B0503020204020204" charset="-122"/>
                <a:ea typeface="微软雅黑" panose="020B0503020204020204" charset="-122"/>
              </a:rPr>
              <a:t>祷告勇士们每天花至少</a:t>
            </a:r>
            <a:r>
              <a:rPr lang="en-US" altLang="zh-CN" sz="2600" dirty="0">
                <a:latin typeface="微软雅黑" panose="020B0503020204020204" charset="-122"/>
                <a:ea typeface="微软雅黑" panose="020B0503020204020204" charset="-122"/>
              </a:rPr>
              <a:t>2-4</a:t>
            </a:r>
            <a:r>
              <a:rPr lang="zh-CN" altLang="en-US" sz="2600" dirty="0">
                <a:latin typeface="微软雅黑" panose="020B0503020204020204" charset="-122"/>
                <a:ea typeface="微软雅黑" panose="020B0503020204020204" charset="-122"/>
              </a:rPr>
              <a:t>个小时来祷告</a:t>
            </a:r>
            <a:r>
              <a:rPr lang="zh-CN" altLang="en-US" sz="2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（摘自</a:t>
            </a:r>
            <a:r>
              <a:rPr lang="en-US" altLang="zh-CN" sz="2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P8</a:t>
            </a:r>
            <a:r>
              <a:rPr lang="zh-CN" altLang="en-US" sz="2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2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2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操练：（</a:t>
            </a:r>
            <a:r>
              <a:rPr lang="en-US" altLang="zh-CN" sz="2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）固定的祷告：每天需要有固定时间祷告，进入到内室来祷告，对于刚开始操练的人每天至少</a:t>
            </a:r>
            <a:r>
              <a:rPr lang="en-US" altLang="zh-CN" sz="2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2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分钟祷告时间，随着属灵生命的成熟，每天祷告时间自然会增长</a:t>
            </a:r>
            <a:endParaRPr lang="en-US" altLang="zh-CN" sz="2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</a:t>
            </a:r>
            <a:r>
              <a:rPr lang="zh-CN" altLang="en-US" sz="2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）随时的祷告：</a:t>
            </a:r>
            <a:r>
              <a:rPr lang="zh-CN" altLang="en-US" sz="2600" dirty="0"/>
              <a:t>司布真说：“我从来没有祷告超过五分钟，也从来没有超过五分钟不祷告。”</a:t>
            </a:r>
            <a:endParaRPr lang="en-US" altLang="zh-CN" sz="2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endParaRPr lang="zh-CN" altLang="en-US" sz="2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endParaRPr lang="zh-CN" altLang="en-US" sz="3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301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《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基督的祷告学校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》1-3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章小结</a:t>
            </a:r>
            <a:endParaRPr lang="zh-CN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95717"/>
            <a:ext cx="7857564" cy="4091081"/>
          </a:xfrm>
        </p:spPr>
        <p:txBody>
          <a:bodyPr>
            <a:normAutofit fontScale="70000" lnSpcReduction="20000"/>
          </a:bodyPr>
          <a:lstStyle/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000" b="1" dirty="0">
                <a:solidFill>
                  <a:schemeClr val="accent1">
                    <a:lumMod val="75000"/>
                  </a:schemeClr>
                </a:solidFill>
              </a:rPr>
              <a:t>三、祷告的操练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600" dirty="0">
                <a:latin typeface="微软雅黑" panose="020B0503020204020204" charset="-122"/>
                <a:ea typeface="微软雅黑" panose="020B0503020204020204" charset="-122"/>
              </a:rPr>
              <a:t>形式：</a:t>
            </a:r>
            <a:endParaRPr lang="zh-CN" altLang="en-US" sz="2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惟有当教会投入代祷的圣工，我们才能看见基督的能力彰显在教会中。（摘自</a:t>
            </a:r>
            <a:r>
              <a:rPr lang="en-US" altLang="zh-CN" sz="2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P8&amp;9</a:t>
            </a:r>
            <a:r>
              <a:rPr lang="zh-CN" altLang="en-US" sz="2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en-US" altLang="zh-CN" sz="2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主耶稣最喜欢发现有人愿意随他进到父面前，藉着祷告的大能，使神的祝福倾注于四周的人，在为别人代求的事上与他同工，好叫神的国度能降临在地上。（</a:t>
            </a:r>
            <a:r>
              <a:rPr lang="zh-CN" altLang="en-US" sz="2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摘自</a:t>
            </a:r>
            <a:r>
              <a:rPr lang="en-US" altLang="zh-CN" sz="2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P12</a:t>
            </a:r>
            <a:r>
              <a:rPr lang="zh-CN" altLang="en-US" sz="2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en-US" altLang="zh-CN" sz="2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操练：把代祷内容记录下来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榜样：耶稣是我们所有人在祷告事工上最好的榜样。</a:t>
            </a:r>
            <a:endParaRPr lang="en-US" altLang="zh-CN" sz="2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endParaRPr lang="en-US" altLang="zh-CN" sz="2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回应：当回头再翻看记录本时，你会发现“与神相遇”了。</a:t>
            </a:r>
            <a:endParaRPr lang="zh-CN" altLang="en-US" sz="2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endParaRPr lang="zh-CN" altLang="en-US" sz="3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74D8297-536B-4514-8554-911BDDE1E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545" y="1595717"/>
            <a:ext cx="1932442" cy="288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38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48505"/>
          </a:xfrm>
        </p:spPr>
        <p:txBody>
          <a:bodyPr>
            <a:noAutofit/>
          </a:bodyPr>
          <a:lstStyle/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2600" dirty="0">
              <a:solidFill>
                <a:srgbClr val="7030A0"/>
              </a:solidFill>
            </a:endParaRPr>
          </a:p>
          <a:p>
            <a:pPr marL="0" indent="0" algn="ctr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6000" dirty="0">
                <a:solidFill>
                  <a:srgbClr val="7030A0"/>
                </a:solidFill>
              </a:rPr>
              <a:t>Q&amp;A</a:t>
            </a:r>
            <a:endParaRPr lang="zh-CN" altLang="en-US" sz="6000" dirty="0">
              <a:solidFill>
                <a:srgbClr val="7030A0"/>
              </a:solidFill>
            </a:endParaRP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74D04552-8FEB-42D0-BCF2-7BD062516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End!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048000" y="481965"/>
            <a:ext cx="9144000" cy="2947035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50000"/>
              </a:lnSpc>
            </a:pPr>
            <a:r>
              <a:rPr lang="zh-CN" altLang="en-US" sz="4000" b="1" dirty="0">
                <a:solidFill>
                  <a:schemeClr val="accent2">
                    <a:lumMod val="75000"/>
                  </a:schemeClr>
                </a:solidFill>
              </a:rPr>
              <a:t>第</a:t>
            </a:r>
            <a:r>
              <a:rPr lang="en-US" altLang="zh-CN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zh-CN" altLang="en-US" sz="4000" b="1" dirty="0">
                <a:solidFill>
                  <a:schemeClr val="accent2">
                    <a:lumMod val="75000"/>
                  </a:schemeClr>
                </a:solidFill>
              </a:rPr>
              <a:t>课：</a:t>
            </a:r>
            <a:r>
              <a:rPr lang="en-US" altLang="zh-CN" sz="4000" b="1" dirty="0">
                <a:solidFill>
                  <a:schemeClr val="accent2">
                    <a:lumMod val="75000"/>
                  </a:schemeClr>
                </a:solidFill>
              </a:rPr>
              <a:t>《</a:t>
            </a:r>
            <a:r>
              <a:rPr lang="zh-CN" altLang="en-US" sz="4000" b="1" dirty="0">
                <a:solidFill>
                  <a:schemeClr val="accent2">
                    <a:lumMod val="75000"/>
                  </a:schemeClr>
                </a:solidFill>
              </a:rPr>
              <a:t>基督的祷告学校</a:t>
            </a:r>
            <a:r>
              <a:rPr lang="en-US" altLang="zh-CN" sz="4000" b="1" dirty="0">
                <a:solidFill>
                  <a:schemeClr val="accent2">
                    <a:lumMod val="75000"/>
                  </a:schemeClr>
                </a:solidFill>
              </a:rPr>
              <a:t>》</a:t>
            </a:r>
            <a:br>
              <a:rPr lang="zh-CN" altLang="en-US" sz="4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zh-CN" altLang="en-US" sz="4000" b="1" dirty="0">
                <a:solidFill>
                  <a:schemeClr val="accent2">
                    <a:lumMod val="75000"/>
                  </a:schemeClr>
                </a:solidFill>
              </a:rPr>
              <a:t>阅读分享</a:t>
            </a:r>
            <a:r>
              <a:rPr lang="en-US" altLang="zh-CN" sz="4000" b="1" dirty="0">
                <a:solidFill>
                  <a:schemeClr val="accent2">
                    <a:lumMod val="75000"/>
                  </a:schemeClr>
                </a:solidFill>
              </a:rPr>
              <a:t>1-3</a:t>
            </a:r>
            <a:r>
              <a:rPr lang="zh-CN" altLang="en-US" sz="4000" b="1" dirty="0">
                <a:solidFill>
                  <a:schemeClr val="accent2">
                    <a:lumMod val="75000"/>
                  </a:schemeClr>
                </a:solidFill>
              </a:rPr>
              <a:t>章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146612" y="3082402"/>
            <a:ext cx="9144000" cy="2163445"/>
          </a:xfrm>
        </p:spPr>
        <p:txBody>
          <a:bodyPr>
            <a:normAutofit lnSpcReduction="10000"/>
          </a:bodyPr>
          <a:lstStyle/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关怀团队</a:t>
            </a:r>
          </a:p>
          <a:p>
            <a:r>
              <a:rPr lang="en-US" altLang="zh-CN" dirty="0"/>
              <a:t>2025</a:t>
            </a:r>
            <a:r>
              <a:rPr lang="zh-CN" altLang="en-US" dirty="0"/>
              <a:t>年</a:t>
            </a:r>
            <a:r>
              <a:rPr lang="en-US" altLang="zh-CN" dirty="0"/>
              <a:t>10</a:t>
            </a:r>
            <a:r>
              <a:rPr lang="zh-CN" altLang="en-US" dirty="0"/>
              <a:t>月</a:t>
            </a:r>
            <a:r>
              <a:rPr lang="en-US" altLang="zh-CN" dirty="0"/>
              <a:t>12</a:t>
            </a:r>
            <a:r>
              <a:rPr lang="zh-CN" altLang="en-US" dirty="0"/>
              <a:t>日</a:t>
            </a:r>
          </a:p>
          <a:p>
            <a:endParaRPr lang="zh-CN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2866D11-AB01-4BF6-8785-D3CCA74F8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51" y="779701"/>
            <a:ext cx="3489603" cy="508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《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基督的祷告学校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》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第一章</a:t>
            </a:r>
            <a:endParaRPr lang="zh-CN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5E2BB979-E3F3-4C99-9606-FA45E420C0D6}"/>
              </a:ext>
            </a:extLst>
          </p:cNvPr>
          <p:cNvSpPr txBox="1">
            <a:spLocks/>
          </p:cNvSpPr>
          <p:nvPr/>
        </p:nvSpPr>
        <p:spPr>
          <a:xfrm>
            <a:off x="838200" y="1690687"/>
            <a:ext cx="8879541" cy="406465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zh-CN" b="1" dirty="0"/>
              <a:t>介绍作者的背景，年代，对比时下世界格局，中国福音背景。</a:t>
            </a:r>
            <a:endParaRPr lang="zh-CN" altLang="en-US" sz="30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125000"/>
              </a:lnSpc>
            </a:pPr>
            <a:r>
              <a:rPr lang="en-US" altLang="zh-CN" dirty="0"/>
              <a:t>1828</a:t>
            </a:r>
            <a:r>
              <a:rPr lang="zh-CN" altLang="zh-CN" dirty="0"/>
              <a:t>年</a:t>
            </a:r>
            <a:r>
              <a:rPr lang="en-US" altLang="zh-CN" dirty="0"/>
              <a:t>5</a:t>
            </a:r>
            <a:r>
              <a:rPr lang="zh-CN" altLang="zh-CN" dirty="0"/>
              <a:t>月</a:t>
            </a:r>
            <a:r>
              <a:rPr lang="en-US" altLang="zh-CN" dirty="0"/>
              <a:t>9</a:t>
            </a:r>
            <a:r>
              <a:rPr lang="zh-CN" altLang="zh-CN" dirty="0"/>
              <a:t>日，慕安得烈出生于</a:t>
            </a:r>
            <a:r>
              <a:rPr lang="en-US" altLang="zh-CN" dirty="0" err="1">
                <a:hlinkClick r:id="rId2" tooltip="南非"/>
              </a:rPr>
              <a:t>南非</a:t>
            </a:r>
            <a:r>
              <a:rPr lang="zh-CN" altLang="zh-CN" dirty="0"/>
              <a:t>的</a:t>
            </a:r>
            <a:r>
              <a:rPr lang="en-US" altLang="zh-CN" dirty="0"/>
              <a:t>Graaff Reinet</a:t>
            </a:r>
            <a:r>
              <a:rPr lang="zh-CN" altLang="zh-CN" dirty="0"/>
              <a:t>（</a:t>
            </a:r>
            <a:r>
              <a:rPr lang="en-US" altLang="zh-CN" dirty="0" err="1">
                <a:hlinkClick r:id="rId3"/>
              </a:rPr>
              <a:t>格拉夫-里内特</a:t>
            </a:r>
            <a:r>
              <a:rPr lang="zh-CN" altLang="zh-CN" dirty="0"/>
              <a:t>），他是</a:t>
            </a:r>
            <a:r>
              <a:rPr lang="en-US" altLang="zh-CN" dirty="0" err="1">
                <a:hlinkClick r:id="rId4" tooltip="荷兰改革宗教会（页面不存在）"/>
              </a:rPr>
              <a:t>荷兰改革宗教会</a:t>
            </a:r>
            <a:r>
              <a:rPr lang="zh-CN" altLang="zh-CN" dirty="0"/>
              <a:t>传教士的后代，从</a:t>
            </a:r>
            <a:r>
              <a:rPr lang="en-US" altLang="zh-CN" dirty="0" err="1">
                <a:hlinkClick r:id="rId5" tooltip="苏格兰人"/>
              </a:rPr>
              <a:t>苏格兰人</a:t>
            </a:r>
            <a:r>
              <a:rPr lang="zh-CN" altLang="zh-CN" dirty="0"/>
              <a:t>迁居到南非。</a:t>
            </a:r>
          </a:p>
          <a:p>
            <a:pPr lvl="1">
              <a:lnSpc>
                <a:spcPct val="125000"/>
              </a:lnSpc>
            </a:pPr>
            <a:r>
              <a:rPr lang="zh-CN" altLang="zh-CN" dirty="0"/>
              <a:t>中国时下背景：作者出生到去世的时间刚好是中国从鸦片战争到辛亥革命的期间，中国人在鸦片战争之前，基本很少有机会接触到福音，在</a:t>
            </a:r>
            <a:r>
              <a:rPr lang="en-US" altLang="zh-CN" dirty="0"/>
              <a:t>1842</a:t>
            </a:r>
            <a:r>
              <a:rPr lang="zh-CN" altLang="zh-CN" dirty="0"/>
              <a:t>年《南京条约》之后，宣教士得以合法传教。此后像戴得生入华时间</a:t>
            </a:r>
            <a:r>
              <a:rPr lang="en-US" altLang="zh-CN" dirty="0"/>
              <a:t>1854</a:t>
            </a:r>
            <a:r>
              <a:rPr lang="zh-CN" altLang="zh-CN" dirty="0"/>
              <a:t>年（创建内地会）</a:t>
            </a:r>
            <a:r>
              <a:rPr lang="en-US" altLang="zh-CN" dirty="0"/>
              <a:t>/</a:t>
            </a:r>
            <a:r>
              <a:rPr lang="zh-CN" altLang="zh-CN" dirty="0"/>
              <a:t>理雅各</a:t>
            </a:r>
            <a:r>
              <a:rPr lang="en-US" altLang="zh-CN" dirty="0"/>
              <a:t>1843</a:t>
            </a:r>
            <a:r>
              <a:rPr lang="zh-CN" altLang="zh-CN" dirty="0"/>
              <a:t>入华，香港大学前身</a:t>
            </a:r>
            <a:r>
              <a:rPr lang="en-US" altLang="zh-CN" dirty="0"/>
              <a:t>——</a:t>
            </a:r>
            <a:r>
              <a:rPr lang="zh-CN" altLang="zh-CN" dirty="0"/>
              <a:t>英华书院校长，翻译了大量中国经典（《论语》《孟子》《大学》《中庸》等）成英文</a:t>
            </a:r>
            <a:r>
              <a:rPr lang="en-US" altLang="zh-CN" dirty="0"/>
              <a:t>/</a:t>
            </a:r>
            <a:r>
              <a:rPr lang="zh-CN" altLang="zh-CN" dirty="0"/>
              <a:t>李提摩太（</a:t>
            </a:r>
            <a:r>
              <a:rPr lang="en-US" altLang="zh-CN" dirty="0"/>
              <a:t>Timothy Richard</a:t>
            </a:r>
            <a:r>
              <a:rPr lang="zh-CN" altLang="zh-CN" dirty="0"/>
              <a:t>）主张以</a:t>
            </a:r>
            <a:r>
              <a:rPr lang="en-US" altLang="zh-CN" dirty="0"/>
              <a:t>“</a:t>
            </a:r>
            <a:r>
              <a:rPr lang="zh-CN" altLang="zh-CN" dirty="0"/>
              <a:t>教育救国</a:t>
            </a:r>
            <a:r>
              <a:rPr lang="en-US" altLang="zh-CN" dirty="0"/>
              <a:t>”</a:t>
            </a:r>
            <a:r>
              <a:rPr lang="zh-CN" altLang="zh-CN" dirty="0"/>
              <a:t>，在山西传教等一批爱主爱中国的传教士···直至今天中国发展为世界基督徒最多的国家之一。</a:t>
            </a:r>
          </a:p>
          <a:p>
            <a:pPr lvl="1"/>
            <a:endParaRPr lang="zh-CN" altLang="zh-CN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zh-CN" sz="2500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zh-CN" altLang="en-US"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zh-CN" altLang="en-US"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7576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《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基督的祷告学校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》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第一章</a:t>
            </a:r>
            <a:endParaRPr lang="zh-CN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5E2BB979-E3F3-4C99-9606-FA45E420C0D6}"/>
              </a:ext>
            </a:extLst>
          </p:cNvPr>
          <p:cNvSpPr txBox="1">
            <a:spLocks/>
          </p:cNvSpPr>
          <p:nvPr/>
        </p:nvSpPr>
        <p:spPr>
          <a:xfrm>
            <a:off x="838200" y="1690687"/>
            <a:ext cx="8879541" cy="4064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zh-CN" sz="3200" b="1" kern="100" dirty="0">
                <a:solidFill>
                  <a:srgbClr val="0070C0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作者自序，就是作者为何要出这个书 </a:t>
            </a:r>
            <a:endParaRPr lang="zh-CN" altLang="en-US" sz="32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lnSpc>
                <a:spcPct val="125000"/>
              </a:lnSpc>
            </a:pPr>
            <a:r>
              <a:rPr lang="zh-CN" altLang="zh-CN" sz="24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强调了祈求</a:t>
            </a:r>
            <a:r>
              <a:rPr lang="en-US" altLang="zh-CN" sz="24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/</a:t>
            </a:r>
            <a:r>
              <a:rPr lang="zh-CN" altLang="zh-CN" sz="24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祷告的重要性</a:t>
            </a:r>
            <a:endParaRPr lang="zh-CN" altLang="zh-CN" sz="2400" dirty="0">
              <a:latin typeface="+mj-ea"/>
              <a:ea typeface="+mj-ea"/>
            </a:endParaRPr>
          </a:p>
          <a:p>
            <a:pPr>
              <a:lnSpc>
                <a:spcPct val="125000"/>
              </a:lnSpc>
            </a:pPr>
            <a:r>
              <a:rPr lang="zh-CN" altLang="zh-CN" sz="24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深感太少人认识到祷告在基督徒生活中应占的地位与能力。</a:t>
            </a:r>
            <a:endParaRPr lang="zh-CN" altLang="zh-CN" sz="2400" dirty="0">
              <a:latin typeface="+mj-ea"/>
              <a:ea typeface="+mj-ea"/>
            </a:endParaRPr>
          </a:p>
          <a:p>
            <a:pPr lvl="1"/>
            <a:endParaRPr lang="zh-CN" altLang="zh-CN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zh-CN" sz="2500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zh-CN" altLang="en-US"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zh-CN" altLang="en-US"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8593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《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基督的祷告学校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》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第一章</a:t>
            </a:r>
            <a:endParaRPr lang="zh-CN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5E2BB979-E3F3-4C99-9606-FA45E420C0D6}"/>
              </a:ext>
            </a:extLst>
          </p:cNvPr>
          <p:cNvSpPr txBox="1">
            <a:spLocks/>
          </p:cNvSpPr>
          <p:nvPr/>
        </p:nvSpPr>
        <p:spPr>
          <a:xfrm>
            <a:off x="838200" y="1690687"/>
            <a:ext cx="8879541" cy="4064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200" b="1" kern="100" dirty="0">
                <a:solidFill>
                  <a:srgbClr val="0070C0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个人心得</a:t>
            </a:r>
            <a:r>
              <a:rPr lang="en-US" altLang="zh-CN" sz="3200" b="1" kern="100" dirty="0">
                <a:solidFill>
                  <a:srgbClr val="0070C0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/</a:t>
            </a:r>
            <a:r>
              <a:rPr lang="zh-CN" altLang="en-US" sz="3200" b="1" kern="100" dirty="0">
                <a:solidFill>
                  <a:srgbClr val="0070C0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个人回应</a:t>
            </a:r>
            <a:r>
              <a:rPr lang="en-US" altLang="zh-CN" sz="3200" b="1" kern="100" dirty="0">
                <a:solidFill>
                  <a:srgbClr val="0070C0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/</a:t>
            </a:r>
            <a:r>
              <a:rPr lang="zh-CN" altLang="en-US" sz="3200" b="1" kern="100" dirty="0">
                <a:solidFill>
                  <a:srgbClr val="0070C0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个人收获</a:t>
            </a:r>
            <a:r>
              <a:rPr lang="zh-CN" altLang="zh-CN" sz="3200" b="1" kern="100" dirty="0">
                <a:solidFill>
                  <a:srgbClr val="0070C0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32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lnSpc>
                <a:spcPct val="125000"/>
              </a:lnSpc>
            </a:pPr>
            <a:r>
              <a:rPr lang="zh-CN" altLang="zh-CN" sz="24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认我们造物的主为天父，总要常常联络</a:t>
            </a:r>
            <a:r>
              <a:rPr lang="zh-CN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。</a:t>
            </a:r>
            <a:endParaRPr lang="en-US" altLang="zh-CN" sz="2400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zh-CN" sz="24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祷告就如同孩子与父亲的关系，如同海外游子与母国父母通话一样的关系</a:t>
            </a:r>
            <a:r>
              <a:rPr lang="zh-CN" altLang="en-US" sz="24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。</a:t>
            </a:r>
            <a:endParaRPr lang="en-US" altLang="zh-CN" sz="2400" kern="1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zh-CN" sz="24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若不常常祷告</a:t>
            </a:r>
            <a:r>
              <a:rPr lang="en-US" altLang="zh-CN" sz="24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/</a:t>
            </a:r>
            <a:r>
              <a:rPr lang="zh-CN" altLang="zh-CN" sz="24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祈求</a:t>
            </a:r>
            <a:r>
              <a:rPr lang="en-US" altLang="zh-CN" sz="24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/</a:t>
            </a:r>
            <a:r>
              <a:rPr lang="zh-CN" altLang="zh-CN" sz="24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认罪，我们便会失去与天父的亲密关系。</a:t>
            </a:r>
            <a:endParaRPr lang="zh-CN" altLang="zh-CN" sz="2400" dirty="0">
              <a:latin typeface="+mj-ea"/>
              <a:ea typeface="+mj-ea"/>
            </a:endParaRPr>
          </a:p>
          <a:p>
            <a:pPr lvl="1"/>
            <a:endParaRPr lang="zh-CN" altLang="zh-CN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zh-CN" sz="2500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zh-CN" altLang="en-US"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zh-CN" altLang="en-US"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1647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《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基督的祷告学校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》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第二章</a:t>
            </a:r>
            <a:endParaRPr lang="zh-CN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90687"/>
            <a:ext cx="8879541" cy="4064653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zh-CN" sz="3200" b="1" dirty="0">
                <a:solidFill>
                  <a:schemeClr val="accent1">
                    <a:lumMod val="75000"/>
                  </a:schemeClr>
                </a:solidFill>
              </a:rPr>
              <a:t>祂是唯一的导师</a:t>
            </a:r>
            <a:endParaRPr lang="zh-CN" altLang="en-US" sz="3000" b="1" dirty="0">
              <a:solidFill>
                <a:schemeClr val="accent1">
                  <a:lumMod val="75000"/>
                </a:schemeClr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zh-CN" sz="2400" dirty="0">
                <a:solidFill>
                  <a:schemeClr val="dk1"/>
                </a:solidFill>
              </a:rPr>
              <a:t>主在地上的祷告生活为门徒作了美好的榜样</a:t>
            </a:r>
            <a:endParaRPr lang="en-US" altLang="zh-CN" sz="19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zh-CN" sz="2400" dirty="0">
                <a:solidFill>
                  <a:schemeClr val="dk1"/>
                </a:solidFill>
              </a:rPr>
              <a:t>基督为我们代求</a:t>
            </a:r>
            <a:endParaRPr lang="zh-CN" altLang="en-US" sz="25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zh-CN" sz="2400" dirty="0">
                <a:solidFill>
                  <a:schemeClr val="dk1"/>
                </a:solidFill>
              </a:rPr>
              <a:t>我们需要效法主</a:t>
            </a:r>
            <a:endParaRPr lang="en-US" altLang="zh-CN" sz="2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zh-CN" sz="2400" dirty="0">
                <a:solidFill>
                  <a:schemeClr val="dk1"/>
                </a:solidFill>
              </a:rPr>
              <a:t>祷告的重要性</a:t>
            </a:r>
            <a:endParaRPr lang="en-US" altLang="zh-CN" sz="2500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27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3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703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《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基督的祷告学校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》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第二章</a:t>
            </a:r>
            <a:endParaRPr lang="zh-CN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90687"/>
            <a:ext cx="8879541" cy="4064653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zh-CN" sz="3200" b="1" dirty="0">
                <a:solidFill>
                  <a:schemeClr val="accent1">
                    <a:lumMod val="75000"/>
                  </a:schemeClr>
                </a:solidFill>
              </a:rPr>
              <a:t>祂是唯一的导师</a:t>
            </a:r>
            <a:endParaRPr lang="zh-CN" altLang="en-US" sz="3000" b="1" dirty="0">
              <a:solidFill>
                <a:schemeClr val="accent1">
                  <a:lumMod val="75000"/>
                </a:schemeClr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zh-CN" sz="2400" dirty="0">
                <a:solidFill>
                  <a:schemeClr val="dk1"/>
                </a:solidFill>
              </a:rPr>
              <a:t>祷告方面的软弱</a:t>
            </a:r>
            <a:endParaRPr lang="en-US" altLang="zh-CN" sz="19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zh-CN" sz="2400" dirty="0">
                <a:solidFill>
                  <a:schemeClr val="dk1"/>
                </a:solidFill>
              </a:rPr>
              <a:t>祷告中的拦阻</a:t>
            </a:r>
            <a:endParaRPr lang="zh-CN" altLang="en-US" sz="25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zh-CN" sz="2400" dirty="0">
                <a:solidFill>
                  <a:schemeClr val="dk1"/>
                </a:solidFill>
              </a:rPr>
              <a:t>什么是蒙神喜悦的祷告</a:t>
            </a:r>
            <a:endParaRPr lang="en-US" altLang="zh-CN" sz="2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zh-CN" sz="2400" dirty="0">
                <a:solidFill>
                  <a:schemeClr val="dk1"/>
                </a:solidFill>
              </a:rPr>
              <a:t>祷告</a:t>
            </a:r>
            <a:r>
              <a:rPr lang="zh-CN" altLang="en-US" sz="2400" dirty="0">
                <a:solidFill>
                  <a:schemeClr val="dk1"/>
                </a:solidFill>
              </a:rPr>
              <a:t>带</a:t>
            </a:r>
            <a:r>
              <a:rPr lang="zh-CN" altLang="zh-CN" sz="2400" dirty="0">
                <a:solidFill>
                  <a:schemeClr val="dk1"/>
                </a:solidFill>
              </a:rPr>
              <a:t>下的祝福：有份于祂的圣洁和生命，有份于神圣祭司的位分，将神的祝福倾注于四周的人</a:t>
            </a:r>
            <a:endParaRPr lang="en-US" altLang="zh-CN" sz="2500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27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3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555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《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基督的祷告学校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》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第二章</a:t>
            </a:r>
            <a:endParaRPr lang="zh-CN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90687"/>
            <a:ext cx="8879541" cy="4064653"/>
          </a:xfrm>
        </p:spPr>
        <p:txBody>
          <a:bodyPr>
            <a:normAutofit lnSpcReduction="10000"/>
          </a:bodyPr>
          <a:lstStyle/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zh-CN" sz="3200" b="1" dirty="0">
                <a:solidFill>
                  <a:schemeClr val="accent1">
                    <a:lumMod val="75000"/>
                  </a:schemeClr>
                </a:solidFill>
              </a:rPr>
              <a:t>祂是唯一的导师</a:t>
            </a:r>
            <a:endParaRPr lang="zh-CN" altLang="en-US" sz="30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zh-CN" altLang="en-US" sz="2400" dirty="0">
                <a:solidFill>
                  <a:schemeClr val="dk1"/>
                </a:solidFill>
              </a:rPr>
              <a:t>反思：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altLang="en-US" sz="2400" dirty="0">
                <a:solidFill>
                  <a:schemeClr val="dk1"/>
                </a:solidFill>
              </a:rPr>
              <a:t>拦阻祷告不蒙垂听的罪，怠惰，缺乏能力，祷告形式化，缺乏信心，不懂得祈求最需要的事</a:t>
            </a:r>
            <a:r>
              <a:rPr lang="zh-CN" altLang="zh-CN" sz="2400" dirty="0">
                <a:solidFill>
                  <a:schemeClr val="dk1"/>
                </a:solidFill>
              </a:rPr>
              <a:t>告方面的软弱</a:t>
            </a:r>
            <a:endParaRPr lang="en-US" altLang="zh-CN" sz="2400" dirty="0">
              <a:solidFill>
                <a:schemeClr val="dk1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altLang="zh-CN" sz="19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zh-CN" altLang="en-US" sz="2400" dirty="0">
                <a:solidFill>
                  <a:schemeClr val="dk1"/>
                </a:solidFill>
              </a:rPr>
              <a:t>应用：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altLang="en-US" sz="2400" dirty="0">
                <a:solidFill>
                  <a:schemeClr val="dk1"/>
                </a:solidFill>
              </a:rPr>
              <a:t>祷告是以神的荣耀为目的，祈求主藉著圣灵教导，多读圣经默想神的话，用实际的行动操练祷告的生活，学习代祷操练作为祭司的位分</a:t>
            </a:r>
            <a:endParaRPr lang="en-US" altLang="zh-CN" sz="2500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27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3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509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《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基督的祷告学校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》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第三章</a:t>
            </a:r>
            <a:endParaRPr lang="zh-CN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838200" y="1690687"/>
            <a:ext cx="9345706" cy="4064653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zh-CN" sz="3200" b="1" dirty="0">
                <a:solidFill>
                  <a:schemeClr val="accent1">
                    <a:lumMod val="75000"/>
                  </a:schemeClr>
                </a:solidFill>
              </a:rPr>
              <a:t>祂是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</a:rPr>
              <a:t>个灵，所以拜祂的，必须用灵和真理拜祂</a:t>
            </a:r>
            <a:endParaRPr lang="en-US" altLang="zh-CN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400" dirty="0">
                <a:solidFill>
                  <a:schemeClr val="dk1"/>
                </a:solidFill>
              </a:rPr>
              <a:t>神和敬拜祂的人之间必须有共鸣</a:t>
            </a:r>
            <a:endParaRPr lang="en-US" altLang="zh-CN" sz="2400"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400" dirty="0">
                <a:solidFill>
                  <a:schemeClr val="dk1"/>
                </a:solidFill>
              </a:rPr>
              <a:t>真正敬拜神的人，要寻找神，认识神，拥有神，享受神</a:t>
            </a:r>
            <a:endParaRPr lang="en-US" altLang="zh-CN" sz="2400"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400" dirty="0">
                <a:solidFill>
                  <a:schemeClr val="dk1"/>
                </a:solidFill>
              </a:rPr>
              <a:t>神是个灵，不受空间时间限制</a:t>
            </a:r>
            <a:endParaRPr lang="en-US" altLang="zh-CN" sz="2400"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400" dirty="0">
                <a:solidFill>
                  <a:schemeClr val="dk1"/>
                </a:solidFill>
              </a:rPr>
              <a:t>我们整个生命必须是在灵里敬拜的生命</a:t>
            </a:r>
            <a:endParaRPr lang="zh-CN" altLang="en-US" sz="27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3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881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WJkNzQ0YjA0Mzc2NWQ3MDEyMzBjNzc4ZDkxMjQ4YmM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1734</Words>
  <Application>Microsoft Office PowerPoint</Application>
  <PresentationFormat>宽屏</PresentationFormat>
  <Paragraphs>118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微软雅黑</vt:lpstr>
      <vt:lpstr>Abadi</vt:lpstr>
      <vt:lpstr>Arial</vt:lpstr>
      <vt:lpstr>Calibri</vt:lpstr>
      <vt:lpstr>WPS</vt:lpstr>
      <vt:lpstr>成人主日学：《与神相遇》</vt:lpstr>
      <vt:lpstr>第6课：《基督的祷告学校》 阅读分享1-3章</vt:lpstr>
      <vt:lpstr>《基督的祷告学校》第一章</vt:lpstr>
      <vt:lpstr>《基督的祷告学校》第一章</vt:lpstr>
      <vt:lpstr>《基督的祷告学校》第一章</vt:lpstr>
      <vt:lpstr>《基督的祷告学校》第二章</vt:lpstr>
      <vt:lpstr>《基督的祷告学校》第二章</vt:lpstr>
      <vt:lpstr>《基督的祷告学校》第二章</vt:lpstr>
      <vt:lpstr>《基督的祷告学校》第三章</vt:lpstr>
      <vt:lpstr>《基督的祷告学校》第三章</vt:lpstr>
      <vt:lpstr>《基督的祷告学校》第三章</vt:lpstr>
      <vt:lpstr>《基督的祷告学校》第三章</vt:lpstr>
      <vt:lpstr>《基督的祷告学校》1-3章小结</vt:lpstr>
      <vt:lpstr>《基督的祷告学校》1-3章小结</vt:lpstr>
      <vt:lpstr>《基督的祷告学校》1-3章小结</vt:lpstr>
      <vt:lpstr>《基督的祷告学校》1-3章小结</vt:lpstr>
      <vt:lpstr>《基督的祷告学校》1-3章小结</vt:lpstr>
      <vt:lpstr>《基督的祷告学校》1-3章小结</vt:lpstr>
      <vt:lpstr>The End!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成人主日学B班：慕道班</dc:title>
  <dc:creator>Tigerqiu</dc:creator>
  <cp:lastModifiedBy>Ted Qiu</cp:lastModifiedBy>
  <cp:revision>99</cp:revision>
  <dcterms:created xsi:type="dcterms:W3CDTF">2023-08-09T12:44:00Z</dcterms:created>
  <dcterms:modified xsi:type="dcterms:W3CDTF">2025-10-12T17:21:34Z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2052-12.1.0.20305</vt:lpwstr>
  </property>
</Properties>
</file>