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6" r:id="rId5"/>
    <p:sldId id="258" r:id="rId6"/>
    <p:sldId id="259" r:id="rId7"/>
    <p:sldId id="267" r:id="rId8"/>
    <p:sldId id="260" r:id="rId9"/>
    <p:sldId id="261" r:id="rId10"/>
    <p:sldId id="262" r:id="rId11"/>
    <p:sldId id="263" r:id="rId12"/>
    <p:sldId id="264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</p:embeddedFont>
    <p:embeddedFont>
      <p:font typeface="PT Serif" panose="020A0603040505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A0%90%E6%B8%AC" TargetMode="External"/><Relationship Id="rId13" Type="http://schemas.openxmlformats.org/officeDocument/2006/relationships/hyperlink" Target="https://zh.wikipedia.org/wiki/%E6%80%9D%E6%83%B3" TargetMode="External"/><Relationship Id="rId3" Type="http://schemas.openxmlformats.org/officeDocument/2006/relationships/hyperlink" Target="https://zh.wikipedia.org/wiki/%E6%8B%89%E4%B8%81%E8%AA%9E" TargetMode="External"/><Relationship Id="rId7" Type="http://schemas.openxmlformats.org/officeDocument/2006/relationships/hyperlink" Target="https://zh.wikipedia.org/wiki/%E5%81%87%E8%AA%AA" TargetMode="External"/><Relationship Id="rId12" Type="http://schemas.openxmlformats.org/officeDocument/2006/relationships/hyperlink" Target="https://zh.wikipedia.org/wiki/%E5%8F%AF%E8%AF%81%E4%BC%AA%E6%80%A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zh.wikipedia.org/wiki/%E5%8F%AF%E6%B8%AC%E8%A9%A6%E6%80%A7" TargetMode="External"/><Relationship Id="rId11" Type="http://schemas.openxmlformats.org/officeDocument/2006/relationships/hyperlink" Target="https://zh.wikipedia.org/wiki/%E7%A7%91%E5%AD%A6#cite_note-3" TargetMode="External"/><Relationship Id="rId5" Type="http://schemas.openxmlformats.org/officeDocument/2006/relationships/hyperlink" Target="https://zh.wikipedia.org/wiki/%E7%A7%91%E5%AD%B8%E6%96%B9%E6%B3%95" TargetMode="External"/><Relationship Id="rId10" Type="http://schemas.openxmlformats.org/officeDocument/2006/relationships/hyperlink" Target="https://zh.wikipedia.org/wiki/%E7%A7%91%E5%AD%A6#cite_note-EOWilson1999a-2" TargetMode="External"/><Relationship Id="rId4" Type="http://schemas.openxmlformats.org/officeDocument/2006/relationships/hyperlink" Target="https://zh.wikipedia.org/wiki/%E7%A7%91%E5%AD%A6#cite_note-1" TargetMode="External"/><Relationship Id="rId9" Type="http://schemas.openxmlformats.org/officeDocument/2006/relationships/hyperlink" Target="https://zh.wikipedia.org/wiki/%E7%9F%A5%E8%AD%98" TargetMode="External"/><Relationship Id="rId14" Type="http://schemas.openxmlformats.org/officeDocument/2006/relationships/hyperlink" Target="https://zh.wikipedia.org/wiki/%E7%9C%9F%E7%90%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Mary_Baker_Eddy#cite_note-FOOTNOTEFrerichs1988196-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915194"/>
            <a:ext cx="714375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zh-CN" alt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分辨異端</a:t>
            </a:r>
            <a:endParaRPr lang="en-CA" altLang="zh-CN" sz="4650" dirty="0">
              <a:solidFill>
                <a:srgbClr val="020202"/>
              </a:solidFill>
              <a:latin typeface="PT Serif" pitchFamily="34" charset="0"/>
              <a:ea typeface="PT Serif" pitchFamily="34" charset="-122"/>
              <a:cs typeface="PT Serif" pitchFamily="34" charset="-120"/>
            </a:endParaRPr>
          </a:p>
          <a:p>
            <a:pPr marL="0" indent="0">
              <a:lnSpc>
                <a:spcPts val="5850"/>
              </a:lnSpc>
              <a:buNone/>
            </a:pPr>
            <a:endParaRPr lang="en-CA" altLang="zh-CN" sz="4650" dirty="0">
              <a:solidFill>
                <a:srgbClr val="020202"/>
              </a:solidFill>
              <a:latin typeface="PT Serif" pitchFamily="34" charset="0"/>
              <a:ea typeface="PT Serif" pitchFamily="34" charset="-122"/>
              <a:cs typeface="PT Serif" pitchFamily="34" charset="-120"/>
            </a:endParaRPr>
          </a:p>
          <a:p>
            <a:pPr marL="0" indent="0">
              <a:lnSpc>
                <a:spcPts val="5850"/>
              </a:lnSpc>
              <a:buNone/>
            </a:pPr>
            <a:r>
              <a:rPr lang="zh-TW" alt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第六課 </a:t>
            </a:r>
            <a:r>
              <a:rPr lang="en-US" altLang="zh-TW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-- </a:t>
            </a:r>
            <a:r>
              <a:rPr lang="zh-TW" alt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基督教科學會 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3632201"/>
            <a:ext cx="7931110" cy="106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基督教科學會由艾迪夫人創立，</a:t>
            </a:r>
            <a:r>
              <a:rPr lang="en-US" sz="2800" b="1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主張信心治療法</a:t>
            </a:r>
            <a:r>
              <a:rPr lang="en-US" sz="28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本簡報將探討其歷史</a:t>
            </a:r>
            <a:r>
              <a:rPr lang="zh-CN" altLang="en-US" sz="28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的發展和</a:t>
            </a:r>
            <a:r>
              <a:rPr lang="en-US" sz="280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教義</a:t>
            </a:r>
            <a:r>
              <a:rPr lang="zh-CN" altLang="en-US" sz="28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上的錯謬</a:t>
            </a:r>
            <a:r>
              <a:rPr lang="en-US" sz="28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AA9848-8567-4FA6-96A0-43999743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"/>
            <a:ext cx="561181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C8ECF119-E00D-41A5-84DD-776A2540DB51}"/>
              </a:ext>
            </a:extLst>
          </p:cNvPr>
          <p:cNvSpPr/>
          <p:nvPr/>
        </p:nvSpPr>
        <p:spPr>
          <a:xfrm>
            <a:off x="6351310" y="6942276"/>
            <a:ext cx="714375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altLang="zh-CN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By </a:t>
            </a:r>
            <a:r>
              <a:rPr lang="zh-CN" altLang="en-US" dirty="0">
                <a:solidFill>
                  <a:srgbClr val="020202"/>
                </a:solidFill>
                <a:latin typeface="Arial" panose="020B0604020202020204" pitchFamily="34" charset="0"/>
                <a:ea typeface="PT Serif" pitchFamily="34" charset="-122"/>
                <a:cs typeface="Arial" panose="020B0604020202020204" pitchFamily="34" charset="0"/>
              </a:rPr>
              <a:t>治宏弟兄</a:t>
            </a:r>
            <a:endParaRPr lang="en-CA" altLang="zh-CN" dirty="0">
              <a:solidFill>
                <a:srgbClr val="020202"/>
              </a:solidFill>
              <a:latin typeface="Arial" panose="020B0604020202020204" pitchFamily="34" charset="0"/>
              <a:ea typeface="PT Serif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5298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爭議與批評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037403"/>
            <a:ext cx="3664863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2642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醫療爭議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0604" y="377237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僅靠祈禱治病，拒絕尋求醫療協助，引發法律訴訟。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37403"/>
            <a:ext cx="3664863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2642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教義偏離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2281" y="377237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被主流基督教視為異端，偏離聖經基本要義。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51809"/>
            <a:ext cx="7556421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17862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救贖觀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0604" y="568678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否定救贖需要，與基督教核心教義相悖。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6341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基督教科學會的影響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79646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59025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媒體影響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93790" y="3098409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《基督科學箴言報》成為國際性報紙。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179646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259025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另類醫療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4742021" y="3098409"/>
            <a:ext cx="3608189" cy="1118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推廣信心治療法，</a:t>
            </a:r>
            <a:r>
              <a:rPr lang="en-US" sz="1750" dirty="0" err="1">
                <a:solidFill>
                  <a:srgbClr val="383838"/>
                </a:solidFill>
                <a:latin typeface="DM Sans" pitchFamily="34" charset="0"/>
              </a:rPr>
              <a:t>影響醫療觀念</a:t>
            </a:r>
            <a:r>
              <a:rPr lang="en-US" sz="1750" dirty="0">
                <a:solidFill>
                  <a:srgbClr val="383838"/>
                </a:solidFill>
                <a:latin typeface="DM Sans" pitchFamily="34" charset="0"/>
              </a:rPr>
              <a:t>。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zh-CN" altLang="en-US" sz="1750" dirty="0">
                <a:solidFill>
                  <a:srgbClr val="383838"/>
                </a:solidFill>
                <a:latin typeface="DM Sans" pitchFamily="34" charset="0"/>
              </a:rPr>
              <a:t>对精神医学的探索和推动。</a:t>
            </a:r>
            <a:endParaRPr lang="en-US" sz="1750" dirty="0">
              <a:solidFill>
                <a:srgbClr val="383838"/>
              </a:solidFill>
              <a:latin typeface="DM Sans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10142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48952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宗教對話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93789" y="5403369"/>
            <a:ext cx="7101982" cy="18245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引發與主流基督教的神學辯論</a:t>
            </a: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由於其教義偏離聖經基本要義，正統的主流美國基督教教會的教會領袖與長老們，不認同與接受此教派。普遍地，基督教科學會被（歐美正統基督教教會與福音派，改革宗，浸信會，衛斯理宗，公理會等教派教會，與國內大陸的福音派，基要派的家庭教會的教會領袖與長老們等）認作屬於明顯的</a:t>
            </a:r>
            <a:r>
              <a:rPr lang="zh-TW" altLang="en-US" sz="17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異端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53760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結語：理解與反思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1446542"/>
            <a:ext cx="1020496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1882072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154566" y="167335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歷史意義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2154566" y="2181515"/>
            <a:ext cx="42938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基督教科學會反映19世紀美國宗教多元化。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041099" y="2755991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1" y="2884579"/>
            <a:ext cx="1020496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3320109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268033" y="59813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zh-CN" altLang="en-US" sz="2300" dirty="0"/>
              <a:t>正确看待科学与基督信仰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2268033" y="3619552"/>
            <a:ext cx="8617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CN" altLang="en-US" sz="1750" dirty="0"/>
              <a:t>雖然艾迪有公理宗的背景，但卻缺乏真理的根基，導致在尋求醫治和上帝的過程中偏離。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154566" y="419402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4322616"/>
            <a:ext cx="1020496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4758146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2154566" y="454943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 err="1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持續影響</a:t>
            </a: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https://www.christianscience.com/zht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2154566" y="5057588"/>
            <a:ext cx="40806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其思想仍在現代社會中引起爭議與反思。</a:t>
            </a:r>
            <a:endParaRPr lang="en-US" sz="1750" dirty="0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9B8FFD6A-75C6-4309-A302-C44FE0E8BF42}"/>
              </a:ext>
            </a:extLst>
          </p:cNvPr>
          <p:cNvSpPr/>
          <p:nvPr/>
        </p:nvSpPr>
        <p:spPr>
          <a:xfrm>
            <a:off x="793790" y="5824964"/>
            <a:ext cx="1020496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1C8F175B-3531-41CC-97C6-16B4C2B41566}"/>
              </a:ext>
            </a:extLst>
          </p:cNvPr>
          <p:cNvSpPr/>
          <p:nvPr/>
        </p:nvSpPr>
        <p:spPr>
          <a:xfrm>
            <a:off x="1020604" y="6260494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/>
              <a:t>4</a:t>
            </a: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AD9099C3-6C6F-4A6A-9298-2268DD046AED}"/>
              </a:ext>
            </a:extLst>
          </p:cNvPr>
          <p:cNvSpPr/>
          <p:nvPr/>
        </p:nvSpPr>
        <p:spPr>
          <a:xfrm>
            <a:off x="2268033" y="31383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zh-CN" alt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信仰根基的重要性</a:t>
            </a:r>
            <a:endParaRPr lang="en-US" sz="23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44AC25CD-D1AF-46BE-9F6C-047E24CE9B2A}"/>
              </a:ext>
            </a:extLst>
          </p:cNvPr>
          <p:cNvSpPr/>
          <p:nvPr/>
        </p:nvSpPr>
        <p:spPr>
          <a:xfrm>
            <a:off x="2154566" y="6268811"/>
            <a:ext cx="10371263" cy="18212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zh-CN" alt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科学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（英语：</a:t>
            </a:r>
            <a:r>
              <a:rPr lang="en-US" altLang="zh-CN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；词源为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3" tooltip="拉丁语"/>
              </a:rPr>
              <a:t>拉丁语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：</a:t>
            </a:r>
            <a:r>
              <a:rPr lang="en-US" altLang="zh-CN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scientia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，意为“知识”或“藉专业知识获得的技能”等</a:t>
            </a:r>
            <a:r>
              <a:rPr lang="en-US" altLang="zh-CN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）是一个要求确实遵守其基本原则且立基于客观事实的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5" tooltip="科学方法"/>
              </a:rPr>
              <a:t>系统性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研究领域，以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6" tooltip="可测试性"/>
              </a:rPr>
              <a:t>可被检验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7" tooltip="假说"/>
              </a:rPr>
              <a:t>假说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与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8" tooltip="预测"/>
              </a:rPr>
              <a:t>预测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为形式，进行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9" tooltip="知识"/>
              </a:rPr>
              <a:t>知识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的建构与组织工作。</a:t>
            </a:r>
            <a:r>
              <a:rPr lang="en-US" altLang="zh-CN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0"/>
              </a:rPr>
              <a:t>[2]</a:t>
            </a:r>
            <a:r>
              <a:rPr lang="en-US" altLang="zh-CN" sz="16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1"/>
              </a:rPr>
              <a:t>[a]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科学强调预测结果的具体性、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12" tooltip="可证伪性"/>
              </a:rPr>
              <a:t>可证伪性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；其他与科学对应的方法，有许多在更大程度上基于纯粹且主观的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13" tooltip="思想"/>
              </a:rPr>
              <a:t>思考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活动，而更少基于客观事实。科学不在于寻求绝对无误的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14" tooltip="真理"/>
              </a:rPr>
              <a:t>真理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，而是在现有基础上，以</a:t>
            </a:r>
            <a:r>
              <a:rPr lang="zh-CN" altLang="en-US" sz="1600" b="0" i="0" u="none" strike="noStrike" dirty="0">
                <a:effectLst/>
                <a:latin typeface="Arial" panose="020B0604020202020204" pitchFamily="34" charset="0"/>
                <a:hlinkClick r:id="rId5" tooltip="科学方法"/>
              </a:rPr>
              <a:t>科学方法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不断尝试揭露和确认客观世界的运作法则和原理等。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04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750" y="2353270"/>
            <a:ext cx="5106114" cy="638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800" b="1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艾迪夫人的生平</a:t>
            </a:r>
            <a:r>
              <a:rPr lang="en-US" sz="48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1821-1910</a:t>
            </a:r>
            <a:endParaRPr lang="en-US" sz="4800" b="1" dirty="0"/>
          </a:p>
        </p:txBody>
      </p:sp>
      <p:sp>
        <p:nvSpPr>
          <p:cNvPr id="4" name="Shape 1"/>
          <p:cNvSpPr/>
          <p:nvPr/>
        </p:nvSpPr>
        <p:spPr>
          <a:xfrm>
            <a:off x="961073" y="3048040"/>
            <a:ext cx="22860" cy="3796427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168420" y="3474045"/>
            <a:ext cx="680799" cy="22860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53725" y="3212215"/>
            <a:ext cx="437555" cy="43755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890885" y="3332361"/>
            <a:ext cx="1632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3200" b="1" dirty="0"/>
          </a:p>
        </p:txBody>
      </p:sp>
      <p:sp>
        <p:nvSpPr>
          <p:cNvPr id="8" name="Text 5"/>
          <p:cNvSpPr/>
          <p:nvPr/>
        </p:nvSpPr>
        <p:spPr>
          <a:xfrm>
            <a:off x="2042279" y="3242469"/>
            <a:ext cx="255305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早年生活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1969353" y="3663054"/>
            <a:ext cx="11904409" cy="33239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1821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 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月 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日出生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在新罕布希爾州博鎮的一座農舍。艾迪是家中六個孩子中最小的一個</a:t>
            </a:r>
            <a:r>
              <a:rPr lang="en-CA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她父親馬克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貝克是一位堅定的</a:t>
            </a:r>
            <a:r>
              <a:rPr lang="zh-CN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加爾文主義者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，也是蒂爾頓</a:t>
            </a:r>
            <a:r>
              <a:rPr lang="zh-CN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公理會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的活躍成員。</a:t>
            </a:r>
            <a:endParaRPr lang="en-CA" altLang="zh-CN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艾迪和她父親的關係一直不穩定。</a:t>
            </a:r>
            <a:r>
              <a:rPr lang="zh-CN" altLang="en-US" sz="2400" b="0" i="0" u="none" strike="noStrike" dirty="0">
                <a:effectLst/>
                <a:latin typeface="Arial" panose="020B0604020202020204" pitchFamily="34" charset="0"/>
              </a:rPr>
              <a:t>埃内斯特</a:t>
            </a:r>
            <a:r>
              <a:rPr lang="en-US" altLang="zh-CN" sz="2400" b="0" i="0" u="none" strike="noStrike" dirty="0">
                <a:effectLst/>
                <a:latin typeface="Arial" panose="020B0604020202020204" pitchFamily="34" charset="0"/>
              </a:rPr>
              <a:t>·</a:t>
            </a:r>
            <a:r>
              <a:rPr lang="zh-CN" altLang="en-US" sz="2400" b="0" i="0" u="none" strike="noStrike" dirty="0">
                <a:effectLst/>
                <a:latin typeface="Arial" panose="020B0604020202020204" pitchFamily="34" charset="0"/>
              </a:rPr>
              <a:t>薩瑟蘭</a:t>
            </a:r>
            <a:r>
              <a:rPr lang="en-US" altLang="zh-CN" sz="2400" b="0" i="0" u="none" strike="noStrike" dirty="0">
                <a:effectLst/>
                <a:latin typeface="Arial" panose="020B0604020202020204" pitchFamily="34" charset="0"/>
              </a:rPr>
              <a:t>·</a:t>
            </a:r>
            <a:r>
              <a:rPr lang="zh-CN" altLang="en-US" sz="2400" b="0" i="0" u="none" strike="noStrike" dirty="0">
                <a:effectLst/>
                <a:latin typeface="Arial" panose="020B0604020202020204" pitchFamily="34" charset="0"/>
              </a:rPr>
              <a:t>貝茨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sz="2400" b="0" i="0" u="none" strike="noStrike" dirty="0">
                <a:effectLst/>
                <a:latin typeface="Arial" panose="020B0604020202020204" pitchFamily="34" charset="0"/>
              </a:rPr>
              <a:t>約翰</a:t>
            </a:r>
            <a:r>
              <a:rPr lang="en-US" altLang="zh-CN" sz="2400" b="0" i="0" u="none" strike="noStrike" dirty="0">
                <a:effectLst/>
                <a:latin typeface="Arial" panose="020B0604020202020204" pitchFamily="34" charset="0"/>
              </a:rPr>
              <a:t>·V·</a:t>
            </a:r>
            <a:r>
              <a:rPr lang="zh-CN" altLang="en-US" sz="2400" b="0" i="0" u="none" strike="noStrike" dirty="0">
                <a:effectLst/>
                <a:latin typeface="Arial" panose="020B0604020202020204" pitchFamily="34" charset="0"/>
              </a:rPr>
              <a:t>迪特莫爾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在 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1932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寫道，貝克試圖用嚴厲的懲罰打破艾迪的意志，儘管她的母親經常幹預；與她父親的嚴格宗教信仰形成鮮明對比的是，艾迪的母親被描述為虔誠、安靜、輕鬆和有教養的，在艾迪的成長過程中對她產生了仁慈的精神影響。</a:t>
            </a:r>
            <a:endParaRPr lang="en-US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健康</a:t>
            </a:r>
            <a:r>
              <a:rPr lang="zh-CN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問題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艾迪有時會突發疾病。認識她家人的人形容她會突然倒在地上，扭動著身體尖叫，或者沉默不語，似乎失去了知覺，有時會持續幾個小時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148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236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61073" y="3048040"/>
            <a:ext cx="22860" cy="3796427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7" name="Text 4"/>
          <p:cNvSpPr/>
          <p:nvPr/>
        </p:nvSpPr>
        <p:spPr>
          <a:xfrm>
            <a:off x="890885" y="3332361"/>
            <a:ext cx="1632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endParaRPr lang="en-US" sz="3200" b="1" dirty="0"/>
          </a:p>
        </p:txBody>
      </p:sp>
      <p:sp>
        <p:nvSpPr>
          <p:cNvPr id="10" name="Shape 7"/>
          <p:cNvSpPr/>
          <p:nvPr/>
        </p:nvSpPr>
        <p:spPr>
          <a:xfrm>
            <a:off x="1168420" y="3394796"/>
            <a:ext cx="680799" cy="22860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765155" y="3138452"/>
            <a:ext cx="437555" cy="43755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890885" y="3253111"/>
            <a:ext cx="1632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3200" b="1" dirty="0"/>
          </a:p>
        </p:txBody>
      </p:sp>
      <p:sp>
        <p:nvSpPr>
          <p:cNvPr id="13" name="Text 10"/>
          <p:cNvSpPr/>
          <p:nvPr/>
        </p:nvSpPr>
        <p:spPr>
          <a:xfrm>
            <a:off x="2042279" y="3163219"/>
            <a:ext cx="255305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zh-CN" altLang="en-US" sz="28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婚姻及</a:t>
            </a:r>
            <a:r>
              <a:rPr lang="en-US" sz="2800" b="1" dirty="0" err="1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轉折點</a:t>
            </a:r>
            <a:endParaRPr lang="en-US" sz="2800" b="1" dirty="0"/>
          </a:p>
        </p:txBody>
      </p:sp>
      <p:sp>
        <p:nvSpPr>
          <p:cNvPr id="14" name="Text 11"/>
          <p:cNvSpPr/>
          <p:nvPr/>
        </p:nvSpPr>
        <p:spPr>
          <a:xfrm>
            <a:off x="1467556" y="3603286"/>
            <a:ext cx="13027377" cy="35073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第一次婚姻</a:t>
            </a:r>
            <a:r>
              <a:rPr lang="en-US" altLang="zh-TW" dirty="0"/>
              <a:t>1843</a:t>
            </a:r>
            <a:r>
              <a:rPr lang="zh-TW" altLang="en-US" dirty="0"/>
              <a:t>年</a:t>
            </a:r>
            <a:r>
              <a:rPr lang="en-CA" altLang="zh-TW" dirty="0"/>
              <a:t>12</a:t>
            </a:r>
            <a:r>
              <a:rPr lang="zh-CN" altLang="en-US" dirty="0"/>
              <a:t>月</a:t>
            </a:r>
            <a:r>
              <a:rPr lang="zh-TW" altLang="en-US" dirty="0"/>
              <a:t>：喬治</a:t>
            </a:r>
            <a:r>
              <a:rPr lang="en-US" altLang="zh-TW" dirty="0"/>
              <a:t>·</a:t>
            </a:r>
            <a:r>
              <a:rPr lang="en-CA" dirty="0"/>
              <a:t>W·</a:t>
            </a:r>
            <a:r>
              <a:rPr lang="zh-TW" altLang="en-US" dirty="0"/>
              <a:t>加爾佈雷思（</a:t>
            </a:r>
            <a:r>
              <a:rPr lang="en-CA" dirty="0"/>
              <a:t>George W. Glover）</a:t>
            </a:r>
            <a:r>
              <a:rPr lang="en-US" altLang="zh-CN" dirty="0"/>
              <a:t>1844 </a:t>
            </a:r>
            <a:r>
              <a:rPr lang="zh-CN" altLang="en-US" dirty="0"/>
              <a:t>年 </a:t>
            </a:r>
            <a:r>
              <a:rPr lang="en-US" altLang="zh-CN" dirty="0"/>
              <a:t>6 </a:t>
            </a:r>
            <a:r>
              <a:rPr lang="zh-CN" altLang="en-US" dirty="0"/>
              <a:t>月在北卡羅來納州威爾明頓居住在期間死於黃熱病。</a:t>
            </a:r>
            <a:r>
              <a:rPr lang="zh-TW" altLang="en-US" dirty="0"/>
              <a:t>留下她和遺腹子。</a:t>
            </a:r>
            <a:endParaRPr lang="en-CA" altLang="zh-TW" dirty="0"/>
          </a:p>
          <a:p>
            <a:pPr marL="285750" indent="-285750" algn="l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第二次婚姻</a:t>
            </a:r>
            <a:r>
              <a:rPr lang="en-US" altLang="zh-CN" dirty="0"/>
              <a:t>1853 </a:t>
            </a:r>
            <a:r>
              <a:rPr lang="zh-CN" altLang="en-US" dirty="0"/>
              <a:t>年，艾迪與牙醫丹尼爾</a:t>
            </a:r>
            <a:r>
              <a:rPr lang="en-US" altLang="zh-CN" dirty="0"/>
              <a:t>·</a:t>
            </a:r>
            <a:r>
              <a:rPr lang="zh-CN" altLang="en-US" dirty="0"/>
              <a:t>派特森</a:t>
            </a:r>
            <a:r>
              <a:rPr lang="zh-CN" altLang="en-CA" dirty="0"/>
              <a:t>（</a:t>
            </a:r>
            <a:r>
              <a:rPr lang="en-CA" altLang="zh-CN" dirty="0"/>
              <a:t>Daniel Patterson</a:t>
            </a:r>
            <a:r>
              <a:rPr lang="zh-CN" altLang="en-CA" dirty="0"/>
              <a:t>）</a:t>
            </a:r>
            <a:r>
              <a:rPr lang="zh-CN" altLang="en-US" dirty="0"/>
              <a:t>醫生結婚。拜訪</a:t>
            </a:r>
            <a:r>
              <a:rPr lang="zh-TW" altLang="en-US" dirty="0"/>
              <a:t>有一位「能叫人不藥而癒的神醫」催眠療法醫生昆比（</a:t>
            </a:r>
            <a:r>
              <a:rPr lang="en-US" altLang="zh-TW" dirty="0"/>
              <a:t>Phineas P. Quimby</a:t>
            </a:r>
            <a:r>
              <a:rPr lang="zh-TW" altLang="en-US" dirty="0"/>
              <a:t>），就往訪求醫。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儘管這種“治癒”只是暫時的，但她賦予了它宗教意義，而昆比卻不這麼認為。</a:t>
            </a:r>
            <a:r>
              <a:rPr lang="en-US" altLang="zh-CN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[ 38 ]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艾迪認為，這是耶穌基督施行的同一種治療方式。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1862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年，她宣稱由聖經啟示而發現基督治病的原理，並從自己的康復和其他病例得到證實。此後，她開始四處宣揚她的發現，為人治病，招收學生，教授這種「心靈醫術」，組織基督教科學派。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1873 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年，艾迪因通姦與丹尼爾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派特森離婚。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作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科學與健康附解經之匙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的確是抄襲昆比的學說。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1875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年，她寫成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科學與健康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一書述說其原理及精神療法，成為「基督教科學會」的教科書和教義權威。</a:t>
            </a:r>
            <a:endParaRPr lang="en-CA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第三次婚姻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1877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，和她的一位學生追求者阿薩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吉伯特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艾迪</a:t>
            </a:r>
            <a:r>
              <a:rPr lang="zh-CN" alt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CA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Asa Gilbert Eddy</a:t>
            </a:r>
            <a:r>
              <a:rPr lang="zh-CN" alt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結婚。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原是她的學生，也是第一位自稱為「基督教科學行醫者」。 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1882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CA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月阿薩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吉伯特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艾迪去世。</a:t>
            </a:r>
            <a:endParaRPr lang="en-CA" altLang="zh-TW" dirty="0"/>
          </a:p>
          <a:p>
            <a:pPr marL="285750" indent="-285750" algn="l">
              <a:lnSpc>
                <a:spcPts val="2450"/>
              </a:lnSpc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F5825B34-0E91-417F-9C12-1BF18F83E408}"/>
              </a:ext>
            </a:extLst>
          </p:cNvPr>
          <p:cNvSpPr/>
          <p:nvPr/>
        </p:nvSpPr>
        <p:spPr>
          <a:xfrm>
            <a:off x="765750" y="2353270"/>
            <a:ext cx="5106114" cy="638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800" b="1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艾迪夫人的生平</a:t>
            </a:r>
            <a:r>
              <a:rPr lang="en-US" sz="48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1821-1910</a:t>
            </a:r>
            <a:endParaRPr lang="en-U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236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61073" y="3048040"/>
            <a:ext cx="22860" cy="3796427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7" name="Text 4"/>
          <p:cNvSpPr/>
          <p:nvPr/>
        </p:nvSpPr>
        <p:spPr>
          <a:xfrm>
            <a:off x="890885" y="3332361"/>
            <a:ext cx="1632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endParaRPr lang="en-US" sz="3200" b="1" dirty="0"/>
          </a:p>
        </p:txBody>
      </p:sp>
      <p:sp>
        <p:nvSpPr>
          <p:cNvPr id="15" name="Shape 12"/>
          <p:cNvSpPr/>
          <p:nvPr/>
        </p:nvSpPr>
        <p:spPr>
          <a:xfrm>
            <a:off x="1168420" y="3604065"/>
            <a:ext cx="680799" cy="22860"/>
          </a:xfrm>
          <a:prstGeom prst="roundRect">
            <a:avLst>
              <a:gd name="adj" fmla="val 127639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730865" y="3330632"/>
            <a:ext cx="437555" cy="43755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890885" y="3462381"/>
            <a:ext cx="16323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3200" b="1" dirty="0"/>
          </a:p>
        </p:txBody>
      </p:sp>
      <p:sp>
        <p:nvSpPr>
          <p:cNvPr id="18" name="Text 15"/>
          <p:cNvSpPr/>
          <p:nvPr/>
        </p:nvSpPr>
        <p:spPr>
          <a:xfrm>
            <a:off x="2042279" y="3372489"/>
            <a:ext cx="255305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晚年成就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1214141" y="3923217"/>
            <a:ext cx="12851532" cy="38305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50"/>
              </a:lnSpc>
              <a:buNone/>
            </a:pP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1879 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年始，她不斷推廣她的事業，</a:t>
            </a:r>
            <a:r>
              <a:rPr lang="zh-TW" altLang="en-US" b="1" dirty="0">
                <a:solidFill>
                  <a:srgbClr val="FF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成為正式的宗教活動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。她與學生在波士頓建該派的母會，後又創辦學院，培養本派醫師和教師；畢業生到各地建立診所和教會。以後，有些教師修正她的觀點，甚至分裂對抗 </a:t>
            </a:r>
            <a:r>
              <a:rPr lang="zh-CN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  <a:endParaRPr lang="en-CA" altLang="zh-TW" b="1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1889 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年後，艾迪關閉學院，解散原有團體，進行內部改革，穩固自己的控制權。她以讀經師取代各分會的牧師，制訂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《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母會手冊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》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，要求各分會遵守。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艾迪夫人在教會中享有無上權威，他們的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《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教會手冊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》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規定任何信徒必須聽命於她的教導，違者開除會籍。艾迪夫人又自視為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《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啟示錄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》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十二章所說的那位婦人（那懷孕的婦人，正統教會一般解釋說這「婦人」是代表教會），帶來啟示之光。雖然基督教科學會並沒有正式把她當為神明供奉，但艾迪夫人有意把自己神化。要求教友稱她為母親，她把主禱文的第一句修改和解釋為「我們的父母神」。所以有些基督教科學派的人士說：「耶穌基督是上帝父性的男性代表；在這個時代，艾迪夫人是上帝母性的女性代表。」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這些妄自尊大的行徑，正是聖經所指責的表現（帖後 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：</a:t>
            </a:r>
            <a:r>
              <a:rPr lang="en-US" altLang="zh-TW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1-4</a:t>
            </a:r>
            <a:r>
              <a:rPr lang="zh-TW" altLang="en-US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）。晚年時交權給“五人理事會”。她死後，理事會與基督教科學出版協會發生權力之爭，自認為繼承人的貝爾夫人和斯蒂岑夫人分庭抗禮。許多主張基督教科學應該發展的醫師和教師退出或被逐出母會，但仍在進行精神療法活動。</a:t>
            </a:r>
            <a:endParaRPr lang="en-CA" altLang="zh-TW" b="1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F5825B34-0E91-417F-9C12-1BF18F83E408}"/>
              </a:ext>
            </a:extLst>
          </p:cNvPr>
          <p:cNvSpPr/>
          <p:nvPr/>
        </p:nvSpPr>
        <p:spPr>
          <a:xfrm>
            <a:off x="765750" y="2353270"/>
            <a:ext cx="5106114" cy="638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800" b="1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艾迪夫人的生平</a:t>
            </a:r>
            <a:r>
              <a:rPr lang="en-US" sz="48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1821-1910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2728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082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基督教科學會的發展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3524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69724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1879年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754422" y="320540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在波士頓建立母會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4975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9765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1883年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7754422" y="448472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出版《基督教科學報》月刊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6426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9108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1908年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754422" y="62992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發行《基督科學箴言報</a:t>
            </a: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》</a:t>
            </a:r>
            <a:r>
              <a:rPr lang="zh-CN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1750" dirty="0">
                <a:solidFill>
                  <a:srgbClr val="383838"/>
                </a:solidFill>
                <a:latin typeface="DM Sans" pitchFamily="34" charset="0"/>
              </a:rPr>
              <a:t>報紙在</a:t>
            </a:r>
            <a:r>
              <a:rPr lang="en-US" altLang="zh-CN" sz="1750" dirty="0">
                <a:solidFill>
                  <a:srgbClr val="383838"/>
                </a:solidFill>
                <a:latin typeface="DM Sans" pitchFamily="34" charset="0"/>
              </a:rPr>
              <a:t>1950</a:t>
            </a:r>
            <a:r>
              <a:rPr lang="zh-CN" altLang="en-US" sz="1750" dirty="0">
                <a:solidFill>
                  <a:srgbClr val="383838"/>
                </a:solidFill>
                <a:latin typeface="DM Sans" pitchFamily="34" charset="0"/>
              </a:rPr>
              <a:t>年至 </a:t>
            </a:r>
            <a:r>
              <a:rPr lang="en-US" altLang="zh-CN" sz="1750" dirty="0">
                <a:solidFill>
                  <a:srgbClr val="383838"/>
                </a:solidFill>
                <a:latin typeface="DM Sans" pitchFamily="34" charset="0"/>
              </a:rPr>
              <a:t>2002</a:t>
            </a:r>
            <a:r>
              <a:rPr lang="zh-CN" altLang="en-US" sz="1750" dirty="0">
                <a:solidFill>
                  <a:srgbClr val="383838"/>
                </a:solidFill>
                <a:latin typeface="DM Sans" pitchFamily="34" charset="0"/>
              </a:rPr>
              <a:t>年間曾七次榮</a:t>
            </a:r>
            <a:endParaRPr lang="en-CA" altLang="zh-CN" sz="1750" dirty="0">
              <a:solidFill>
                <a:srgbClr val="383838"/>
              </a:solidFill>
              <a:latin typeface="DM Sans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zh-CN" altLang="en-US" sz="1750" dirty="0">
                <a:solidFill>
                  <a:srgbClr val="383838"/>
                </a:solidFill>
                <a:latin typeface="DM Sans" pitchFamily="34" charset="0"/>
              </a:rPr>
              <a:t>獲普利策獎</a:t>
            </a:r>
            <a:endParaRPr lang="en-US" sz="1750" dirty="0">
              <a:solidFill>
                <a:srgbClr val="383838"/>
              </a:solidFill>
              <a:latin typeface="DM Sans" pitchFamily="34" charset="0"/>
            </a:endParaRP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3308C1C2-A32E-4958-A24D-9221839F951C}"/>
              </a:ext>
            </a:extLst>
          </p:cNvPr>
          <p:cNvSpPr/>
          <p:nvPr/>
        </p:nvSpPr>
        <p:spPr>
          <a:xfrm>
            <a:off x="7754422" y="20490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1875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 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科學與健康暨解經之鑰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9389"/>
            <a:ext cx="654843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基督教科學會的核心教義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977277"/>
            <a:ext cx="1614011" cy="8256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8831" y="3253145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3204091"/>
            <a:ext cx="267783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上帝是絕對善與完美</a:t>
            </a:r>
            <a:endParaRPr lang="en-US" sz="2300" dirty="0"/>
          </a:p>
        </p:txBody>
      </p:sp>
      <p:sp>
        <p:nvSpPr>
          <p:cNvPr id="6" name="Shape 3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859649"/>
            <a:ext cx="3228022" cy="8256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8831" y="4045744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95261" y="4086463"/>
            <a:ext cx="238029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物質世界是虛幻的</a:t>
            </a:r>
            <a:endParaRPr lang="en-US" sz="2300" dirty="0"/>
          </a:p>
        </p:txBody>
      </p:sp>
      <p:sp>
        <p:nvSpPr>
          <p:cNvPr id="10" name="Shape 6"/>
          <p:cNvSpPr/>
          <p:nvPr/>
        </p:nvSpPr>
        <p:spPr>
          <a:xfrm>
            <a:off x="5725120" y="469844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42021"/>
            <a:ext cx="4842034" cy="82569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8831" y="4928116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702266" y="4968835"/>
            <a:ext cx="267783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真理存在於精神層面</a:t>
            </a:r>
            <a:endParaRPr lang="en-US" sz="2300" dirty="0"/>
          </a:p>
        </p:txBody>
      </p:sp>
      <p:sp>
        <p:nvSpPr>
          <p:cNvPr id="14" name="Shape 9"/>
          <p:cNvSpPr/>
          <p:nvPr/>
        </p:nvSpPr>
        <p:spPr>
          <a:xfrm>
            <a:off x="6532126" y="558081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624393"/>
            <a:ext cx="6456164" cy="82569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78712" y="5810488"/>
            <a:ext cx="15109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7509272" y="5851208"/>
            <a:ext cx="267783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信心可治癒一切疾病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45528"/>
            <a:ext cx="654843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與正統基督教的主要分歧</a:t>
            </a:r>
            <a:endParaRPr lang="en-US" sz="465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468B92-B36B-434A-A612-D735CB735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34866"/>
              </p:ext>
            </p:extLst>
          </p:nvPr>
        </p:nvGraphicFramePr>
        <p:xfrm>
          <a:off x="292100" y="1189788"/>
          <a:ext cx="13802271" cy="603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25">
                  <a:extLst>
                    <a:ext uri="{9D8B030D-6E8A-4147-A177-3AD203B41FA5}">
                      <a16:colId xmlns:a16="http://schemas.microsoft.com/office/drawing/2014/main" val="1727862353"/>
                    </a:ext>
                  </a:extLst>
                </a:gridCol>
                <a:gridCol w="6094668">
                  <a:extLst>
                    <a:ext uri="{9D8B030D-6E8A-4147-A177-3AD203B41FA5}">
                      <a16:colId xmlns:a16="http://schemas.microsoft.com/office/drawing/2014/main" val="3667830383"/>
                    </a:ext>
                  </a:extLst>
                </a:gridCol>
                <a:gridCol w="6301278">
                  <a:extLst>
                    <a:ext uri="{9D8B030D-6E8A-4147-A177-3AD203B41FA5}">
                      <a16:colId xmlns:a16="http://schemas.microsoft.com/office/drawing/2014/main" val="462338570"/>
                    </a:ext>
                  </a:extLst>
                </a:gridCol>
              </a:tblGrid>
              <a:tr h="63827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概念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基督科學會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正統基督教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548549"/>
                  </a:ext>
                </a:extLst>
              </a:tr>
              <a:tr h="1146237">
                <a:tc>
                  <a:txBody>
                    <a:bodyPr/>
                    <a:lstStyle/>
                    <a:p>
                      <a:r>
                        <a:rPr lang="zh-TW" altLang="en-US" dirty="0"/>
                        <a:t>上帝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上帝是絕對的精神存在，無形無質，完全善良，創造並維持宇宙的運行。</a:t>
                      </a:r>
                      <a:r>
                        <a:rPr lang="zh-TW" altLang="en-US" dirty="0"/>
                        <a:t>生命、真理和愛組成了三位一體的神 </a:t>
                      </a:r>
                      <a:r>
                        <a:rPr lang="en-US" altLang="zh-TW" dirty="0"/>
                        <a:t>–</a:t>
                      </a:r>
                    </a:p>
                    <a:p>
                      <a:r>
                        <a:rPr lang="zh-TW" altLang="en-US" dirty="0"/>
                        <a:t>即為父為母的神。，顯示著多神主義，而非那位永在的「我是」。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上帝是三位一體（父、子、聖靈），既是創世的神，也是個人的救主。</a:t>
                      </a:r>
                      <a:r>
                        <a:rPr lang="zh-TW" altLang="en-US" dirty="0"/>
                        <a:t>聖父、聖子、聖靈合一的工作：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6894769"/>
                  </a:ext>
                </a:extLst>
              </a:tr>
              <a:tr h="1146237">
                <a:tc>
                  <a:txBody>
                    <a:bodyPr/>
                    <a:lstStyle/>
                    <a:p>
                      <a:r>
                        <a:rPr lang="zh-TW" altLang="en-US" dirty="0"/>
                        <a:t>耶穌基督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耶穌是個凡人，而基督則是神的意念。</a:t>
                      </a:r>
                      <a:r>
                        <a:rPr lang="zh-CN" altLang="en-US" dirty="0"/>
                        <a:t>耶穌是上帝的精神體現，通過示範心靈治癒來展現神的力量。否認耶穌的</a:t>
                      </a:r>
                      <a:r>
                        <a:rPr lang="zh-TW" altLang="en-US" dirty="0"/>
                        <a:t>永恆</a:t>
                      </a:r>
                      <a:r>
                        <a:rPr lang="zh-CN" altLang="en-US" dirty="0"/>
                        <a:t>神性。</a:t>
                      </a:r>
                      <a:r>
                        <a:rPr lang="zh-TW" altLang="en-US" dirty="0"/>
                        <a:t>（耶穌基督）具雙重位格，直至升天為</a:t>
                      </a:r>
                    </a:p>
                    <a:p>
                      <a:r>
                        <a:rPr lang="zh-TW" altLang="en-US" dirty="0"/>
                        <a:t>止。那時耶穌消失無跡；基督繼續存在</a:t>
                      </a:r>
                      <a:r>
                        <a:rPr lang="zh-CN" altLang="en-US" dirty="0"/>
                        <a:t>。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耶穌是神與人的合一體，借著他的生、死和復活為人類的罪贖回。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52670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聖靈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聖靈就是「神聖的科學」，是永生、真理和愛的發展。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聖靈是三位一體中的一位，與父神和子神共同存在，作用是指引、教導、安慰。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99475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罪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罪是錯誤的思想或與上帝精神不一致的表現，基本上是無知和謬誤。</a:t>
                      </a:r>
                      <a:r>
                        <a:rPr lang="zh-TW" altLang="en-US" dirty="0"/>
                        <a:t>凡物質與罪惡（包括一切的衝突、罪惡、疾</a:t>
                      </a:r>
                    </a:p>
                    <a:p>
                      <a:r>
                        <a:rPr lang="zh-TW" altLang="en-US" dirty="0"/>
                        <a:t>病和死亡）都是不實在的。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罪是人類的墮落，是違反神律法的行為，所有人類因亞當的墮落而有罪。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58333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贖罪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不需要通過耶穌的死來贖回罪，救贖是通過理解真理、改變思想獲得的。</a:t>
                      </a:r>
                      <a:r>
                        <a:rPr lang="zh-TW" altLang="en-US" dirty="0"/>
                        <a:t>耶穌教導及表現出人與神的合一。贖罪</a:t>
                      </a:r>
                    </a:p>
                    <a:p>
                      <a:r>
                        <a:rPr lang="zh-TW" altLang="en-US" dirty="0"/>
                        <a:t>表明了人與神的合一。一次的犧牲，不論如何大，不足以清償罪債。要避免罪惡的苦痛，就要停止犯罪，此外別無他法。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贖罪通過耶穌基督的死和復活來實現，人類罪的唯一贖回途徑。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86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9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45528"/>
            <a:ext cx="654843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與正統基督教的主要分歧</a:t>
            </a:r>
            <a:endParaRPr lang="en-US" sz="465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468B92-B36B-434A-A612-D735CB735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46040"/>
              </p:ext>
            </p:extLst>
          </p:nvPr>
        </p:nvGraphicFramePr>
        <p:xfrm>
          <a:off x="317500" y="1189788"/>
          <a:ext cx="13776871" cy="557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25">
                  <a:extLst>
                    <a:ext uri="{9D8B030D-6E8A-4147-A177-3AD203B41FA5}">
                      <a16:colId xmlns:a16="http://schemas.microsoft.com/office/drawing/2014/main" val="1727862353"/>
                    </a:ext>
                  </a:extLst>
                </a:gridCol>
                <a:gridCol w="6094668">
                  <a:extLst>
                    <a:ext uri="{9D8B030D-6E8A-4147-A177-3AD203B41FA5}">
                      <a16:colId xmlns:a16="http://schemas.microsoft.com/office/drawing/2014/main" val="3667830383"/>
                    </a:ext>
                  </a:extLst>
                </a:gridCol>
                <a:gridCol w="6301278">
                  <a:extLst>
                    <a:ext uri="{9D8B030D-6E8A-4147-A177-3AD203B41FA5}">
                      <a16:colId xmlns:a16="http://schemas.microsoft.com/office/drawing/2014/main" val="462338570"/>
                    </a:ext>
                  </a:extLst>
                </a:gridCol>
              </a:tblGrid>
              <a:tr h="63827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概念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基督科學會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正統基督教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548549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救恩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救恩是通過對神聖真理的認識與內在轉變獲得的。</a:t>
                      </a:r>
                      <a:endParaRPr lang="en-CA" altLang="zh-CN" dirty="0"/>
                    </a:p>
                    <a:p>
                      <a:r>
                        <a:rPr lang="zh-TW" altLang="en-US" dirty="0"/>
                        <a:t>要藉科學脫離罪惡，就要否定思想及現實中的罪，並永不承認罪惡有智慧和能力、苦痛或歡樂。要征服錯誤，就要否定其真實性。耶穌以身作則，傳授生命之道。到天堂</a:t>
                      </a:r>
                    </a:p>
                    <a:p>
                      <a:r>
                        <a:rPr lang="zh-TW" altLang="en-US" dirty="0"/>
                        <a:t>的路只有一條；神性科學中的和諧與基督能指引我們這條路。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救恩是通過信仰耶穌基督，接受他的救贖恩典和悔改得到的。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55982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刑罰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刑罰與懲罰並不存在，疾病和痛苦是錯誤思想的結果。</a:t>
                      </a:r>
                      <a:endParaRPr lang="en-CA" altLang="zh-CN" dirty="0"/>
                    </a:p>
                    <a:p>
                      <a:r>
                        <a:rPr lang="zh-TW" altLang="en-US" dirty="0"/>
                        <a:t>並沒有為必朽之人而設的最後審判，因為智慧的審判日每時每刻不斷的來臨。</a:t>
                      </a:r>
                      <a:endParaRPr lang="en-CA" altLang="zh-CN" dirty="0"/>
                    </a:p>
                    <a:p>
                      <a:r>
                        <a:rPr lang="zh-TW" altLang="en-US" dirty="0"/>
                        <a:t>罪惡為自己製造地獄；善行為自己製造天堂。死亡是個幻象，是物質生命的謊話，是不真實的，是虛假的。</a:t>
                      </a:r>
                      <a:endParaRPr lang="en-CA" altLang="zh-TW" dirty="0"/>
                    </a:p>
                    <a:p>
                      <a:r>
                        <a:rPr lang="zh-TW" altLang="en-US" dirty="0"/>
                        <a:t>身體不會死亡，因為物質不能付出生命。全人類的救恩在於進步和驗證。人死後若不進步，仍滯留在錯謬之</a:t>
                      </a:r>
                    </a:p>
                    <a:p>
                      <a:r>
                        <a:rPr lang="zh-TW" altLang="en-US" dirty="0"/>
                        <a:t>中，就必自我消滅。</a:t>
                      </a:r>
                      <a:endParaRPr lang="en-CA" altLang="zh-TW" dirty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刑罰是神的公義審判，最終的審判與永遠的懲罰將針對未信耶穌的人。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14172"/>
                  </a:ext>
                </a:extLst>
              </a:tr>
              <a:tr h="638277">
                <a:tc>
                  <a:txBody>
                    <a:bodyPr/>
                    <a:lstStyle/>
                    <a:p>
                      <a:r>
                        <a:rPr lang="zh-TW" altLang="en-US" dirty="0"/>
                        <a:t>治癒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治癒是通過精神的力量和對真理的理解來實現。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治癒可以通過禱告、信仰、藥物和醫治等方式，神的恩典説明身體恢復。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952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595101"/>
            <a:ext cx="654843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基督教科學會的禮儀特色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1934674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903839" y="19346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讀經師主持禮儀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903839" y="2442832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周日閱讀《聖經》及《科學與健康》。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1934674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795516" y="19346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不設傳統聖事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795516" y="2442832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無洗禮，不紀念聖誕節、復活節等</a:t>
            </a: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。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並不設立聖職。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365060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903839" y="365060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治療報告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903839" y="4158761"/>
            <a:ext cx="24433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平日匯報治療情況。</a:t>
            </a:r>
            <a:endParaRPr lang="en-US" sz="1750" dirty="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4DBC2EAE-59BF-4A96-90C8-909EFF1D9061}"/>
              </a:ext>
            </a:extLst>
          </p:cNvPr>
          <p:cNvSpPr/>
          <p:nvPr/>
        </p:nvSpPr>
        <p:spPr>
          <a:xfrm>
            <a:off x="10171867" y="365060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/>
        </p:spPr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97212FCE-945C-4153-AAAA-6AD0E0262B95}"/>
              </a:ext>
            </a:extLst>
          </p:cNvPr>
          <p:cNvSpPr/>
          <p:nvPr/>
        </p:nvSpPr>
        <p:spPr>
          <a:xfrm>
            <a:off x="10795516" y="365060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zh-CN" alt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設立分堂</a:t>
            </a:r>
            <a:endParaRPr lang="en-CA" altLang="zh-CN" sz="2300" dirty="0">
              <a:solidFill>
                <a:srgbClr val="383838"/>
              </a:solidFill>
              <a:latin typeface="PT Serif" pitchFamily="34" charset="0"/>
              <a:ea typeface="PT Serif" pitchFamily="34" charset="-122"/>
              <a:cs typeface="PT Serif" pitchFamily="34" charset="-120"/>
            </a:endParaRPr>
          </a:p>
          <a:p>
            <a:pPr marL="0" indent="0">
              <a:lnSpc>
                <a:spcPts val="2900"/>
              </a:lnSpc>
              <a:buNone/>
            </a:pPr>
            <a:endParaRPr lang="en-US" sz="23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09DEA133-D47F-4A21-BBAD-B3F27687EC23}"/>
              </a:ext>
            </a:extLst>
          </p:cNvPr>
          <p:cNvSpPr/>
          <p:nvPr/>
        </p:nvSpPr>
        <p:spPr>
          <a:xfrm>
            <a:off x="10764639" y="4158761"/>
            <a:ext cx="3256161" cy="1452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850"/>
              </a:lnSpc>
              <a:buNone/>
            </a:pPr>
            <a:r>
              <a:rPr lang="en-US" altLang="zh-TW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16 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人以上的團體，只要包含 </a:t>
            </a:r>
            <a:r>
              <a:rPr lang="en-US" altLang="zh-TW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4 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名母會成員，</a:t>
            </a:r>
            <a:r>
              <a:rPr lang="en-US" altLang="zh-TW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</a:t>
            </a: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名醫師，即可</a:t>
            </a:r>
          </a:p>
          <a:p>
            <a:pPr marL="0" indent="0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成立分會。母會成員從教師受業，並放棄原有職業，可批准為醫師。</a:t>
            </a:r>
            <a:endParaRPr lang="en-US" sz="1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A65786-9AFB-4985-8102-FA69DBB2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576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9">
            <a:extLst>
              <a:ext uri="{FF2B5EF4-FFF2-40B4-BE49-F238E27FC236}">
                <a16:creationId xmlns:a16="http://schemas.microsoft.com/office/drawing/2014/main" id="{7DA59490-8A05-406A-8F41-18DFB10EE03A}"/>
              </a:ext>
            </a:extLst>
          </p:cNvPr>
          <p:cNvSpPr/>
          <p:nvPr/>
        </p:nvSpPr>
        <p:spPr>
          <a:xfrm>
            <a:off x="5666769" y="6603866"/>
            <a:ext cx="4896863" cy="1075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850"/>
              </a:lnSpc>
              <a:buNone/>
            </a:pP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基督科学第一教堂（</a:t>
            </a:r>
            <a:r>
              <a:rPr lang="en-CA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First Church of Christ, Scientist）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位于美国</a:t>
            </a:r>
            <a:r>
              <a:rPr lang="zh-TW" altLang="en-US" sz="1600" b="0" i="0" u="none" strike="noStrike" dirty="0">
                <a:effectLst/>
                <a:latin typeface="Arial" panose="020B0604020202020204" pitchFamily="34" charset="0"/>
              </a:rPr>
              <a:t>波士顿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的基督科学中心，建于</a:t>
            </a:r>
            <a:r>
              <a:rPr lang="en-US" altLang="zh-TW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1894</a:t>
            </a:r>
            <a:r>
              <a:rPr lang="zh-TW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年的的母教堂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2910</Words>
  <Application>Microsoft Office PowerPoint</Application>
  <PresentationFormat>Custom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PT Serif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Jarod zhang</cp:lastModifiedBy>
  <cp:revision>18</cp:revision>
  <dcterms:created xsi:type="dcterms:W3CDTF">2025-01-12T15:32:54Z</dcterms:created>
  <dcterms:modified xsi:type="dcterms:W3CDTF">2025-07-25T03:37:04Z</dcterms:modified>
</cp:coreProperties>
</file>