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7" r:id="rId2"/>
    <p:sldId id="260" r:id="rId3"/>
    <p:sldId id="261" r:id="rId4"/>
    <p:sldId id="263" r:id="rId5"/>
    <p:sldId id="283" r:id="rId6"/>
    <p:sldId id="270" r:id="rId7"/>
    <p:sldId id="271" r:id="rId8"/>
    <p:sldId id="275" r:id="rId9"/>
    <p:sldId id="276" r:id="rId10"/>
    <p:sldId id="277" r:id="rId11"/>
    <p:sldId id="278" r:id="rId12"/>
    <p:sldId id="279" r:id="rId13"/>
    <p:sldId id="282" r:id="rId14"/>
    <p:sldId id="284" r:id="rId15"/>
    <p:sldId id="280" r:id="rId16"/>
    <p:sldId id="268" r:id="rId17"/>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80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570EFF-6B73-428A-A301-06D99EF38EA3}" type="datetimeFigureOut">
              <a:rPr lang="zh-CN" altLang="en-US" smtClean="0"/>
              <a:t>2025/7/24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8C7721-C473-4069-B814-146940B8F9E2}" type="slidenum">
              <a:rPr lang="zh-CN" altLang="en-US" smtClean="0"/>
              <a:t>‹#›</a:t>
            </a:fld>
            <a:endParaRPr lang="zh-CN" altLang="en-US"/>
          </a:p>
        </p:txBody>
      </p:sp>
    </p:spTree>
    <p:extLst>
      <p:ext uri="{BB962C8B-B14F-4D97-AF65-F5344CB8AC3E}">
        <p14:creationId xmlns:p14="http://schemas.microsoft.com/office/powerpoint/2010/main" val="3972951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F574B-8C96-95BB-F415-46FC7F98E225}"/>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4FC1E9B-B65A-6EAE-E9DB-21B418A65C45}"/>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E637E2B8-E45F-AA84-70B1-CBD5D3202B9B}"/>
              </a:ext>
            </a:extLst>
          </p:cNvPr>
          <p:cNvSpPr>
            <a:spLocks noGrp="1"/>
          </p:cNvSpPr>
          <p:nvPr>
            <p:ph type="body" idx="1"/>
          </p:nvPr>
        </p:nvSpPr>
        <p:spPr/>
        <p:txBody>
          <a:bodyPr/>
          <a:lstStyle/>
          <a:p>
            <a:r>
              <a:rPr lang="zh-CN" altLang="en-US" dirty="0"/>
              <a:t>神论出了问题</a:t>
            </a:r>
          </a:p>
        </p:txBody>
      </p:sp>
      <p:sp>
        <p:nvSpPr>
          <p:cNvPr id="4" name="灯片编号占位符 3">
            <a:extLst>
              <a:ext uri="{FF2B5EF4-FFF2-40B4-BE49-F238E27FC236}">
                <a16:creationId xmlns:a16="http://schemas.microsoft.com/office/drawing/2014/main" id="{C4ABEDE1-95BF-BA9C-E5DE-34E0345CCD6A}"/>
              </a:ext>
            </a:extLst>
          </p:cNvPr>
          <p:cNvSpPr>
            <a:spLocks noGrp="1"/>
          </p:cNvSpPr>
          <p:nvPr>
            <p:ph type="sldNum" sz="quarter" idx="5"/>
          </p:nvPr>
        </p:nvSpPr>
        <p:spPr/>
        <p:txBody>
          <a:bodyPr/>
          <a:lstStyle/>
          <a:p>
            <a:fld id="{D18C7721-C473-4069-B814-146940B8F9E2}" type="slidenum">
              <a:rPr lang="zh-CN" altLang="en-US" smtClean="0"/>
              <a:t>5</a:t>
            </a:fld>
            <a:endParaRPr lang="zh-CN" altLang="en-US"/>
          </a:p>
        </p:txBody>
      </p:sp>
    </p:spTree>
    <p:extLst>
      <p:ext uri="{BB962C8B-B14F-4D97-AF65-F5344CB8AC3E}">
        <p14:creationId xmlns:p14="http://schemas.microsoft.com/office/powerpoint/2010/main" val="2307616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神论出了问题</a:t>
            </a:r>
          </a:p>
        </p:txBody>
      </p:sp>
      <p:sp>
        <p:nvSpPr>
          <p:cNvPr id="4" name="灯片编号占位符 3"/>
          <p:cNvSpPr>
            <a:spLocks noGrp="1"/>
          </p:cNvSpPr>
          <p:nvPr>
            <p:ph type="sldNum" sz="quarter" idx="5"/>
          </p:nvPr>
        </p:nvSpPr>
        <p:spPr/>
        <p:txBody>
          <a:bodyPr/>
          <a:lstStyle/>
          <a:p>
            <a:fld id="{D18C7721-C473-4069-B814-146940B8F9E2}" type="slidenum">
              <a:rPr lang="zh-CN" altLang="en-US" smtClean="0"/>
              <a:t>7</a:t>
            </a:fld>
            <a:endParaRPr lang="zh-CN" altLang="en-US"/>
          </a:p>
        </p:txBody>
      </p:sp>
    </p:spTree>
    <p:extLst>
      <p:ext uri="{BB962C8B-B14F-4D97-AF65-F5344CB8AC3E}">
        <p14:creationId xmlns:p14="http://schemas.microsoft.com/office/powerpoint/2010/main" val="39532577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p:spTree>
      <p:nvGrpSpPr>
        <p:cNvPr id="1" name=""/>
        <p:cNvGrpSpPr/>
        <p:nvPr/>
      </p:nvGrpSpPr>
      <p:grpSpPr>
        <a:xfrm>
          <a:off x="0" y="0"/>
          <a:ext cx="9144000" cy="5143500"/>
          <a:chOff x="0" y="0"/>
          <a:chExt cx="9144000" cy="5143500"/>
        </a:xfrm>
      </p:grpSpPr>
      <p:pic>
        <p:nvPicPr>
          <p:cNvPr id="2" name="Google Shape;7;p2"/>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_1">
    <p:spTree>
      <p:nvGrpSpPr>
        <p:cNvPr id="1" name=""/>
        <p:cNvGrpSpPr/>
        <p:nvPr/>
      </p:nvGrpSpPr>
      <p:grpSpPr>
        <a:xfrm>
          <a:off x="0" y="0"/>
          <a:ext cx="9144000" cy="5143500"/>
          <a:chOff x="0" y="0"/>
          <a:chExt cx="9144000" cy="5143500"/>
        </a:xfrm>
      </p:grpSpPr>
      <p:pic>
        <p:nvPicPr>
          <p:cNvPr id="2" name="Google Shape;9;p3"/>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_1_1">
    <p:spTree>
      <p:nvGrpSpPr>
        <p:cNvPr id="1" name=""/>
        <p:cNvGrpSpPr/>
        <p:nvPr/>
      </p:nvGrpSpPr>
      <p:grpSpPr>
        <a:xfrm>
          <a:off x="0" y="0"/>
          <a:ext cx="9144000" cy="5143500"/>
          <a:chOff x="0" y="0"/>
          <a:chExt cx="9144000" cy="5143500"/>
        </a:xfrm>
      </p:grpSpPr>
      <p:pic>
        <p:nvPicPr>
          <p:cNvPr id="2" name="Google Shape;11;p4"/>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USTOM_1_1_1">
    <p:spTree>
      <p:nvGrpSpPr>
        <p:cNvPr id="1" name=""/>
        <p:cNvGrpSpPr/>
        <p:nvPr/>
      </p:nvGrpSpPr>
      <p:grpSpPr>
        <a:xfrm>
          <a:off x="0" y="0"/>
          <a:ext cx="9144000" cy="5143500"/>
          <a:chOff x="0" y="0"/>
          <a:chExt cx="9144000" cy="5143500"/>
        </a:xfrm>
      </p:grpSpPr>
      <p:pic>
        <p:nvPicPr>
          <p:cNvPr id="2" name="Google Shape;13;p5"/>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_1_1_1_1">
    <p:spTree>
      <p:nvGrpSpPr>
        <p:cNvPr id="1" name=""/>
        <p:cNvGrpSpPr/>
        <p:nvPr/>
      </p:nvGrpSpPr>
      <p:grpSpPr>
        <a:xfrm>
          <a:off x="0" y="0"/>
          <a:ext cx="9144000" cy="5143500"/>
          <a:chOff x="0" y="0"/>
          <a:chExt cx="9144000" cy="5143500"/>
        </a:xfrm>
      </p:grpSpPr>
      <p:pic>
        <p:nvPicPr>
          <p:cNvPr id="2" name="Google Shape;15;p6"/>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USTOM_1_1_1_1_1">
    <p:spTree>
      <p:nvGrpSpPr>
        <p:cNvPr id="1" name=""/>
        <p:cNvGrpSpPr/>
        <p:nvPr/>
      </p:nvGrpSpPr>
      <p:grpSpPr>
        <a:xfrm>
          <a:off x="0" y="0"/>
          <a:ext cx="9144000" cy="5143500"/>
          <a:chOff x="0" y="0"/>
          <a:chExt cx="9144000" cy="5143500"/>
        </a:xfrm>
      </p:grpSpPr>
      <p:pic>
        <p:nvPicPr>
          <p:cNvPr id="2" name="Google Shape;17;p7"/>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_1_1_1_1_1_1">
    <p:spTree>
      <p:nvGrpSpPr>
        <p:cNvPr id="1" name=""/>
        <p:cNvGrpSpPr/>
        <p:nvPr/>
      </p:nvGrpSpPr>
      <p:grpSpPr>
        <a:xfrm>
          <a:off x="0" y="0"/>
          <a:ext cx="9144000" cy="5143500"/>
          <a:chOff x="0" y="0"/>
          <a:chExt cx="9144000" cy="5143500"/>
        </a:xfrm>
      </p:grpSpPr>
      <p:pic>
        <p:nvPicPr>
          <p:cNvPr id="2" name="Google Shape;19;p8"/>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_1_1_1_1_1_1_1">
    <p:spTree>
      <p:nvGrpSpPr>
        <p:cNvPr id="1" name=""/>
        <p:cNvGrpSpPr/>
        <p:nvPr/>
      </p:nvGrpSpPr>
      <p:grpSpPr>
        <a:xfrm>
          <a:off x="0" y="0"/>
          <a:ext cx="9144000" cy="5143500"/>
          <a:chOff x="0" y="0"/>
          <a:chExt cx="9144000" cy="5143500"/>
        </a:xfrm>
      </p:grpSpPr>
      <p:pic>
        <p:nvPicPr>
          <p:cNvPr id="2" name="Google Shape;21;p9"/>
          <p:cNvPicPr>
            <a:picLocks noChangeAspect="1"/>
          </p:cNvPicPr>
          <p:nvPr/>
        </p:nvPicPr>
        <p:blipFill>
          <a:blip r:embed="rId2"/>
          <a:stretch>
            <a:fillRect/>
          </a:stretch>
        </p:blipFill>
        <p:spPr>
          <a:xfrm>
            <a:off x="0" y="0"/>
            <a:ext cx="9144000" cy="51435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2EE"/>
        </a:solidFill>
        <a:effectLst/>
      </p:bgPr>
    </p:bg>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425762538" r:id="rId1"/>
    <p:sldLayoutId id="2425762539" r:id="rId2"/>
    <p:sldLayoutId id="2425762540" r:id="rId3"/>
    <p:sldLayoutId id="2425762541" r:id="rId4"/>
    <p:sldLayoutId id="2425762542" r:id="rId5"/>
    <p:sldLayoutId id="2425762543" r:id="rId6"/>
    <p:sldLayoutId id="2425762544" r:id="rId7"/>
    <p:sldLayoutId id="2425762545" r:id="rId8"/>
  </p:sldLayoutIdLst>
  <p:txStyles>
    <p:titleStyle>
      <a:defPPr algn="l">
        <a:defRPr kern="1200"/>
      </a:defPPr>
      <a:lvl1pPr algn="l">
        <a:defRPr sz="1400" kern="1200"/>
      </a:lvl1pPr>
      <a:lvl2pPr algn="l">
        <a:defRPr sz="1400" kern="1200"/>
      </a:lvl2pPr>
      <a:lvl3pPr algn="l">
        <a:defRPr sz="1400" kern="1200"/>
      </a:lvl3pPr>
      <a:lvl4pPr algn="l">
        <a:defRPr sz="1400" kern="1200"/>
      </a:lvl4pPr>
      <a:lvl5pPr algn="l">
        <a:defRPr sz="1400" kern="1200"/>
      </a:lvl5pPr>
      <a:lvl6pPr algn="l">
        <a:defRPr sz="1400" kern="1200"/>
      </a:lvl6pPr>
      <a:lvl7pPr algn="l">
        <a:defRPr sz="1400" kern="1200"/>
      </a:lvl7pPr>
      <a:lvl8pPr algn="l">
        <a:defRPr sz="1400" kern="1200"/>
      </a:lvl8pPr>
      <a:lvl9pPr algn="l">
        <a:defRPr sz="1400" kern="1200"/>
      </a:lvl9pPr>
      <a:extLst/>
    </p:titleStyle>
    <p:bodyStyle>
      <a:defPPr algn="l">
        <a:defRPr kern="1200"/>
      </a:defPPr>
      <a:lvl1pPr algn="l">
        <a:defRPr sz="1400" kern="1200"/>
      </a:lvl1pPr>
      <a:lvl2pPr algn="l">
        <a:defRPr sz="1400" kern="1200"/>
      </a:lvl2pPr>
      <a:lvl3pPr algn="l">
        <a:defRPr sz="1400" kern="1200"/>
      </a:lvl3pPr>
      <a:lvl4pPr algn="l">
        <a:defRPr sz="1400" kern="1200"/>
      </a:lvl4pPr>
      <a:lvl5pPr algn="l">
        <a:defRPr sz="1400" kern="1200"/>
      </a:lvl5pPr>
      <a:lvl6pPr algn="l">
        <a:defRPr sz="1400" kern="1200"/>
      </a:lvl6pPr>
      <a:lvl7pPr algn="l">
        <a:defRPr sz="1400" kern="1200"/>
      </a:lvl7pPr>
      <a:lvl8pPr algn="l">
        <a:defRPr sz="1400" kern="1200"/>
      </a:lvl8pPr>
      <a:lvl9pPr algn="l">
        <a:defRPr sz="1400" kern="1200"/>
      </a:lvl9pPr>
      <a:extLst/>
    </p:bodyStyle>
    <p:otherStyle>
      <a:defPPr algn="l">
        <a:defRPr kern="1200"/>
      </a:defPPr>
      <a:lvl1pPr algn="l">
        <a:defRPr sz="1400" kern="1200"/>
      </a:lvl1pPr>
      <a:lvl2pPr algn="l">
        <a:defRPr sz="1400" kern="1200"/>
      </a:lvl2pPr>
      <a:lvl3pPr algn="l">
        <a:defRPr sz="1400" kern="1200"/>
      </a:lvl3pPr>
      <a:lvl4pPr algn="l">
        <a:defRPr sz="1400" kern="1200"/>
      </a:lvl4pPr>
      <a:lvl5pPr algn="l">
        <a:defRPr sz="1400" kern="1200"/>
      </a:lvl5pPr>
      <a:lvl6pPr algn="l">
        <a:defRPr sz="1400" kern="1200"/>
      </a:lvl6pPr>
      <a:lvl7pPr algn="l">
        <a:defRPr sz="1400" kern="1200"/>
      </a:lvl7pPr>
      <a:lvl8pPr algn="l">
        <a:defRPr sz="1400" kern="1200"/>
      </a:lvl8pPr>
      <a:lvl9pPr algn="l">
        <a:defRPr sz="1400" kern="1200"/>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14400" y="1543050"/>
          <a:ext cx="8229600" cy="2857500"/>
          <a:chOff x="914400" y="1543050"/>
          <a:chExt cx="8229600" cy="2857500"/>
        </a:xfrm>
      </p:grpSpPr>
      <p:sp>
        <p:nvSpPr>
          <p:cNvPr id="2" name="文本框 1"/>
          <p:cNvSpPr txBox="1"/>
          <p:nvPr/>
        </p:nvSpPr>
        <p:spPr>
          <a:xfrm>
            <a:off x="1828800" y="1543050"/>
            <a:ext cx="5486400" cy="707886"/>
          </a:xfrm>
          <a:prstGeom prst="rect">
            <a:avLst/>
          </a:prstGeom>
          <a:noFill/>
        </p:spPr>
        <p:txBody>
          <a:bodyPr vert="horz" lIns="91440" tIns="45720" rIns="91440" bIns="45720" rtlCol="0" anchor="t" anchorCtr="0">
            <a:spAutoFit/>
          </a:bodyPr>
          <a:lstStyle/>
          <a:p>
            <a:pPr marL="0" marR="0" lvl="0" indent="0" algn="ctr" rtl="0" fontAlgn="t">
              <a:lnSpc>
                <a:spcPct val="100000"/>
              </a:lnSpc>
              <a:spcBef>
                <a:spcPts val="0"/>
              </a:spcBef>
              <a:spcAft>
                <a:spcPts val="0"/>
              </a:spcAft>
            </a:pPr>
            <a:r>
              <a:rPr lang="zh-CN" altLang="en-US" sz="4000" b="1" u="none" strike="noStrike" cap="none" spc="0" dirty="0">
                <a:solidFill>
                  <a:srgbClr val="121212">
                    <a:alpha val="100000"/>
                  </a:srgbClr>
                </a:solidFill>
                <a:latin typeface="Times New Roman"/>
              </a:rPr>
              <a:t>第七课：</a:t>
            </a:r>
            <a:r>
              <a:rPr lang="en-US" sz="4000" b="1" u="none" strike="noStrike" cap="none" spc="0" dirty="0" err="1">
                <a:solidFill>
                  <a:srgbClr val="121212">
                    <a:alpha val="100000"/>
                  </a:srgbClr>
                </a:solidFill>
                <a:latin typeface="Times New Roman"/>
              </a:rPr>
              <a:t>统一教</a:t>
            </a:r>
            <a:endParaRPr lang="en-US" sz="4000" b="1" u="none" strike="noStrike" cap="none" spc="0" dirty="0">
              <a:solidFill>
                <a:srgbClr val="121212">
                  <a:alpha val="100000"/>
                </a:srgbClr>
              </a:solidFill>
              <a:latin typeface="Times New Roman"/>
            </a:endParaRPr>
          </a:p>
        </p:txBody>
      </p:sp>
      <p:sp>
        <p:nvSpPr>
          <p:cNvPr id="3" name="文本框 2"/>
          <p:cNvSpPr txBox="1"/>
          <p:nvPr/>
        </p:nvSpPr>
        <p:spPr>
          <a:xfrm>
            <a:off x="914400" y="2571750"/>
            <a:ext cx="7315200" cy="400110"/>
          </a:xfrm>
          <a:prstGeom prst="rect">
            <a:avLst/>
          </a:prstGeom>
          <a:noFill/>
        </p:spPr>
        <p:txBody>
          <a:bodyPr vert="horz" lIns="91440" tIns="45720" rIns="91440" bIns="45720" rtlCol="0" anchor="t" anchorCtr="0">
            <a:spAutoFit/>
          </a:bodyPr>
          <a:lstStyle/>
          <a:p>
            <a:pPr marL="0" marR="0" lvl="0" indent="0" algn="ctr" rtl="0" fontAlgn="t">
              <a:lnSpc>
                <a:spcPct val="100000"/>
              </a:lnSpc>
              <a:spcBef>
                <a:spcPts val="0"/>
              </a:spcBef>
              <a:spcAft>
                <a:spcPts val="0"/>
              </a:spcAft>
            </a:pPr>
            <a:r>
              <a:rPr lang="zh-CN" altLang="en-US" sz="2000" b="1" u="none" strike="noStrike" cap="none" spc="0" dirty="0">
                <a:solidFill>
                  <a:srgbClr val="424242">
                    <a:alpha val="100000"/>
                  </a:srgbClr>
                </a:solidFill>
                <a:latin typeface="Times New Roman"/>
              </a:rPr>
              <a:t>该</a:t>
            </a:r>
            <a:r>
              <a:rPr lang="en-US" sz="2000" b="1" u="none" strike="noStrike" cap="none" spc="0" dirty="0" err="1">
                <a:solidFill>
                  <a:srgbClr val="424242">
                    <a:alpha val="100000"/>
                  </a:srgbClr>
                </a:solidFill>
                <a:latin typeface="Times New Roman"/>
              </a:rPr>
              <a:t>宗教的起源、教义与影响</a:t>
            </a:r>
            <a:endParaRPr lang="en-US" sz="2000" b="1" u="none" strike="noStrike" cap="none" spc="0" dirty="0">
              <a:solidFill>
                <a:srgbClr val="424242">
                  <a:alpha val="100000"/>
                </a:srgbClr>
              </a:solidFill>
              <a:latin typeface="Times New Roman"/>
            </a:endParaRPr>
          </a:p>
        </p:txBody>
      </p:sp>
      <p:sp>
        <p:nvSpPr>
          <p:cNvPr id="7" name="文本框 6">
            <a:extLst>
              <a:ext uri="{FF2B5EF4-FFF2-40B4-BE49-F238E27FC236}">
                <a16:creationId xmlns:a16="http://schemas.microsoft.com/office/drawing/2014/main" id="{96F8830E-8E05-29AE-8A69-A4674B0B401F}"/>
              </a:ext>
            </a:extLst>
          </p:cNvPr>
          <p:cNvSpPr txBox="1"/>
          <p:nvPr/>
        </p:nvSpPr>
        <p:spPr>
          <a:xfrm>
            <a:off x="6012160" y="411510"/>
            <a:ext cx="2736304" cy="461665"/>
          </a:xfrm>
          <a:prstGeom prst="rect">
            <a:avLst/>
          </a:prstGeom>
          <a:noFill/>
        </p:spPr>
        <p:txBody>
          <a:bodyPr wrap="square">
            <a:spAutoFit/>
          </a:bodyPr>
          <a:lstStyle/>
          <a:p>
            <a:r>
              <a:rPr lang="zh-CN" altLang="en-US" sz="2400" b="1" u="none" strike="noStrike" cap="none" spc="0" dirty="0">
                <a:solidFill>
                  <a:srgbClr val="C00000"/>
                </a:solidFill>
                <a:latin typeface="Times New Roman"/>
              </a:rPr>
              <a:t>认识异端系列课程</a:t>
            </a:r>
            <a:endParaRPr lang="zh-CN" altLang="en-US" sz="2400" b="1" dirty="0">
              <a:solidFill>
                <a:srgbClr val="C00000"/>
              </a:solidFill>
            </a:endParaRPr>
          </a:p>
        </p:txBody>
      </p:sp>
      <p:sp>
        <p:nvSpPr>
          <p:cNvPr id="4" name="Text Box 2">
            <a:extLst>
              <a:ext uri="{FF2B5EF4-FFF2-40B4-BE49-F238E27FC236}">
                <a16:creationId xmlns:a16="http://schemas.microsoft.com/office/drawing/2014/main" id="{F346885C-8E14-9961-4AD9-5CCF4721B8D3}"/>
              </a:ext>
            </a:extLst>
          </p:cNvPr>
          <p:cNvSpPr txBox="1">
            <a:spLocks noChangeArrowheads="1"/>
          </p:cNvSpPr>
          <p:nvPr/>
        </p:nvSpPr>
        <p:spPr bwMode="auto">
          <a:xfrm>
            <a:off x="1475656" y="3388899"/>
            <a:ext cx="6400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3200">
                <a:solidFill>
                  <a:srgbClr val="FFFFFF"/>
                </a:solidFill>
                <a:latin typeface="Arial" panose="020B0604020202020204" pitchFamily="34" charset="0"/>
                <a:ea typeface="宋体" panose="02010600030101010101" pitchFamily="2"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800">
                <a:solidFill>
                  <a:srgbClr val="FFFFFF"/>
                </a:solidFill>
                <a:latin typeface="Arial" panose="020B0604020202020204" pitchFamily="34" charset="0"/>
                <a:ea typeface="宋体" panose="02010600030101010101" pitchFamily="2"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400">
                <a:solidFill>
                  <a:srgbClr val="FFFFFF"/>
                </a:solidFill>
                <a:latin typeface="Arial" panose="020B0604020202020204" pitchFamily="34" charset="0"/>
                <a:ea typeface="宋体" panose="02010600030101010101" pitchFamily="2"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rgbClr val="FFFFFF"/>
                </a:solidFill>
                <a:latin typeface="Arial" panose="020B0604020202020204" pitchFamily="34" charset="0"/>
                <a:ea typeface="宋体" panose="02010600030101010101" pitchFamily="2" charset="-122"/>
              </a:defRPr>
            </a:lvl9pPr>
          </a:lstStyle>
          <a:p>
            <a:pPr algn="r" eaLnBrk="1" hangingPunct="1">
              <a:buClrTx/>
              <a:buFontTx/>
              <a:buNone/>
            </a:pPr>
            <a:r>
              <a:rPr kumimoji="0" lang="zh-CN" altLang="en-US" sz="1200" b="1" dirty="0">
                <a:solidFill>
                  <a:schemeClr val="tx1"/>
                </a:solidFill>
              </a:rPr>
              <a:t>分享人：明志</a:t>
            </a:r>
            <a:endParaRPr kumimoji="0" lang="zh-CN" altLang="zh-CN" sz="12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D2A79-8E62-CDB3-FDED-134F276452E3}"/>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42FC1F27-68C9-94FE-2CD3-733ECF753AB4}"/>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dirty="0">
                <a:solidFill>
                  <a:srgbClr val="121212">
                    <a:alpha val="100000"/>
                  </a:srgbClr>
                </a:solidFill>
                <a:latin typeface="Times New Roman"/>
              </a:rPr>
              <a:t>4</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3" name="表格 2">
            <a:extLst>
              <a:ext uri="{FF2B5EF4-FFF2-40B4-BE49-F238E27FC236}">
                <a16:creationId xmlns:a16="http://schemas.microsoft.com/office/drawing/2014/main" id="{7ACBD0C2-FE61-0574-A6EC-948AAE5601D0}"/>
              </a:ext>
            </a:extLst>
          </p:cNvPr>
          <p:cNvGraphicFramePr>
            <a:graphicFrameLocks noGrp="1"/>
          </p:cNvGraphicFramePr>
          <p:nvPr>
            <p:extLst>
              <p:ext uri="{D42A27DB-BD31-4B8C-83A1-F6EECF244321}">
                <p14:modId xmlns:p14="http://schemas.microsoft.com/office/powerpoint/2010/main" val="2066605830"/>
              </p:ext>
            </p:extLst>
          </p:nvPr>
        </p:nvGraphicFramePr>
        <p:xfrm>
          <a:off x="395536" y="1282670"/>
          <a:ext cx="8496944" cy="3449320"/>
        </p:xfrm>
        <a:graphic>
          <a:graphicData uri="http://schemas.openxmlformats.org/drawingml/2006/table">
            <a:tbl>
              <a:tblPr firstRow="1" bandRow="1">
                <a:tableStyleId>{21E4AEA4-8DFA-4A89-87EB-49C32662AFE0}</a:tableStyleId>
              </a:tblPr>
              <a:tblGrid>
                <a:gridCol w="864096">
                  <a:extLst>
                    <a:ext uri="{9D8B030D-6E8A-4147-A177-3AD203B41FA5}">
                      <a16:colId xmlns:a16="http://schemas.microsoft.com/office/drawing/2014/main" val="999718741"/>
                    </a:ext>
                  </a:extLst>
                </a:gridCol>
                <a:gridCol w="4800533">
                  <a:extLst>
                    <a:ext uri="{9D8B030D-6E8A-4147-A177-3AD203B41FA5}">
                      <a16:colId xmlns:a16="http://schemas.microsoft.com/office/drawing/2014/main" val="3822412075"/>
                    </a:ext>
                  </a:extLst>
                </a:gridCol>
                <a:gridCol w="2832315">
                  <a:extLst>
                    <a:ext uri="{9D8B030D-6E8A-4147-A177-3AD203B41FA5}">
                      <a16:colId xmlns:a16="http://schemas.microsoft.com/office/drawing/2014/main" val="4269041958"/>
                    </a:ext>
                  </a:extLst>
                </a:gridCol>
              </a:tblGrid>
              <a:tr h="370840">
                <a:tc>
                  <a:txBody>
                    <a:bodyPr/>
                    <a:lstStyle/>
                    <a:p>
                      <a:r>
                        <a:rPr lang="zh-CN" altLang="en-US" sz="1800" dirty="0"/>
                        <a:t>主题</a:t>
                      </a:r>
                    </a:p>
                  </a:txBody>
                  <a:tcPr/>
                </a:tc>
                <a:tc>
                  <a:txBody>
                    <a:bodyPr/>
                    <a:lstStyle/>
                    <a:p>
                      <a:r>
                        <a:rPr lang="zh-CN" altLang="zh-CN" sz="1800" b="1" kern="1200" dirty="0">
                          <a:solidFill>
                            <a:schemeClr val="lt1"/>
                          </a:solidFill>
                          <a:effectLst/>
                          <a:latin typeface="+mn-lt"/>
                          <a:ea typeface="+mn-ea"/>
                          <a:cs typeface="+mn-cs"/>
                        </a:rPr>
                        <a:t>统一教</a:t>
                      </a:r>
                      <a:endParaRPr lang="zh-CN" altLang="en-US" sz="1800" dirty="0"/>
                    </a:p>
                  </a:txBody>
                  <a:tcPr/>
                </a:tc>
                <a:tc>
                  <a:txBody>
                    <a:bodyPr/>
                    <a:lstStyle/>
                    <a:p>
                      <a:r>
                        <a:rPr lang="zh-CN" altLang="zh-CN" sz="1800" b="1" kern="1200" dirty="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altLang="en-US" sz="1400" b="1" kern="1200" dirty="0">
                          <a:solidFill>
                            <a:schemeClr val="dk1"/>
                          </a:solidFill>
                          <a:effectLst/>
                          <a:latin typeface="+mn-lt"/>
                          <a:ea typeface="+mn-ea"/>
                          <a:cs typeface="+mn-cs"/>
                        </a:rPr>
                        <a:t>圣经地位</a:t>
                      </a:r>
                      <a:endParaRPr lang="zh-CN" sz="1400"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kern="1200" dirty="0">
                          <a:solidFill>
                            <a:schemeClr val="dk1"/>
                          </a:solidFill>
                          <a:effectLst/>
                          <a:latin typeface="+mn-lt"/>
                          <a:ea typeface="+mn-ea"/>
                          <a:cs typeface="+mn-cs"/>
                        </a:rPr>
                        <a:t>统一教以文鲜明写的《原理讲论》为主要经典，比圣经的地位更高。《原理讲论》声言，圣经不是真理的本身，只是表达真理的工具，圣经的教训不合时宜。否定新旧约圣经的地位，认为新旧约全书只不过是一个</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月亮和星光</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的教科书，它里面多用比喻和象征，所以人们无法从中了解神的旨意；</a:t>
                      </a:r>
                      <a:r>
                        <a:rPr lang="zh-CN" altLang="en-US" sz="1400" kern="1200" dirty="0">
                          <a:solidFill>
                            <a:schemeClr val="dk1"/>
                          </a:solidFill>
                          <a:effectLst/>
                          <a:latin typeface="+mn-lt"/>
                          <a:ea typeface="+mn-ea"/>
                          <a:cs typeface="+mn-cs"/>
                        </a:rPr>
                        <a:t>书中</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新的真理</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才适合今日科学文明的人类，人们可以从中了解上帝的旨意。与《圣经》相比，它才是最新、最完备的启示。</a:t>
                      </a:r>
                      <a:endParaRPr lang="en-US" altLang="zh-CN" sz="1400"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sz="1400"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kern="1200" dirty="0">
                          <a:solidFill>
                            <a:schemeClr val="dk1"/>
                          </a:solidFill>
                          <a:effectLst/>
                          <a:latin typeface="+mn-lt"/>
                          <a:ea typeface="+mn-ea"/>
                          <a:cs typeface="+mn-cs"/>
                        </a:rPr>
                        <a:t>文鲜明既是弥赛亚再世，是人类的真父，他的言论就是「神性的原理」，就是新的圣经。因此，统一教最高的权威就是文鲜明，他就是一切教义的根据。他自称被上帝选为信徒的</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真正教父</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，他和他的信徒将使世界团结成一个和谐的神的王国</a:t>
                      </a:r>
                      <a:r>
                        <a:rPr lang="zh-CN" altLang="en-US" sz="1400" kern="1200" dirty="0">
                          <a:solidFill>
                            <a:schemeClr val="dk1"/>
                          </a:solidFill>
                          <a:effectLst/>
                          <a:latin typeface="+mn-lt"/>
                          <a:ea typeface="+mn-ea"/>
                          <a:cs typeface="+mn-cs"/>
                        </a:rPr>
                        <a:t>。</a:t>
                      </a:r>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《圣经》是神的默示，是最高权威（提后</a:t>
                      </a:r>
                      <a:r>
                        <a:rPr lang="en-US" altLang="zh-CN" sz="1400" b="1" kern="1200" dirty="0">
                          <a:solidFill>
                            <a:schemeClr val="dk1"/>
                          </a:solidFill>
                          <a:effectLst/>
                          <a:latin typeface="+mn-lt"/>
                          <a:ea typeface="+mn-ea"/>
                          <a:cs typeface="+mn-cs"/>
                        </a:rPr>
                        <a:t> 3:16</a:t>
                      </a:r>
                      <a:r>
                        <a:rPr lang="zh-CN" altLang="zh-CN" sz="1400" b="1" kern="1200" dirty="0">
                          <a:solidFill>
                            <a:schemeClr val="dk1"/>
                          </a:solidFill>
                          <a:effectLst/>
                          <a:latin typeface="+mn-lt"/>
                          <a:ea typeface="+mn-ea"/>
                          <a:cs typeface="+mn-cs"/>
                        </a:rPr>
                        <a:t>）。</a:t>
                      </a:r>
                      <a:endParaRPr lang="zh-CN" altLang="en-US" sz="1400" b="1"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3693692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70C24-8DAF-8058-6A76-93AD27235743}"/>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D6D286A8-9694-1EB8-6443-29AC042A8038}"/>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u="none" strike="noStrike" cap="none" spc="0" dirty="0">
                <a:solidFill>
                  <a:srgbClr val="121212">
                    <a:alpha val="100000"/>
                  </a:srgbClr>
                </a:solidFill>
                <a:latin typeface="Times New Roman"/>
              </a:rPr>
              <a:t>5</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3" name="表格 2">
            <a:extLst>
              <a:ext uri="{FF2B5EF4-FFF2-40B4-BE49-F238E27FC236}">
                <a16:creationId xmlns:a16="http://schemas.microsoft.com/office/drawing/2014/main" id="{714B2207-02E0-E9B7-EC17-425D28EFF37A}"/>
              </a:ext>
            </a:extLst>
          </p:cNvPr>
          <p:cNvGraphicFramePr>
            <a:graphicFrameLocks noGrp="1"/>
          </p:cNvGraphicFramePr>
          <p:nvPr>
            <p:extLst>
              <p:ext uri="{D42A27DB-BD31-4B8C-83A1-F6EECF244321}">
                <p14:modId xmlns:p14="http://schemas.microsoft.com/office/powerpoint/2010/main" val="1928701844"/>
              </p:ext>
            </p:extLst>
          </p:nvPr>
        </p:nvGraphicFramePr>
        <p:xfrm>
          <a:off x="395536" y="1282670"/>
          <a:ext cx="8496944" cy="3235960"/>
        </p:xfrm>
        <a:graphic>
          <a:graphicData uri="http://schemas.openxmlformats.org/drawingml/2006/table">
            <a:tbl>
              <a:tblPr firstRow="1" bandRow="1">
                <a:tableStyleId>{21E4AEA4-8DFA-4A89-87EB-49C32662AFE0}</a:tableStyleId>
              </a:tblPr>
              <a:tblGrid>
                <a:gridCol w="864096">
                  <a:extLst>
                    <a:ext uri="{9D8B030D-6E8A-4147-A177-3AD203B41FA5}">
                      <a16:colId xmlns:a16="http://schemas.microsoft.com/office/drawing/2014/main" val="999718741"/>
                    </a:ext>
                  </a:extLst>
                </a:gridCol>
                <a:gridCol w="4800533">
                  <a:extLst>
                    <a:ext uri="{9D8B030D-6E8A-4147-A177-3AD203B41FA5}">
                      <a16:colId xmlns:a16="http://schemas.microsoft.com/office/drawing/2014/main" val="3822412075"/>
                    </a:ext>
                  </a:extLst>
                </a:gridCol>
                <a:gridCol w="2832315">
                  <a:extLst>
                    <a:ext uri="{9D8B030D-6E8A-4147-A177-3AD203B41FA5}">
                      <a16:colId xmlns:a16="http://schemas.microsoft.com/office/drawing/2014/main" val="4269041958"/>
                    </a:ext>
                  </a:extLst>
                </a:gridCol>
              </a:tblGrid>
              <a:tr h="370840">
                <a:tc>
                  <a:txBody>
                    <a:bodyPr/>
                    <a:lstStyle/>
                    <a:p>
                      <a:r>
                        <a:rPr lang="zh-CN" altLang="en-US" sz="1800"/>
                        <a:t>主题</a:t>
                      </a:r>
                      <a:endParaRPr lang="zh-CN" altLang="en-US" sz="1800" dirty="0"/>
                    </a:p>
                  </a:txBody>
                  <a:tcPr/>
                </a:tc>
                <a:tc>
                  <a:txBody>
                    <a:bodyPr/>
                    <a:lstStyle/>
                    <a:p>
                      <a:r>
                        <a:rPr lang="zh-CN" altLang="zh-CN" sz="1800" b="1" kern="1200">
                          <a:solidFill>
                            <a:schemeClr val="lt1"/>
                          </a:solidFill>
                          <a:effectLst/>
                          <a:latin typeface="+mn-lt"/>
                          <a:ea typeface="+mn-ea"/>
                          <a:cs typeface="+mn-cs"/>
                        </a:rPr>
                        <a:t>统一教</a:t>
                      </a:r>
                      <a:endParaRPr lang="zh-CN" altLang="en-US" sz="1800" dirty="0"/>
                    </a:p>
                  </a:txBody>
                  <a:tcPr/>
                </a:tc>
                <a:tc>
                  <a:txBody>
                    <a:bodyPr/>
                    <a:lstStyle/>
                    <a:p>
                      <a:r>
                        <a:rPr lang="zh-CN" altLang="zh-CN" sz="1800" b="1" kern="120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altLang="en-US" sz="1400" b="1" kern="1200" dirty="0">
                          <a:solidFill>
                            <a:schemeClr val="dk1"/>
                          </a:solidFill>
                          <a:effectLst/>
                          <a:latin typeface="+mn-lt"/>
                          <a:ea typeface="+mn-ea"/>
                          <a:cs typeface="+mn-cs"/>
                        </a:rPr>
                        <a:t>婚姻观</a:t>
                      </a:r>
                      <a:endParaRPr lang="zh-CN" sz="1400"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zh-CN" sz="1400" kern="1200" dirty="0">
                          <a:solidFill>
                            <a:schemeClr val="dk1"/>
                          </a:solidFill>
                          <a:effectLst/>
                          <a:latin typeface="+mn-lt"/>
                          <a:ea typeface="+mn-ea"/>
                          <a:cs typeface="+mn-cs"/>
                        </a:rPr>
                        <a:t>文鲜明于</a:t>
                      </a:r>
                      <a:r>
                        <a:rPr lang="en-US" altLang="zh-CN" sz="1400" kern="1200" dirty="0">
                          <a:solidFill>
                            <a:schemeClr val="dk1"/>
                          </a:solidFill>
                          <a:effectLst/>
                          <a:latin typeface="+mn-lt"/>
                          <a:ea typeface="+mn-ea"/>
                          <a:cs typeface="+mn-cs"/>
                        </a:rPr>
                        <a:t> 1960 </a:t>
                      </a:r>
                      <a:r>
                        <a:rPr lang="zh-CN" altLang="zh-CN" sz="1400" kern="1200" dirty="0">
                          <a:solidFill>
                            <a:schemeClr val="dk1"/>
                          </a:solidFill>
                          <a:effectLst/>
                          <a:latin typeface="+mn-lt"/>
                          <a:ea typeface="+mn-ea"/>
                          <a:cs typeface="+mn-cs"/>
                        </a:rPr>
                        <a:t>年和韩鹤子再婚，他们就将这一年定为</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天纪元年</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。他自称为</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宇宙真父</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，称韩鹤子为</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宇宙真母</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a:t>
                      </a:r>
                      <a:endParaRPr lang="en-US" altLang="zh-CN" sz="1400" kern="1200" dirty="0">
                        <a:solidFill>
                          <a:schemeClr val="dk1"/>
                        </a:solidFill>
                        <a:effectLst/>
                        <a:latin typeface="+mn-lt"/>
                        <a:ea typeface="+mn-ea"/>
                        <a:cs typeface="+mn-cs"/>
                      </a:endParaRPr>
                    </a:p>
                    <a:p>
                      <a:endParaRPr lang="zh-CN" altLang="zh-CN" sz="1400" kern="1200" dirty="0">
                        <a:solidFill>
                          <a:schemeClr val="dk1"/>
                        </a:solidFill>
                        <a:effectLst/>
                        <a:latin typeface="+mn-lt"/>
                        <a:ea typeface="+mn-ea"/>
                        <a:cs typeface="+mn-cs"/>
                      </a:endParaRPr>
                    </a:p>
                    <a:p>
                      <a:r>
                        <a:rPr lang="zh-CN" altLang="zh-CN" sz="1400" kern="1200" dirty="0">
                          <a:solidFill>
                            <a:schemeClr val="dk1"/>
                          </a:solidFill>
                          <a:effectLst/>
                          <a:latin typeface="+mn-lt"/>
                          <a:ea typeface="+mn-ea"/>
                          <a:cs typeface="+mn-cs"/>
                        </a:rPr>
                        <a:t>同年开始为献身的信徒</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祝福</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；所谓接受他的祝福，就是接受他的指定配婚。根据他的教义，结婚唯一的目的是要生养没有原罪的子女，达到扩张</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神世界</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的使命。因此，对统一教的信徒来说，爱情不是结婚的前提。</a:t>
                      </a:r>
                      <a:endParaRPr lang="en-US" altLang="zh-CN" sz="1400" kern="1200" dirty="0">
                        <a:solidFill>
                          <a:schemeClr val="dk1"/>
                        </a:solidFill>
                        <a:effectLst/>
                        <a:latin typeface="+mn-lt"/>
                        <a:ea typeface="+mn-ea"/>
                        <a:cs typeface="+mn-cs"/>
                      </a:endParaRPr>
                    </a:p>
                    <a:p>
                      <a:endParaRPr lang="zh-CN" altLang="zh-CN" sz="1400" kern="1200" dirty="0">
                        <a:solidFill>
                          <a:schemeClr val="dk1"/>
                        </a:solidFill>
                        <a:effectLst/>
                        <a:latin typeface="+mn-lt"/>
                        <a:ea typeface="+mn-ea"/>
                        <a:cs typeface="+mn-cs"/>
                      </a:endParaRPr>
                    </a:p>
                    <a:p>
                      <a:r>
                        <a:rPr lang="zh-CN" altLang="zh-CN" sz="1400" kern="1200" dirty="0">
                          <a:solidFill>
                            <a:schemeClr val="dk1"/>
                          </a:solidFill>
                          <a:effectLst/>
                          <a:latin typeface="+mn-lt"/>
                          <a:ea typeface="+mn-ea"/>
                          <a:cs typeface="+mn-cs"/>
                        </a:rPr>
                        <a:t>文鲜明曾多次在韩国召集世界的信徒，为他们集体举行婚礼，</a:t>
                      </a:r>
                      <a:r>
                        <a:rPr lang="zh-CN" altLang="en-US" b="0" dirty="0">
                          <a:effectLst/>
                        </a:rPr>
                        <a:t>通过这个仪式，夫妇们“从有罪的人类血统中脱离出来，被植入上帝无罪的血统里”。</a:t>
                      </a:r>
                      <a:r>
                        <a:rPr lang="zh-CN" altLang="zh-CN" sz="1400" kern="1200" dirty="0">
                          <a:solidFill>
                            <a:schemeClr val="dk1"/>
                          </a:solidFill>
                          <a:effectLst/>
                          <a:latin typeface="+mn-lt"/>
                          <a:ea typeface="+mn-ea"/>
                          <a:cs typeface="+mn-cs"/>
                        </a:rPr>
                        <a:t>配婚的对象，常是不熟识的人，甚至跨越种族的界限，以期同化为一个民族。</a:t>
                      </a:r>
                    </a:p>
                    <a:p>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婚姻是神设立的，以爱为基础，人人应尊重婚姻（来</a:t>
                      </a:r>
                      <a:r>
                        <a:rPr lang="en-US" altLang="zh-CN" sz="1400" b="1" kern="1200" dirty="0">
                          <a:solidFill>
                            <a:schemeClr val="dk1"/>
                          </a:solidFill>
                          <a:effectLst/>
                          <a:latin typeface="+mn-lt"/>
                          <a:ea typeface="+mn-ea"/>
                          <a:cs typeface="+mn-cs"/>
                        </a:rPr>
                        <a:t> 13:4</a:t>
                      </a:r>
                      <a:r>
                        <a:rPr lang="zh-CN" altLang="zh-CN" sz="1400" b="1" kern="1200" dirty="0">
                          <a:solidFill>
                            <a:schemeClr val="dk1"/>
                          </a:solidFill>
                          <a:effectLst/>
                          <a:latin typeface="+mn-lt"/>
                          <a:ea typeface="+mn-ea"/>
                          <a:cs typeface="+mn-cs"/>
                        </a:rPr>
                        <a:t>）。</a:t>
                      </a:r>
                      <a:endParaRPr lang="zh-CN" altLang="en-US" sz="1400" b="1"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4182943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FEC13-5C2B-185A-A65D-37730B4A7934}"/>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BC8ED222-9133-0984-1CE3-5BF0EBC912ED}"/>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u="none" strike="noStrike" cap="none" spc="0" dirty="0">
                <a:solidFill>
                  <a:srgbClr val="121212">
                    <a:alpha val="100000"/>
                  </a:srgbClr>
                </a:solidFill>
                <a:latin typeface="Times New Roman"/>
              </a:rPr>
              <a:t>6</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3" name="表格 2">
            <a:extLst>
              <a:ext uri="{FF2B5EF4-FFF2-40B4-BE49-F238E27FC236}">
                <a16:creationId xmlns:a16="http://schemas.microsoft.com/office/drawing/2014/main" id="{8479EB73-B32B-2500-5B13-65961EABA42C}"/>
              </a:ext>
            </a:extLst>
          </p:cNvPr>
          <p:cNvGraphicFramePr>
            <a:graphicFrameLocks noGrp="1"/>
          </p:cNvGraphicFramePr>
          <p:nvPr>
            <p:extLst>
              <p:ext uri="{D42A27DB-BD31-4B8C-83A1-F6EECF244321}">
                <p14:modId xmlns:p14="http://schemas.microsoft.com/office/powerpoint/2010/main" val="649596663"/>
              </p:ext>
            </p:extLst>
          </p:nvPr>
        </p:nvGraphicFramePr>
        <p:xfrm>
          <a:off x="395536" y="1282670"/>
          <a:ext cx="8496944" cy="3022600"/>
        </p:xfrm>
        <a:graphic>
          <a:graphicData uri="http://schemas.openxmlformats.org/drawingml/2006/table">
            <a:tbl>
              <a:tblPr firstRow="1" bandRow="1">
                <a:tableStyleId>{21E4AEA4-8DFA-4A89-87EB-49C32662AFE0}</a:tableStyleId>
              </a:tblPr>
              <a:tblGrid>
                <a:gridCol w="864096">
                  <a:extLst>
                    <a:ext uri="{9D8B030D-6E8A-4147-A177-3AD203B41FA5}">
                      <a16:colId xmlns:a16="http://schemas.microsoft.com/office/drawing/2014/main" val="999718741"/>
                    </a:ext>
                  </a:extLst>
                </a:gridCol>
                <a:gridCol w="4800533">
                  <a:extLst>
                    <a:ext uri="{9D8B030D-6E8A-4147-A177-3AD203B41FA5}">
                      <a16:colId xmlns:a16="http://schemas.microsoft.com/office/drawing/2014/main" val="3822412075"/>
                    </a:ext>
                  </a:extLst>
                </a:gridCol>
                <a:gridCol w="2832315">
                  <a:extLst>
                    <a:ext uri="{9D8B030D-6E8A-4147-A177-3AD203B41FA5}">
                      <a16:colId xmlns:a16="http://schemas.microsoft.com/office/drawing/2014/main" val="4269041958"/>
                    </a:ext>
                  </a:extLst>
                </a:gridCol>
              </a:tblGrid>
              <a:tr h="370840">
                <a:tc>
                  <a:txBody>
                    <a:bodyPr/>
                    <a:lstStyle/>
                    <a:p>
                      <a:r>
                        <a:rPr lang="zh-CN" altLang="en-US" sz="1800"/>
                        <a:t>主题</a:t>
                      </a:r>
                      <a:endParaRPr lang="zh-CN" altLang="en-US" sz="1800" dirty="0"/>
                    </a:p>
                  </a:txBody>
                  <a:tcPr/>
                </a:tc>
                <a:tc>
                  <a:txBody>
                    <a:bodyPr/>
                    <a:lstStyle/>
                    <a:p>
                      <a:r>
                        <a:rPr lang="zh-CN" altLang="zh-CN" sz="1800" b="1" kern="1200">
                          <a:solidFill>
                            <a:schemeClr val="lt1"/>
                          </a:solidFill>
                          <a:effectLst/>
                          <a:latin typeface="+mn-lt"/>
                          <a:ea typeface="+mn-ea"/>
                          <a:cs typeface="+mn-cs"/>
                        </a:rPr>
                        <a:t>统一教</a:t>
                      </a:r>
                      <a:endParaRPr lang="zh-CN" altLang="en-US" sz="1800" dirty="0"/>
                    </a:p>
                  </a:txBody>
                  <a:tcPr/>
                </a:tc>
                <a:tc>
                  <a:txBody>
                    <a:bodyPr/>
                    <a:lstStyle/>
                    <a:p>
                      <a:r>
                        <a:rPr lang="zh-CN" altLang="zh-CN" sz="1800" b="1" kern="120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altLang="zh-CN" sz="1400" b="1" kern="1200" dirty="0">
                          <a:solidFill>
                            <a:schemeClr val="dk1"/>
                          </a:solidFill>
                          <a:effectLst/>
                          <a:latin typeface="+mn-lt"/>
                          <a:ea typeface="+mn-ea"/>
                          <a:cs typeface="+mn-cs"/>
                        </a:rPr>
                        <a:t>政治野心</a:t>
                      </a:r>
                      <a:endParaRPr lang="zh-CN" sz="1400"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en-US" sz="1400" kern="1200" dirty="0">
                          <a:solidFill>
                            <a:schemeClr val="dk1"/>
                          </a:solidFill>
                          <a:effectLst/>
                          <a:latin typeface="+mn-lt"/>
                          <a:ea typeface="+mn-ea"/>
                          <a:cs typeface="+mn-cs"/>
                        </a:rPr>
                        <a:t>鼓吹建立地上天国，统一文化、宗教、民族，甚至鼓吹和平却售卖军火，信徒需奉献收入支持教会。</a:t>
                      </a:r>
                      <a:r>
                        <a:rPr lang="zh-CN" altLang="zh-CN" sz="1400" kern="1200" dirty="0">
                          <a:solidFill>
                            <a:schemeClr val="dk1"/>
                          </a:solidFill>
                          <a:effectLst/>
                          <a:latin typeface="+mn-lt"/>
                          <a:ea typeface="+mn-ea"/>
                          <a:cs typeface="+mn-cs"/>
                        </a:rPr>
                        <a:t>将来只有一个民族、一种语言，一个国家。统一教藉营商得来雄厚资金，使该教发展迅速。他们开办教育机构，吸纳了不少青年加入。</a:t>
                      </a:r>
                    </a:p>
                    <a:p>
                      <a:r>
                        <a:rPr lang="zh-CN" altLang="zh-CN" sz="1400" kern="1200" dirty="0">
                          <a:solidFill>
                            <a:schemeClr val="dk1"/>
                          </a:solidFill>
                          <a:effectLst/>
                          <a:latin typeface="+mn-lt"/>
                          <a:ea typeface="+mn-ea"/>
                          <a:cs typeface="+mn-cs"/>
                        </a:rPr>
                        <a:t>可说是利用宗教理论来扩张自己的势力，赚取金钱利益、知名度等。</a:t>
                      </a:r>
                    </a:p>
                    <a:p>
                      <a:r>
                        <a:rPr lang="zh-CN" altLang="zh-CN" sz="1400" kern="1200" dirty="0">
                          <a:solidFill>
                            <a:schemeClr val="dk1"/>
                          </a:solidFill>
                          <a:effectLst/>
                          <a:latin typeface="+mn-lt"/>
                          <a:ea typeface="+mn-ea"/>
                          <a:cs typeface="+mn-cs"/>
                        </a:rPr>
                        <a:t>他最终的理想是要作万国的真父。他曾经对他的信徒说过：「我就是你们的脑袋。」</a:t>
                      </a:r>
                    </a:p>
                    <a:p>
                      <a:endParaRPr lang="zh-CN" altLang="zh-CN" sz="1400"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zh-CN" altLang="zh-CN" sz="1400" kern="1200" dirty="0">
                        <a:solidFill>
                          <a:schemeClr val="dk1"/>
                        </a:solidFill>
                        <a:effectLst/>
                        <a:latin typeface="+mn-lt"/>
                        <a:ea typeface="+mn-ea"/>
                        <a:cs typeface="+mn-cs"/>
                      </a:endParaRPr>
                    </a:p>
                    <a:p>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耶稣的天国不是属地的国度（约</a:t>
                      </a:r>
                      <a:r>
                        <a:rPr lang="en-US" altLang="zh-CN" sz="1400" b="1" kern="1200" dirty="0">
                          <a:solidFill>
                            <a:schemeClr val="dk1"/>
                          </a:solidFill>
                          <a:effectLst/>
                          <a:latin typeface="+mn-lt"/>
                          <a:ea typeface="+mn-ea"/>
                          <a:cs typeface="+mn-cs"/>
                        </a:rPr>
                        <a:t> 18:36</a:t>
                      </a:r>
                      <a:r>
                        <a:rPr lang="zh-CN" altLang="zh-CN" sz="1400" b="1" kern="1200" dirty="0">
                          <a:solidFill>
                            <a:schemeClr val="dk1"/>
                          </a:solidFill>
                          <a:effectLst/>
                          <a:latin typeface="+mn-lt"/>
                          <a:ea typeface="+mn-ea"/>
                          <a:cs typeface="+mn-cs"/>
                        </a:rPr>
                        <a:t>）。</a:t>
                      </a:r>
                      <a:endParaRPr lang="zh-CN" altLang="en-US" sz="1400" b="1"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67055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802EF-4C5D-84EF-EA65-D18C67FE0DE2}"/>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2439A5F9-E295-1230-AF6E-67AAA5322048}"/>
              </a:ext>
            </a:extLst>
          </p:cNvPr>
          <p:cNvSpPr txBox="1"/>
          <p:nvPr/>
        </p:nvSpPr>
        <p:spPr>
          <a:xfrm>
            <a:off x="914400" y="1028700"/>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endParaRPr lang="en-US" sz="2800" b="1" u="none" strike="noStrike" cap="none" spc="0" dirty="0">
              <a:solidFill>
                <a:srgbClr val="121212">
                  <a:alpha val="100000"/>
                </a:srgbClr>
              </a:solidFill>
              <a:latin typeface="Times New Roman"/>
            </a:endParaRPr>
          </a:p>
        </p:txBody>
      </p:sp>
      <p:sp>
        <p:nvSpPr>
          <p:cNvPr id="7" name="文本框 6">
            <a:extLst>
              <a:ext uri="{FF2B5EF4-FFF2-40B4-BE49-F238E27FC236}">
                <a16:creationId xmlns:a16="http://schemas.microsoft.com/office/drawing/2014/main" id="{4070CF35-D88D-7375-38BC-356015641847}"/>
              </a:ext>
            </a:extLst>
          </p:cNvPr>
          <p:cNvSpPr txBox="1"/>
          <p:nvPr/>
        </p:nvSpPr>
        <p:spPr>
          <a:xfrm>
            <a:off x="1331640" y="2067694"/>
            <a:ext cx="4572000" cy="1938992"/>
          </a:xfrm>
          <a:prstGeom prst="rect">
            <a:avLst/>
          </a:prstGeom>
          <a:noFill/>
        </p:spPr>
        <p:txBody>
          <a:bodyPr wrap="square">
            <a:spAutoFit/>
          </a:bodyPr>
          <a:lstStyle/>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神的本质</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耶稣的身份</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三位一体</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圣经地位</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婚姻观</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政治野心</a:t>
            </a:r>
            <a:endParaRPr lang="zh-CN" altLang="zh-CN" sz="2000" b="1"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3942968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F317F-AC6E-34BE-CB6B-CBD3041B9214}"/>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C8D7BF8F-5FF2-48F6-4A7A-D26719B190EC}"/>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zh-CN" altLang="en-US" sz="2800" b="1" dirty="0">
                <a:solidFill>
                  <a:srgbClr val="121212">
                    <a:alpha val="100000"/>
                  </a:srgbClr>
                </a:solidFill>
                <a:latin typeface="Times New Roman"/>
              </a:rPr>
              <a:t>警示与对策</a:t>
            </a:r>
            <a:endParaRPr lang="en-US" sz="2800" b="1" u="none" strike="noStrike" cap="none" spc="0" dirty="0">
              <a:solidFill>
                <a:srgbClr val="121212">
                  <a:alpha val="100000"/>
                </a:srgbClr>
              </a:solidFill>
              <a:latin typeface="Times New Roman"/>
            </a:endParaRPr>
          </a:p>
        </p:txBody>
      </p:sp>
      <p:graphicFrame>
        <p:nvGraphicFramePr>
          <p:cNvPr id="5" name="表格 4">
            <a:extLst>
              <a:ext uri="{FF2B5EF4-FFF2-40B4-BE49-F238E27FC236}">
                <a16:creationId xmlns:a16="http://schemas.microsoft.com/office/drawing/2014/main" id="{31B32010-0FA3-19BB-781B-B0603C60989A}"/>
              </a:ext>
            </a:extLst>
          </p:cNvPr>
          <p:cNvGraphicFramePr>
            <a:graphicFrameLocks noGrp="1"/>
          </p:cNvGraphicFramePr>
          <p:nvPr>
            <p:extLst>
              <p:ext uri="{D42A27DB-BD31-4B8C-83A1-F6EECF244321}">
                <p14:modId xmlns:p14="http://schemas.microsoft.com/office/powerpoint/2010/main" val="1336462752"/>
              </p:ext>
            </p:extLst>
          </p:nvPr>
        </p:nvGraphicFramePr>
        <p:xfrm>
          <a:off x="827584" y="1222762"/>
          <a:ext cx="7200800" cy="2535436"/>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val="443970502"/>
                    </a:ext>
                  </a:extLst>
                </a:gridCol>
                <a:gridCol w="3048338">
                  <a:extLst>
                    <a:ext uri="{9D8B030D-6E8A-4147-A177-3AD203B41FA5}">
                      <a16:colId xmlns:a16="http://schemas.microsoft.com/office/drawing/2014/main" val="114466341"/>
                    </a:ext>
                  </a:extLst>
                </a:gridCol>
                <a:gridCol w="2496278">
                  <a:extLst>
                    <a:ext uri="{9D8B030D-6E8A-4147-A177-3AD203B41FA5}">
                      <a16:colId xmlns:a16="http://schemas.microsoft.com/office/drawing/2014/main" val="1593344862"/>
                    </a:ext>
                  </a:extLst>
                </a:gridCol>
              </a:tblGrid>
              <a:tr h="340876">
                <a:tc>
                  <a:txBody>
                    <a:bodyPr/>
                    <a:lstStyle/>
                    <a:p>
                      <a:r>
                        <a:rPr lang="zh-CN" altLang="en-US" dirty="0"/>
                        <a:t>警示</a:t>
                      </a:r>
                    </a:p>
                  </a:txBody>
                  <a:tcPr/>
                </a:tc>
                <a:tc>
                  <a:txBody>
                    <a:bodyPr/>
                    <a:lstStyle/>
                    <a:p>
                      <a:r>
                        <a:rPr lang="zh-CN" altLang="en-US" dirty="0"/>
                        <a:t>具体内容</a:t>
                      </a:r>
                    </a:p>
                  </a:txBody>
                  <a:tcPr/>
                </a:tc>
                <a:tc>
                  <a:txBody>
                    <a:bodyPr/>
                    <a:lstStyle/>
                    <a:p>
                      <a:r>
                        <a:rPr lang="zh-CN" altLang="en-US" dirty="0"/>
                        <a:t>基督徒的应对策略</a:t>
                      </a:r>
                    </a:p>
                  </a:txBody>
                  <a:tcPr/>
                </a:tc>
                <a:extLst>
                  <a:ext uri="{0D108BD9-81ED-4DB2-BD59-A6C34878D82A}">
                    <a16:rowId xmlns:a16="http://schemas.microsoft.com/office/drawing/2014/main" val="4012244280"/>
                  </a:ext>
                </a:extLst>
              </a:tr>
              <a:tr h="500862">
                <a:tc>
                  <a:txBody>
                    <a:bodyPr/>
                    <a:lstStyle/>
                    <a:p>
                      <a:r>
                        <a:rPr lang="zh-CN" altLang="en-US" b="1" dirty="0"/>
                        <a:t>以人为中心的信仰</a:t>
                      </a:r>
                    </a:p>
                  </a:txBody>
                  <a:tcPr/>
                </a:tc>
                <a:tc>
                  <a:txBody>
                    <a:bodyPr/>
                    <a:lstStyle/>
                    <a:p>
                      <a:r>
                        <a:rPr lang="zh-CN" altLang="en-US" dirty="0"/>
                        <a:t>统一教将神与人类的关系简化为“授受关系”，强调人类通过努力获得救赎，忽视神的主权。</a:t>
                      </a:r>
                    </a:p>
                  </a:txBody>
                  <a:tcPr/>
                </a:tc>
                <a:tc>
                  <a:txBody>
                    <a:bodyPr/>
                    <a:lstStyle/>
                    <a:p>
                      <a:r>
                        <a:rPr lang="zh-CN" altLang="en-US" dirty="0"/>
                        <a:t>坚守</a:t>
                      </a:r>
                      <a:r>
                        <a:rPr lang="en-US" altLang="zh-CN" dirty="0"/>
                        <a:t>《</a:t>
                      </a:r>
                      <a:r>
                        <a:rPr lang="zh-CN" altLang="en-US" dirty="0"/>
                        <a:t>圣经</a:t>
                      </a:r>
                      <a:r>
                        <a:rPr lang="en-US" altLang="zh-CN" dirty="0"/>
                        <a:t>》</a:t>
                      </a:r>
                      <a:r>
                        <a:rPr lang="zh-CN" altLang="en-US" dirty="0"/>
                        <a:t>教义，信仰救恩来源于神的恩典，靠耶稣基督的十字架与复活。</a:t>
                      </a:r>
                    </a:p>
                  </a:txBody>
                  <a:tcPr/>
                </a:tc>
                <a:extLst>
                  <a:ext uri="{0D108BD9-81ED-4DB2-BD59-A6C34878D82A}">
                    <a16:rowId xmlns:a16="http://schemas.microsoft.com/office/drawing/2014/main" val="1067937613"/>
                  </a:ext>
                </a:extLst>
              </a:tr>
              <a:tr h="500862">
                <a:tc>
                  <a:txBody>
                    <a:bodyPr/>
                    <a:lstStyle/>
                    <a:p>
                      <a:r>
                        <a:rPr lang="zh-CN" altLang="en-US" b="1" dirty="0"/>
                        <a:t>教义的偏差与歪曲</a:t>
                      </a:r>
                    </a:p>
                  </a:txBody>
                  <a:tcPr/>
                </a:tc>
                <a:tc>
                  <a:txBody>
                    <a:bodyPr/>
                    <a:lstStyle/>
                    <a:p>
                      <a:r>
                        <a:rPr lang="zh-CN" altLang="en-US" dirty="0"/>
                        <a:t>统一教在三位一体、基督论等方面扭曲真理，认为耶稣未完成救赎工作，文鲜明才是再临主。</a:t>
                      </a:r>
                    </a:p>
                  </a:txBody>
                  <a:tcPr/>
                </a:tc>
                <a:tc>
                  <a:txBody>
                    <a:bodyPr/>
                    <a:lstStyle/>
                    <a:p>
                      <a:r>
                        <a:rPr lang="zh-CN" altLang="en-US" dirty="0"/>
                        <a:t>加强对</a:t>
                      </a:r>
                      <a:r>
                        <a:rPr lang="en-US" altLang="zh-CN" dirty="0"/>
                        <a:t>《</a:t>
                      </a:r>
                      <a:r>
                        <a:rPr lang="zh-CN" altLang="en-US" dirty="0"/>
                        <a:t>圣经</a:t>
                      </a:r>
                      <a:r>
                        <a:rPr lang="en-US" altLang="zh-CN" dirty="0"/>
                        <a:t>》</a:t>
                      </a:r>
                      <a:r>
                        <a:rPr lang="zh-CN" altLang="en-US" dirty="0"/>
                        <a:t>的理解，教导正统基督教的三位一体、基督的神性和救赎。</a:t>
                      </a:r>
                    </a:p>
                  </a:txBody>
                  <a:tcPr/>
                </a:tc>
                <a:extLst>
                  <a:ext uri="{0D108BD9-81ED-4DB2-BD59-A6C34878D82A}">
                    <a16:rowId xmlns:a16="http://schemas.microsoft.com/office/drawing/2014/main" val="928659741"/>
                  </a:ext>
                </a:extLst>
              </a:tr>
              <a:tr h="500862">
                <a:tc>
                  <a:txBody>
                    <a:bodyPr/>
                    <a:lstStyle/>
                    <a:p>
                      <a:r>
                        <a:rPr lang="zh-CN" altLang="en-US" b="1" dirty="0"/>
                        <a:t>领袖崇拜与盲从</a:t>
                      </a:r>
                    </a:p>
                  </a:txBody>
                  <a:tcPr/>
                </a:tc>
                <a:tc>
                  <a:txBody>
                    <a:bodyPr/>
                    <a:lstStyle/>
                    <a:p>
                      <a:r>
                        <a:rPr lang="zh-CN" altLang="en-US" dirty="0"/>
                        <a:t>统一教宣扬文鲜明是“再临主”和“真父母”，以此带领信徒，强化领袖的权威。</a:t>
                      </a:r>
                    </a:p>
                  </a:txBody>
                  <a:tcPr/>
                </a:tc>
                <a:tc>
                  <a:txBody>
                    <a:bodyPr/>
                    <a:lstStyle/>
                    <a:p>
                      <a:r>
                        <a:rPr lang="zh-CN" altLang="en-US" dirty="0"/>
                        <a:t>忠于基督，信仰应建立在耶稣基督的真理之上，而非任何人的个人身份。</a:t>
                      </a:r>
                    </a:p>
                  </a:txBody>
                  <a:tcPr/>
                </a:tc>
                <a:extLst>
                  <a:ext uri="{0D108BD9-81ED-4DB2-BD59-A6C34878D82A}">
                    <a16:rowId xmlns:a16="http://schemas.microsoft.com/office/drawing/2014/main" val="2610784969"/>
                  </a:ext>
                </a:extLst>
              </a:tr>
            </a:tbl>
          </a:graphicData>
        </a:graphic>
      </p:graphicFrame>
    </p:spTree>
    <p:extLst>
      <p:ext uri="{BB962C8B-B14F-4D97-AF65-F5344CB8AC3E}">
        <p14:creationId xmlns:p14="http://schemas.microsoft.com/office/powerpoint/2010/main" val="4091487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B388B-E301-5927-C1E7-DEA510D1AAE3}"/>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E7753938-79A1-B6C7-22CF-DC545915EEB8}"/>
              </a:ext>
            </a:extLst>
          </p:cNvPr>
          <p:cNvSpPr txBox="1"/>
          <p:nvPr/>
        </p:nvSpPr>
        <p:spPr>
          <a:xfrm>
            <a:off x="914400" y="1028700"/>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zh-CN" altLang="en-US" sz="2800" b="1" dirty="0"/>
              <a:t>持守真道，传扬真理</a:t>
            </a:r>
            <a:endParaRPr lang="en-US" sz="2800" b="1" u="none" strike="noStrike" cap="none" spc="0" dirty="0">
              <a:solidFill>
                <a:srgbClr val="121212">
                  <a:alpha val="100000"/>
                </a:srgbClr>
              </a:solidFill>
              <a:latin typeface="Times New Roman"/>
            </a:endParaRPr>
          </a:p>
        </p:txBody>
      </p:sp>
      <p:sp>
        <p:nvSpPr>
          <p:cNvPr id="3" name="文本框 2">
            <a:extLst>
              <a:ext uri="{FF2B5EF4-FFF2-40B4-BE49-F238E27FC236}">
                <a16:creationId xmlns:a16="http://schemas.microsoft.com/office/drawing/2014/main" id="{BD92091E-7A50-BB06-09B8-BE1C16101601}"/>
              </a:ext>
            </a:extLst>
          </p:cNvPr>
          <p:cNvSpPr txBox="1"/>
          <p:nvPr/>
        </p:nvSpPr>
        <p:spPr>
          <a:xfrm>
            <a:off x="914400" y="1800225"/>
            <a:ext cx="7315200" cy="2246769"/>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zh-CN" altLang="en-US" sz="2000" u="none" strike="noStrike" cap="none" spc="0" dirty="0">
                <a:solidFill>
                  <a:srgbClr val="424242">
                    <a:alpha val="100000"/>
                  </a:srgbClr>
                </a:solidFill>
                <a:latin typeface="Times New Roman"/>
              </a:rPr>
              <a:t>我在　神面前，并在将来审判活人死人的基督耶稣面前，凭着他的显现和他的国度嘱咐你，</a:t>
            </a:r>
            <a:endParaRPr lang="en-US" altLang="zh-CN" sz="2000"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sz="2000" u="none" strike="noStrike" cap="none" spc="0" dirty="0">
                <a:solidFill>
                  <a:srgbClr val="424242">
                    <a:alpha val="100000"/>
                  </a:srgbClr>
                </a:solidFill>
                <a:latin typeface="Times New Roman"/>
              </a:rPr>
              <a:t>务要传道，无论得时不得时，总要专心，并用百般的忍耐，各样的教训，责备人，警戒人，劝勉人。</a:t>
            </a:r>
            <a:endParaRPr lang="en-US" altLang="zh-CN" sz="2000"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sz="2000" u="none" strike="noStrike" cap="none" spc="0" dirty="0">
                <a:solidFill>
                  <a:srgbClr val="424242">
                    <a:alpha val="100000"/>
                  </a:srgbClr>
                </a:solidFill>
                <a:latin typeface="Times New Roman"/>
              </a:rPr>
              <a:t>因为时候要到，人必厌烦纯正的道理，耳朵发痒，就随从自己的情欲，增添好些师傅，并且掩耳不听真道，偏向荒渺的言语。</a:t>
            </a:r>
            <a:r>
              <a:rPr lang="en-US" altLang="zh-CN" sz="2000" u="none" strike="noStrike" cap="none" spc="0" dirty="0">
                <a:solidFill>
                  <a:srgbClr val="424242">
                    <a:alpha val="100000"/>
                  </a:srgbClr>
                </a:solidFill>
                <a:latin typeface="Times New Roman"/>
              </a:rPr>
              <a:t>(</a:t>
            </a:r>
            <a:r>
              <a:rPr lang="zh-CN" altLang="en-US" sz="2000" u="none" strike="noStrike" cap="none" spc="0" dirty="0">
                <a:solidFill>
                  <a:srgbClr val="424242">
                    <a:alpha val="100000"/>
                  </a:srgbClr>
                </a:solidFill>
                <a:latin typeface="Times New Roman"/>
              </a:rPr>
              <a:t>提摩太后书 </a:t>
            </a:r>
            <a:r>
              <a:rPr lang="en-US" altLang="zh-CN" sz="2000" u="none" strike="noStrike" cap="none" spc="0" dirty="0">
                <a:solidFill>
                  <a:srgbClr val="424242">
                    <a:alpha val="100000"/>
                  </a:srgbClr>
                </a:solidFill>
                <a:latin typeface="Times New Roman"/>
              </a:rPr>
              <a:t>4:1-4 </a:t>
            </a:r>
            <a:r>
              <a:rPr lang="zh-CN" altLang="en-US" sz="2000" u="none" strike="noStrike" cap="none" spc="0" dirty="0">
                <a:solidFill>
                  <a:srgbClr val="424242">
                    <a:alpha val="100000"/>
                  </a:srgbClr>
                </a:solidFill>
                <a:latin typeface="Times New Roman"/>
              </a:rPr>
              <a:t>和合本</a:t>
            </a:r>
            <a:r>
              <a:rPr lang="en-US" altLang="zh-CN" sz="2000" u="none" strike="noStrike" cap="none" spc="0" dirty="0">
                <a:solidFill>
                  <a:srgbClr val="424242">
                    <a:alpha val="100000"/>
                  </a:srgbClr>
                </a:solidFill>
                <a:latin typeface="Times New Roman"/>
              </a:rPr>
              <a:t>)</a:t>
            </a:r>
            <a:endParaRPr lang="en-US" sz="2000" u="none" strike="noStrike" cap="none" spc="0" dirty="0">
              <a:solidFill>
                <a:srgbClr val="424242">
                  <a:alpha val="100000"/>
                </a:srgbClr>
              </a:solidFill>
              <a:latin typeface="Times New Roman"/>
            </a:endParaRPr>
          </a:p>
        </p:txBody>
      </p:sp>
    </p:spTree>
    <p:extLst>
      <p:ext uri="{BB962C8B-B14F-4D97-AF65-F5344CB8AC3E}">
        <p14:creationId xmlns:p14="http://schemas.microsoft.com/office/powerpoint/2010/main" val="2394680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828800" y="1028700"/>
          <a:ext cx="7315200" cy="3581400"/>
          <a:chOff x="1828800" y="1028700"/>
          <a:chExt cx="7315200" cy="3581400"/>
        </a:xfrm>
      </p:grpSpPr>
      <p:sp>
        <p:nvSpPr>
          <p:cNvPr id="2" name="文本框 1"/>
          <p:cNvSpPr txBox="1"/>
          <p:nvPr/>
        </p:nvSpPr>
        <p:spPr>
          <a:xfrm>
            <a:off x="1475656" y="2211710"/>
            <a:ext cx="5486400" cy="857250"/>
          </a:xfrm>
          <a:prstGeom prst="rect">
            <a:avLst/>
          </a:prstGeom>
          <a:noFill/>
        </p:spPr>
        <p:txBody>
          <a:bodyPr vert="horz" lIns="91440" tIns="45720" rIns="91440" bIns="45720" rtlCol="0" anchor="t" anchorCtr="0">
            <a:spAutoFit/>
          </a:bodyPr>
          <a:lstStyle/>
          <a:p>
            <a:pPr marL="0" marR="0" lvl="0" indent="0" algn="ctr" rtl="0" fontAlgn="t">
              <a:lnSpc>
                <a:spcPct val="100000"/>
              </a:lnSpc>
              <a:spcBef>
                <a:spcPts val="0"/>
              </a:spcBef>
              <a:spcAft>
                <a:spcPts val="0"/>
              </a:spcAft>
            </a:pPr>
            <a:r>
              <a:rPr lang="en-US" sz="6000" b="1" u="none" strike="noStrike" cap="none" spc="0" dirty="0">
                <a:solidFill>
                  <a:srgbClr val="424242">
                    <a:alpha val="100000"/>
                  </a:srgbClr>
                </a:solidFill>
                <a:latin typeface="Times New Roman"/>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14400" y="1028700"/>
          <a:ext cx="8229600" cy="4848225"/>
          <a:chOff x="914400" y="1028700"/>
          <a:chExt cx="8229600" cy="4848225"/>
        </a:xfrm>
      </p:grpSpPr>
      <p:sp>
        <p:nvSpPr>
          <p:cNvPr id="2" name="文本框 1"/>
          <p:cNvSpPr txBox="1"/>
          <p:nvPr/>
        </p:nvSpPr>
        <p:spPr>
          <a:xfrm>
            <a:off x="667616" y="1059582"/>
            <a:ext cx="7315200" cy="40005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统一教概述</a:t>
            </a:r>
            <a:endParaRPr lang="en-US" sz="2800" b="1" u="none" strike="noStrike" cap="none" spc="0" dirty="0">
              <a:solidFill>
                <a:srgbClr val="121212">
                  <a:alpha val="100000"/>
                </a:srgbClr>
              </a:solidFill>
              <a:latin typeface="Times New Roman"/>
            </a:endParaRPr>
          </a:p>
        </p:txBody>
      </p:sp>
      <p:sp>
        <p:nvSpPr>
          <p:cNvPr id="3" name="文本框 2"/>
          <p:cNvSpPr txBox="1"/>
          <p:nvPr/>
        </p:nvSpPr>
        <p:spPr>
          <a:xfrm>
            <a:off x="683568" y="1707654"/>
            <a:ext cx="5688633" cy="2585323"/>
          </a:xfrm>
          <a:prstGeom prst="rect">
            <a:avLst/>
          </a:prstGeom>
          <a:noFill/>
        </p:spPr>
        <p:txBody>
          <a:bodyPr vert="horz" wrap="square" lIns="91440" tIns="45720" rIns="91440" bIns="45720" rtlCol="0" anchorCtr="0">
            <a:spAutoFit/>
          </a:bodyPr>
          <a:lstStyle/>
          <a:p>
            <a:pPr marL="0" marR="0" lvl="0" indent="0" algn="l" rtl="0" fontAlgn="base">
              <a:lnSpc>
                <a:spcPct val="100000"/>
              </a:lnSpc>
              <a:spcBef>
                <a:spcPts val="0"/>
              </a:spcBef>
              <a:spcAft>
                <a:spcPts val="0"/>
              </a:spcAft>
            </a:pPr>
            <a:r>
              <a:rPr lang="zh-CN" altLang="en-US" b="1" u="none" strike="noStrike" cap="none" spc="0" dirty="0">
                <a:solidFill>
                  <a:srgbClr val="424242">
                    <a:alpha val="100000"/>
                  </a:srgbClr>
                </a:solidFill>
                <a:latin typeface="Times New Roman"/>
              </a:rPr>
              <a:t>定义：</a:t>
            </a:r>
            <a:r>
              <a:rPr lang="zh-CN" altLang="en-US" u="none" strike="noStrike" cap="none" spc="0" dirty="0">
                <a:solidFill>
                  <a:srgbClr val="424242">
                    <a:alpha val="100000"/>
                  </a:srgbClr>
                </a:solidFill>
                <a:latin typeface="Times New Roman"/>
              </a:rPr>
              <a:t>全称世界和平统一家庭联合会，于</a:t>
            </a:r>
            <a:r>
              <a:rPr lang="en-US" altLang="zh-CN" u="none" strike="noStrike" cap="none" spc="0" dirty="0">
                <a:solidFill>
                  <a:srgbClr val="424242">
                    <a:alpha val="100000"/>
                  </a:srgbClr>
                </a:solidFill>
                <a:latin typeface="Times New Roman"/>
              </a:rPr>
              <a:t>1954</a:t>
            </a:r>
            <a:r>
              <a:rPr lang="zh-CN" altLang="en-US" u="none" strike="noStrike" cap="none" spc="0" dirty="0">
                <a:solidFill>
                  <a:srgbClr val="424242">
                    <a:alpha val="100000"/>
                  </a:srgbClr>
                </a:solidFill>
                <a:latin typeface="Times New Roman"/>
              </a:rPr>
              <a:t>年在韩国创立。</a:t>
            </a:r>
          </a:p>
          <a:p>
            <a:pPr marL="0" marR="0" lvl="0" indent="0" algn="l" rtl="0" fontAlgn="base">
              <a:lnSpc>
                <a:spcPct val="100000"/>
              </a:lnSpc>
              <a:spcBef>
                <a:spcPts val="0"/>
              </a:spcBef>
              <a:spcAft>
                <a:spcPts val="0"/>
              </a:spcAft>
            </a:pPr>
            <a:endParaRPr lang="en-US" altLang="zh-CN" b="1"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b="1" u="none" strike="noStrike" cap="none" spc="0" dirty="0">
                <a:solidFill>
                  <a:srgbClr val="424242">
                    <a:alpha val="100000"/>
                  </a:srgbClr>
                </a:solidFill>
                <a:latin typeface="Times New Roman"/>
              </a:rPr>
              <a:t>创始人：</a:t>
            </a:r>
            <a:r>
              <a:rPr lang="zh-CN" altLang="en-US" u="none" strike="noStrike" cap="none" spc="0" dirty="0">
                <a:solidFill>
                  <a:srgbClr val="424242">
                    <a:alpha val="100000"/>
                  </a:srgbClr>
                </a:solidFill>
                <a:latin typeface="Times New Roman"/>
              </a:rPr>
              <a:t>文鲜明，</a:t>
            </a:r>
            <a:r>
              <a:rPr lang="en-US" altLang="zh-CN" u="none" strike="noStrike" cap="none" spc="0" dirty="0">
                <a:solidFill>
                  <a:srgbClr val="424242">
                    <a:alpha val="100000"/>
                  </a:srgbClr>
                </a:solidFill>
                <a:latin typeface="Times New Roman"/>
              </a:rPr>
              <a:t>1920</a:t>
            </a:r>
            <a:r>
              <a:rPr lang="zh-CN" altLang="en-US" u="none" strike="noStrike" cap="none" spc="0" dirty="0">
                <a:solidFill>
                  <a:srgbClr val="424242">
                    <a:alpha val="100000"/>
                  </a:srgbClr>
                </a:solidFill>
                <a:latin typeface="Times New Roman"/>
              </a:rPr>
              <a:t>年</a:t>
            </a:r>
            <a:r>
              <a:rPr lang="en-US" altLang="zh-CN" u="none" strike="noStrike" cap="none" spc="0" dirty="0">
                <a:solidFill>
                  <a:srgbClr val="424242">
                    <a:alpha val="100000"/>
                  </a:srgbClr>
                </a:solidFill>
                <a:latin typeface="Times New Roman"/>
              </a:rPr>
              <a:t>1</a:t>
            </a:r>
            <a:r>
              <a:rPr lang="zh-CN" altLang="en-US" u="none" strike="noStrike" cap="none" spc="0" dirty="0">
                <a:solidFill>
                  <a:srgbClr val="424242">
                    <a:alpha val="100000"/>
                  </a:srgbClr>
                </a:solidFill>
                <a:latin typeface="Times New Roman"/>
              </a:rPr>
              <a:t>月</a:t>
            </a:r>
            <a:r>
              <a:rPr lang="en-US" altLang="zh-CN" u="none" strike="noStrike" cap="none" spc="0" dirty="0">
                <a:solidFill>
                  <a:srgbClr val="424242">
                    <a:alpha val="100000"/>
                  </a:srgbClr>
                </a:solidFill>
                <a:latin typeface="Times New Roman"/>
              </a:rPr>
              <a:t>6</a:t>
            </a:r>
            <a:r>
              <a:rPr lang="zh-CN" altLang="en-US" u="none" strike="noStrike" cap="none" spc="0" dirty="0">
                <a:solidFill>
                  <a:srgbClr val="424242">
                    <a:alpha val="100000"/>
                  </a:srgbClr>
                </a:solidFill>
                <a:latin typeface="Times New Roman"/>
              </a:rPr>
              <a:t>日</a:t>
            </a:r>
            <a:r>
              <a:rPr lang="en-US" altLang="zh-CN" dirty="0">
                <a:solidFill>
                  <a:srgbClr val="424242">
                    <a:alpha val="100000"/>
                  </a:srgbClr>
                </a:solidFill>
                <a:latin typeface="Times New Roman"/>
              </a:rPr>
              <a:t>~</a:t>
            </a:r>
            <a:r>
              <a:rPr lang="en-US" altLang="zh-CN" u="none" strike="noStrike" cap="none" spc="0" dirty="0">
                <a:solidFill>
                  <a:srgbClr val="424242">
                    <a:alpha val="100000"/>
                  </a:srgbClr>
                </a:solidFill>
                <a:latin typeface="Times New Roman"/>
              </a:rPr>
              <a:t>2012</a:t>
            </a:r>
            <a:r>
              <a:rPr lang="zh-CN" altLang="en-US" u="none" strike="noStrike" cap="none" spc="0" dirty="0">
                <a:solidFill>
                  <a:srgbClr val="424242">
                    <a:alpha val="100000"/>
                  </a:srgbClr>
                </a:solidFill>
                <a:latin typeface="Times New Roman"/>
              </a:rPr>
              <a:t>年</a:t>
            </a:r>
            <a:r>
              <a:rPr lang="en-US" altLang="zh-CN" u="none" strike="noStrike" cap="none" spc="0" dirty="0">
                <a:solidFill>
                  <a:srgbClr val="424242">
                    <a:alpha val="100000"/>
                  </a:srgbClr>
                </a:solidFill>
                <a:latin typeface="Times New Roman"/>
              </a:rPr>
              <a:t>9</a:t>
            </a:r>
            <a:r>
              <a:rPr lang="zh-CN" altLang="en-US" u="none" strike="noStrike" cap="none" spc="0" dirty="0">
                <a:solidFill>
                  <a:srgbClr val="424242">
                    <a:alpha val="100000"/>
                  </a:srgbClr>
                </a:solidFill>
                <a:latin typeface="Times New Roman"/>
              </a:rPr>
              <a:t>月</a:t>
            </a:r>
            <a:r>
              <a:rPr lang="en-US" altLang="zh-CN" u="none" strike="noStrike" cap="none" spc="0" dirty="0">
                <a:solidFill>
                  <a:srgbClr val="424242">
                    <a:alpha val="100000"/>
                  </a:srgbClr>
                </a:solidFill>
                <a:latin typeface="Times New Roman"/>
              </a:rPr>
              <a:t>3</a:t>
            </a:r>
            <a:r>
              <a:rPr lang="zh-CN" altLang="en-US" u="none" strike="noStrike" cap="none" spc="0" dirty="0">
                <a:solidFill>
                  <a:srgbClr val="424242">
                    <a:alpha val="100000"/>
                  </a:srgbClr>
                </a:solidFill>
                <a:latin typeface="Times New Roman"/>
              </a:rPr>
              <a:t>日，声称</a:t>
            </a:r>
            <a:r>
              <a:rPr lang="en-US" altLang="zh-CN" u="none" strike="noStrike" cap="none" spc="0" dirty="0">
                <a:solidFill>
                  <a:srgbClr val="424242">
                    <a:alpha val="100000"/>
                  </a:srgbClr>
                </a:solidFill>
                <a:latin typeface="Times New Roman"/>
              </a:rPr>
              <a:t>16</a:t>
            </a:r>
            <a:r>
              <a:rPr lang="zh-CN" altLang="en-US" u="none" strike="noStrike" cap="none" spc="0" dirty="0">
                <a:solidFill>
                  <a:srgbClr val="424242">
                    <a:alpha val="100000"/>
                  </a:srgbClr>
                </a:solidFill>
                <a:latin typeface="Times New Roman"/>
              </a:rPr>
              <a:t>岁时接受耶稣启示，承担未竟的救赎使命。</a:t>
            </a:r>
            <a:endParaRPr lang="en-US" altLang="zh-CN"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b="1" u="none" strike="noStrike" cap="none" spc="0" dirty="0">
                <a:solidFill>
                  <a:srgbClr val="424242">
                    <a:alpha val="100000"/>
                  </a:srgbClr>
                </a:solidFill>
                <a:latin typeface="Times New Roman"/>
              </a:rPr>
              <a:t> </a:t>
            </a:r>
            <a:endParaRPr lang="en-US" altLang="zh-CN" b="1"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b="1" dirty="0">
                <a:solidFill>
                  <a:srgbClr val="424242">
                    <a:alpha val="100000"/>
                  </a:srgbClr>
                </a:solidFill>
                <a:latin typeface="Times New Roman"/>
              </a:rPr>
              <a:t>教义：</a:t>
            </a:r>
            <a:r>
              <a:rPr lang="zh-CN" altLang="en-US" dirty="0"/>
              <a:t>核心教义由</a:t>
            </a:r>
            <a:r>
              <a:rPr lang="en-US" altLang="zh-CN" dirty="0"/>
              <a:t>《</a:t>
            </a:r>
            <a:r>
              <a:rPr lang="zh-CN" altLang="en-US" dirty="0"/>
              <a:t>原理讲论</a:t>
            </a:r>
            <a:r>
              <a:rPr lang="en-US" altLang="zh-CN" dirty="0"/>
              <a:t>》</a:t>
            </a:r>
            <a:r>
              <a:rPr lang="zh-CN" altLang="en-US" dirty="0"/>
              <a:t>定义，视其与</a:t>
            </a:r>
            <a:r>
              <a:rPr lang="en-US" altLang="zh-CN" dirty="0"/>
              <a:t>《</a:t>
            </a:r>
            <a:r>
              <a:rPr lang="zh-CN" altLang="en-US" dirty="0"/>
              <a:t>圣经</a:t>
            </a:r>
            <a:r>
              <a:rPr lang="en-US" altLang="zh-CN" dirty="0"/>
              <a:t>》</a:t>
            </a:r>
            <a:r>
              <a:rPr lang="zh-CN" altLang="en-US" dirty="0"/>
              <a:t>同等重要，声称开创了“成约时代”以带来“肉体的救恩” 。</a:t>
            </a:r>
            <a:endParaRPr lang="en-US" u="none" strike="noStrike" cap="none" spc="0" dirty="0">
              <a:solidFill>
                <a:srgbClr val="424242">
                  <a:alpha val="100000"/>
                </a:srgbClr>
              </a:solidFill>
              <a:latin typeface="Times New Roman"/>
            </a:endParaRPr>
          </a:p>
        </p:txBody>
      </p:sp>
      <p:pic>
        <p:nvPicPr>
          <p:cNvPr id="5" name="图片 4">
            <a:extLst>
              <a:ext uri="{FF2B5EF4-FFF2-40B4-BE49-F238E27FC236}">
                <a16:creationId xmlns:a16="http://schemas.microsoft.com/office/drawing/2014/main" id="{5CA4019D-FBAC-D409-0FCA-F93321AD8CF4}"/>
              </a:ext>
            </a:extLst>
          </p:cNvPr>
          <p:cNvPicPr>
            <a:picLocks noChangeAspect="1"/>
          </p:cNvPicPr>
          <p:nvPr/>
        </p:nvPicPr>
        <p:blipFill>
          <a:blip r:embed="rId2"/>
          <a:srcRect r="772"/>
          <a:stretch/>
        </p:blipFill>
        <p:spPr>
          <a:xfrm>
            <a:off x="6935721" y="915566"/>
            <a:ext cx="2142557" cy="313932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14400" y="1028700"/>
          <a:ext cx="8229600" cy="3629025"/>
          <a:chOff x="914400" y="1028700"/>
          <a:chExt cx="8229600" cy="3629025"/>
        </a:xfrm>
      </p:grpSpPr>
      <p:sp>
        <p:nvSpPr>
          <p:cNvPr id="2" name="文本框 1"/>
          <p:cNvSpPr txBox="1"/>
          <p:nvPr/>
        </p:nvSpPr>
        <p:spPr>
          <a:xfrm>
            <a:off x="914400" y="1028700"/>
            <a:ext cx="7315200" cy="40005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a:solidFill>
                  <a:srgbClr val="121212">
                    <a:alpha val="100000"/>
                  </a:srgbClr>
                </a:solidFill>
                <a:latin typeface="Times New Roman"/>
              </a:rPr>
              <a:t>统一教的起源与发展</a:t>
            </a:r>
          </a:p>
        </p:txBody>
      </p:sp>
      <p:sp>
        <p:nvSpPr>
          <p:cNvPr id="3" name="文本框 2"/>
          <p:cNvSpPr txBox="1"/>
          <p:nvPr/>
        </p:nvSpPr>
        <p:spPr>
          <a:xfrm>
            <a:off x="914400" y="1800225"/>
            <a:ext cx="7315200" cy="2862322"/>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en-US" sz="2000" b="1" u="none" strike="noStrike" cap="none" spc="0" dirty="0" err="1">
                <a:solidFill>
                  <a:srgbClr val="424242">
                    <a:alpha val="100000"/>
                  </a:srgbClr>
                </a:solidFill>
                <a:latin typeface="Times New Roman"/>
              </a:rPr>
              <a:t>历史背景：</a:t>
            </a:r>
            <a:r>
              <a:rPr lang="en-US" sz="2000" u="none" strike="noStrike" cap="none" spc="0" dirty="0" err="1">
                <a:solidFill>
                  <a:srgbClr val="424242">
                    <a:alpha val="100000"/>
                  </a:srgbClr>
                </a:solidFill>
                <a:latin typeface="Times New Roman"/>
              </a:rPr>
              <a:t>二战后韩国社会的动荡与宗教复兴</a:t>
            </a:r>
            <a:r>
              <a:rPr lang="en-US" sz="2000" u="none" strike="noStrike" cap="none" spc="0" dirty="0">
                <a:solidFill>
                  <a:srgbClr val="424242">
                    <a:alpha val="100000"/>
                  </a:srgbClr>
                </a:solidFill>
                <a:latin typeface="Times New Roman"/>
              </a:rPr>
              <a:t>。
</a:t>
            </a:r>
            <a:r>
              <a:rPr lang="en-US" sz="2000" b="1" u="none" strike="noStrike" cap="none" spc="0" dirty="0">
                <a:solidFill>
                  <a:srgbClr val="424242">
                    <a:alpha val="100000"/>
                  </a:srgbClr>
                </a:solidFill>
                <a:latin typeface="Times New Roman"/>
              </a:rPr>
              <a:t>建立：</a:t>
            </a:r>
            <a:r>
              <a:rPr lang="en-US" sz="2000" u="none" strike="noStrike" cap="none" spc="0" dirty="0">
                <a:solidFill>
                  <a:srgbClr val="424242">
                    <a:alpha val="100000"/>
                  </a:srgbClr>
                </a:solidFill>
                <a:latin typeface="Times New Roman"/>
              </a:rPr>
              <a:t>文鲜明在1946年创立“广海教会”，后于1954年正式成立统一教。</a:t>
            </a:r>
          </a:p>
          <a:p>
            <a:pPr marL="0" marR="0" lvl="0" indent="0" algn="l" rtl="0" fontAlgn="base">
              <a:lnSpc>
                <a:spcPct val="100000"/>
              </a:lnSpc>
              <a:spcBef>
                <a:spcPts val="0"/>
              </a:spcBef>
              <a:spcAft>
                <a:spcPts val="0"/>
              </a:spcAft>
            </a:pPr>
            <a:r>
              <a:rPr lang="zh-CN" altLang="en-US" sz="2000" b="1" dirty="0">
                <a:solidFill>
                  <a:srgbClr val="424242">
                    <a:alpha val="100000"/>
                  </a:srgbClr>
                </a:solidFill>
                <a:latin typeface="Times New Roman"/>
              </a:rPr>
              <a:t>现状：</a:t>
            </a:r>
            <a:r>
              <a:rPr lang="zh-CN" altLang="en-US" sz="2000" u="none" strike="noStrike" cap="none" spc="0" dirty="0">
                <a:solidFill>
                  <a:srgbClr val="424242">
                    <a:alpha val="100000"/>
                  </a:srgbClr>
                </a:solidFill>
                <a:latin typeface="Times New Roman"/>
              </a:rPr>
              <a:t>已在</a:t>
            </a:r>
            <a:r>
              <a:rPr lang="en-US" altLang="zh-CN" sz="2000" u="none" strike="noStrike" cap="none" spc="0" dirty="0">
                <a:solidFill>
                  <a:srgbClr val="424242">
                    <a:alpha val="100000"/>
                  </a:srgbClr>
                </a:solidFill>
                <a:latin typeface="Times New Roman"/>
              </a:rPr>
              <a:t>100</a:t>
            </a:r>
            <a:r>
              <a:rPr lang="zh-CN" altLang="en-US" sz="2000" u="none" strike="noStrike" cap="none" spc="0" dirty="0">
                <a:solidFill>
                  <a:srgbClr val="424242">
                    <a:alpha val="100000"/>
                  </a:srgbClr>
                </a:solidFill>
                <a:latin typeface="Times New Roman"/>
              </a:rPr>
              <a:t>多个国家吸引了数以万计的成员，主要活跃于韩国、日本和其他东亚国家。</a:t>
            </a:r>
            <a:r>
              <a:rPr lang="zh-CN" altLang="en-US" sz="2000" dirty="0"/>
              <a:t>在日本的影响力尤为显著，拥有数十万信徒。</a:t>
            </a:r>
            <a:endParaRPr lang="en-US" altLang="zh-CN" sz="2000" dirty="0"/>
          </a:p>
          <a:p>
            <a:pPr marL="0" marR="0" lvl="0" indent="0" algn="l" rtl="0" fontAlgn="base">
              <a:lnSpc>
                <a:spcPct val="100000"/>
              </a:lnSpc>
              <a:spcBef>
                <a:spcPts val="0"/>
              </a:spcBef>
              <a:spcAft>
                <a:spcPts val="0"/>
              </a:spcAft>
            </a:pPr>
            <a:r>
              <a:rPr lang="en-US" altLang="zh-CN" sz="2000" u="none" strike="noStrike" cap="none" spc="0" dirty="0">
                <a:solidFill>
                  <a:srgbClr val="424242">
                    <a:alpha val="100000"/>
                  </a:srgbClr>
                </a:solidFill>
                <a:latin typeface="Times New Roman"/>
              </a:rPr>
              <a:t>2012</a:t>
            </a:r>
            <a:r>
              <a:rPr lang="zh-CN" altLang="en-US" sz="2000" u="none" strike="noStrike" cap="none" spc="0" dirty="0">
                <a:solidFill>
                  <a:srgbClr val="424242">
                    <a:alpha val="100000"/>
                  </a:srgbClr>
                </a:solidFill>
                <a:latin typeface="Times New Roman"/>
              </a:rPr>
              <a:t>年文鲜明去世后，该运动分裂成不同的、彼此竞争的派系。他的遗孀韩鹤子被该运动中的许多人认为是“弥赛亚”和“人类之母”。她还创立了世界和平国际妇女联合会。</a:t>
            </a:r>
            <a:endParaRPr lang="en-US" sz="2000" u="none" strike="noStrike" cap="none" spc="0" dirty="0">
              <a:solidFill>
                <a:srgbClr val="424242">
                  <a:alpha val="100000"/>
                </a:srgbClr>
              </a:solidFill>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14400" y="1028700"/>
          <a:ext cx="8229600" cy="3933825"/>
          <a:chOff x="914400" y="1028700"/>
          <a:chExt cx="8229600" cy="3933825"/>
        </a:xfrm>
      </p:grpSpPr>
      <p:sp>
        <p:nvSpPr>
          <p:cNvPr id="2" name="文本框 1"/>
          <p:cNvSpPr txBox="1"/>
          <p:nvPr/>
        </p:nvSpPr>
        <p:spPr>
          <a:xfrm>
            <a:off x="323528" y="483518"/>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产生的原因：</a:t>
            </a:r>
            <a:endParaRPr lang="en-US" sz="2800" b="1" u="none" strike="noStrike" cap="none" spc="0" dirty="0">
              <a:solidFill>
                <a:srgbClr val="121212">
                  <a:alpha val="100000"/>
                </a:srgbClr>
              </a:solidFill>
              <a:latin typeface="Times New Roman"/>
            </a:endParaRPr>
          </a:p>
        </p:txBody>
      </p:sp>
      <p:sp>
        <p:nvSpPr>
          <p:cNvPr id="3" name="文本框 2"/>
          <p:cNvSpPr txBox="1"/>
          <p:nvPr/>
        </p:nvSpPr>
        <p:spPr>
          <a:xfrm>
            <a:off x="827584" y="1006738"/>
            <a:ext cx="7315200" cy="3477875"/>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zh-CN" altLang="en-US" sz="2000" b="1" u="none" strike="noStrike" cap="none" spc="0" dirty="0">
                <a:solidFill>
                  <a:srgbClr val="424242">
                    <a:alpha val="100000"/>
                  </a:srgbClr>
                </a:solidFill>
                <a:latin typeface="Times New Roman"/>
              </a:rPr>
              <a:t>历史背景：</a:t>
            </a:r>
            <a:r>
              <a:rPr lang="zh-CN" altLang="en-US" sz="2000" dirty="0"/>
              <a:t> </a:t>
            </a:r>
            <a:r>
              <a:rPr lang="en-US" altLang="zh-CN" sz="2000" dirty="0"/>
              <a:t>1954</a:t>
            </a:r>
            <a:r>
              <a:rPr lang="zh-CN" altLang="en-US" sz="2000" dirty="0"/>
              <a:t>年，在经历二战及朝鲜战争的双重创伤后，韩国社会处于战后动荡与经济困难中，许多韩国人迫切寻求精神安慰。</a:t>
            </a:r>
            <a:endParaRPr lang="en-US" altLang="zh-CN" sz="2000" dirty="0"/>
          </a:p>
          <a:p>
            <a:pPr marL="0" marR="0" lvl="0" indent="0" algn="l" rtl="0" fontAlgn="base">
              <a:lnSpc>
                <a:spcPct val="100000"/>
              </a:lnSpc>
              <a:spcBef>
                <a:spcPts val="0"/>
              </a:spcBef>
              <a:spcAft>
                <a:spcPts val="0"/>
              </a:spcAft>
            </a:pPr>
            <a:endParaRPr lang="zh-CN" altLang="en-US" sz="2000"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sz="2000" b="1" u="none" strike="noStrike" cap="none" spc="0" dirty="0">
                <a:solidFill>
                  <a:srgbClr val="424242">
                    <a:alpha val="100000"/>
                  </a:srgbClr>
                </a:solidFill>
                <a:latin typeface="Times New Roman"/>
              </a:rPr>
              <a:t>个人魅力：</a:t>
            </a:r>
            <a:r>
              <a:rPr lang="zh-CN" altLang="en-US" sz="2000" u="none" strike="noStrike" cap="none" spc="0" dirty="0">
                <a:solidFill>
                  <a:srgbClr val="424242">
                    <a:alpha val="100000"/>
                  </a:srgbClr>
                </a:solidFill>
                <a:latin typeface="Times New Roman"/>
              </a:rPr>
              <a:t>文鲜明自称通过祷告得到了耶稣的启示，认为自己被选中来完成未完成的救赎工作。他被认为具有强大的领导魅力和说服力，能够吸引并团结信徒。通过洗脑、情感操控吸引追随者。</a:t>
            </a:r>
            <a:endParaRPr lang="en-US" altLang="zh-CN" sz="2000"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endParaRPr lang="zh-CN" altLang="en-US" sz="2000" u="none" strike="noStrike" cap="none" spc="0" dirty="0">
              <a:solidFill>
                <a:srgbClr val="424242">
                  <a:alpha val="100000"/>
                </a:srgbClr>
              </a:solidFill>
              <a:latin typeface="Times New Roman"/>
            </a:endParaRPr>
          </a:p>
          <a:p>
            <a:pPr marL="0" marR="0" lvl="0" indent="0" algn="l" rtl="0" fontAlgn="base">
              <a:lnSpc>
                <a:spcPct val="100000"/>
              </a:lnSpc>
              <a:spcBef>
                <a:spcPts val="0"/>
              </a:spcBef>
              <a:spcAft>
                <a:spcPts val="0"/>
              </a:spcAft>
            </a:pPr>
            <a:r>
              <a:rPr lang="zh-CN" altLang="en-US" sz="2000" b="1" u="none" strike="noStrike" cap="none" spc="0" dirty="0">
                <a:solidFill>
                  <a:srgbClr val="424242">
                    <a:alpha val="100000"/>
                  </a:srgbClr>
                </a:solidFill>
                <a:latin typeface="Times New Roman"/>
              </a:rPr>
              <a:t>教义创新：</a:t>
            </a:r>
            <a:r>
              <a:rPr lang="zh-CN" altLang="en-US" sz="2000" dirty="0"/>
              <a:t>结合基督教与文鲜明的个人启示，统一教重新定义了“三位一体”，提出“灵肉救赎”的新概念。</a:t>
            </a:r>
            <a:r>
              <a:rPr lang="zh-CN" altLang="en-US" sz="2000" u="none" strike="noStrike" cap="none" spc="0" dirty="0">
                <a:solidFill>
                  <a:srgbClr val="424242">
                    <a:alpha val="100000"/>
                  </a:srgbClr>
                </a:solidFill>
                <a:latin typeface="Times New Roman"/>
              </a:rPr>
              <a:t>这种新颖的教义为那些对传统基督教感到不满或寻求新信仰的人提供了另一种选择。</a:t>
            </a:r>
          </a:p>
        </p:txBody>
      </p:sp>
    </p:spTree>
    <p:extLst>
      <p:ext uri="{BB962C8B-B14F-4D97-AF65-F5344CB8AC3E}">
        <p14:creationId xmlns:p14="http://schemas.microsoft.com/office/powerpoint/2010/main" val="3019595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B44DA-9892-2EE8-3A24-BA7B3E3B54E8}"/>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6EED2276-03F9-5EA1-9D2D-07D049D504EF}"/>
              </a:ext>
            </a:extLst>
          </p:cNvPr>
          <p:cNvSpPr txBox="1"/>
          <p:nvPr/>
        </p:nvSpPr>
        <p:spPr>
          <a:xfrm>
            <a:off x="880549" y="699542"/>
            <a:ext cx="7315200" cy="461665"/>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zh-CN" altLang="en-US" sz="2400" b="1" dirty="0"/>
              <a:t>统一教与</a:t>
            </a:r>
            <a:r>
              <a:rPr lang="en-US" altLang="zh-CN" sz="2400" b="1" dirty="0"/>
              <a:t>C.S. </a:t>
            </a:r>
            <a:r>
              <a:rPr lang="zh-CN" altLang="en-US" sz="2400" b="1" dirty="0"/>
              <a:t>路易斯应对战后社会需求的不同方式</a:t>
            </a:r>
            <a:endParaRPr lang="en-US" sz="2400" b="1" u="none" strike="noStrike" cap="none" spc="0" dirty="0">
              <a:solidFill>
                <a:srgbClr val="121212">
                  <a:alpha val="100000"/>
                </a:srgbClr>
              </a:solidFill>
              <a:latin typeface="Times New Roman"/>
            </a:endParaRPr>
          </a:p>
        </p:txBody>
      </p:sp>
      <p:graphicFrame>
        <p:nvGraphicFramePr>
          <p:cNvPr id="5" name="表格 4">
            <a:extLst>
              <a:ext uri="{FF2B5EF4-FFF2-40B4-BE49-F238E27FC236}">
                <a16:creationId xmlns:a16="http://schemas.microsoft.com/office/drawing/2014/main" id="{B0D2FD61-526B-169B-E268-3C2D8FEF22E4}"/>
              </a:ext>
            </a:extLst>
          </p:cNvPr>
          <p:cNvGraphicFramePr>
            <a:graphicFrameLocks noGrp="1"/>
          </p:cNvGraphicFramePr>
          <p:nvPr>
            <p:extLst>
              <p:ext uri="{D42A27DB-BD31-4B8C-83A1-F6EECF244321}">
                <p14:modId xmlns:p14="http://schemas.microsoft.com/office/powerpoint/2010/main" val="662927146"/>
              </p:ext>
            </p:extLst>
          </p:nvPr>
        </p:nvGraphicFramePr>
        <p:xfrm>
          <a:off x="683568" y="1185973"/>
          <a:ext cx="7282823" cy="3175000"/>
        </p:xfrm>
        <a:graphic>
          <a:graphicData uri="http://schemas.openxmlformats.org/drawingml/2006/table">
            <a:tbl>
              <a:tblPr firstRow="1" bandRow="1">
                <a:tableStyleId>{5C22544A-7EE6-4342-B048-85BDC9FD1C3A}</a:tableStyleId>
              </a:tblPr>
              <a:tblGrid>
                <a:gridCol w="1257952">
                  <a:extLst>
                    <a:ext uri="{9D8B030D-6E8A-4147-A177-3AD203B41FA5}">
                      <a16:colId xmlns:a16="http://schemas.microsoft.com/office/drawing/2014/main" val="2804297394"/>
                    </a:ext>
                  </a:extLst>
                </a:gridCol>
                <a:gridCol w="3063412">
                  <a:extLst>
                    <a:ext uri="{9D8B030D-6E8A-4147-A177-3AD203B41FA5}">
                      <a16:colId xmlns:a16="http://schemas.microsoft.com/office/drawing/2014/main" val="3990781987"/>
                    </a:ext>
                  </a:extLst>
                </a:gridCol>
                <a:gridCol w="2961459">
                  <a:extLst>
                    <a:ext uri="{9D8B030D-6E8A-4147-A177-3AD203B41FA5}">
                      <a16:colId xmlns:a16="http://schemas.microsoft.com/office/drawing/2014/main" val="3791694678"/>
                    </a:ext>
                  </a:extLst>
                </a:gridCol>
              </a:tblGrid>
              <a:tr h="370840">
                <a:tc>
                  <a:txBody>
                    <a:bodyPr/>
                    <a:lstStyle/>
                    <a:p>
                      <a:r>
                        <a:rPr lang="zh-CN" altLang="en-US" sz="1800" b="1" dirty="0"/>
                        <a:t>对比维度</a:t>
                      </a:r>
                    </a:p>
                  </a:txBody>
                  <a:tcPr/>
                </a:tc>
                <a:tc>
                  <a:txBody>
                    <a:bodyPr/>
                    <a:lstStyle/>
                    <a:p>
                      <a:r>
                        <a:rPr lang="zh-CN" altLang="en-US" sz="1800" dirty="0"/>
                        <a:t>统一教（文鲜明）</a:t>
                      </a:r>
                    </a:p>
                  </a:txBody>
                  <a:tcPr/>
                </a:tc>
                <a:tc>
                  <a:txBody>
                    <a:bodyPr/>
                    <a:lstStyle/>
                    <a:p>
                      <a:r>
                        <a:rPr lang="en-CA" altLang="zh-CN" sz="1800" dirty="0"/>
                        <a:t>C.S. </a:t>
                      </a:r>
                      <a:r>
                        <a:rPr lang="zh-CN" altLang="en-US" sz="1800" dirty="0"/>
                        <a:t>路易斯</a:t>
                      </a:r>
                    </a:p>
                  </a:txBody>
                  <a:tcPr/>
                </a:tc>
                <a:extLst>
                  <a:ext uri="{0D108BD9-81ED-4DB2-BD59-A6C34878D82A}">
                    <a16:rowId xmlns:a16="http://schemas.microsoft.com/office/drawing/2014/main" val="3558993596"/>
                  </a:ext>
                </a:extLst>
              </a:tr>
              <a:tr h="370840">
                <a:tc>
                  <a:txBody>
                    <a:bodyPr/>
                    <a:lstStyle/>
                    <a:p>
                      <a:pPr algn="just"/>
                      <a:r>
                        <a:rPr lang="zh-CN" altLang="en-US" b="1" dirty="0"/>
                        <a:t>  背景</a:t>
                      </a:r>
                      <a:endParaRPr lang="zh-CN" sz="1400" b="1"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en-US" dirty="0"/>
                        <a:t>战后韩国，人民渴望意义、归属和安全感。</a:t>
                      </a:r>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en-US" dirty="0"/>
                        <a:t>战后英国，人们对意义和真理有强烈的渴望。</a:t>
                      </a:r>
                      <a:endParaRPr lang="zh-CN" altLang="en-US" sz="1400" dirty="0"/>
                    </a:p>
                  </a:txBody>
                  <a:tcPr/>
                </a:tc>
                <a:extLst>
                  <a:ext uri="{0D108BD9-81ED-4DB2-BD59-A6C34878D82A}">
                    <a16:rowId xmlns:a16="http://schemas.microsoft.com/office/drawing/2014/main" val="685357553"/>
                  </a:ext>
                </a:extLst>
              </a:tr>
              <a:tr h="370840">
                <a:tc>
                  <a:txBody>
                    <a:bodyPr/>
                    <a:lstStyle/>
                    <a:p>
                      <a:r>
                        <a:rPr lang="zh-CN" altLang="en-US" b="1" dirty="0"/>
                        <a:t>核心思想来源</a:t>
                      </a:r>
                    </a:p>
                  </a:txBody>
                  <a:tcPr/>
                </a:tc>
                <a:tc>
                  <a:txBody>
                    <a:bodyPr/>
                    <a:lstStyle/>
                    <a:p>
                      <a:r>
                        <a:rPr lang="zh-CN" altLang="en-US" dirty="0"/>
                        <a:t>结合基督教与文鲜明个人的启示，宣扬“再临主”及“无罪家庭”思想。</a:t>
                      </a:r>
                    </a:p>
                  </a:txBody>
                  <a:tcPr/>
                </a:tc>
                <a:tc>
                  <a:txBody>
                    <a:bodyPr/>
                    <a:lstStyle/>
                    <a:p>
                      <a:r>
                        <a:rPr lang="zh-CN" altLang="en-US" dirty="0"/>
                        <a:t>回归基督教真理，基于圣经，强调上帝的恩典和救赎的必要性。</a:t>
                      </a:r>
                    </a:p>
                  </a:txBody>
                  <a:tcPr/>
                </a:tc>
                <a:extLst>
                  <a:ext uri="{0D108BD9-81ED-4DB2-BD59-A6C34878D82A}">
                    <a16:rowId xmlns:a16="http://schemas.microsoft.com/office/drawing/2014/main" val="2002255187"/>
                  </a:ext>
                </a:extLst>
              </a:tr>
              <a:tr h="370840">
                <a:tc>
                  <a:txBody>
                    <a:bodyPr/>
                    <a:lstStyle/>
                    <a:p>
                      <a:r>
                        <a:rPr lang="zh-CN" altLang="en-US" b="1" dirty="0"/>
                        <a:t>目标</a:t>
                      </a:r>
                    </a:p>
                  </a:txBody>
                  <a:tcPr/>
                </a:tc>
                <a:tc>
                  <a:txBody>
                    <a:bodyPr/>
                    <a:lstStyle/>
                    <a:p>
                      <a:r>
                        <a:rPr lang="zh-CN" altLang="en-US" dirty="0"/>
                        <a:t>建立“无罪家庭”以实现世界统一。</a:t>
                      </a:r>
                    </a:p>
                  </a:txBody>
                  <a:tcPr/>
                </a:tc>
                <a:tc>
                  <a:txBody>
                    <a:bodyPr/>
                    <a:lstStyle/>
                    <a:p>
                      <a:r>
                        <a:rPr lang="zh-CN" altLang="en-US" dirty="0"/>
                        <a:t>帮助人们从理性出发理解基督教，回归圣经的真理。</a:t>
                      </a:r>
                    </a:p>
                  </a:txBody>
                  <a:tcPr/>
                </a:tc>
                <a:extLst>
                  <a:ext uri="{0D108BD9-81ED-4DB2-BD59-A6C34878D82A}">
                    <a16:rowId xmlns:a16="http://schemas.microsoft.com/office/drawing/2014/main" val="674031661"/>
                  </a:ext>
                </a:extLst>
              </a:tr>
              <a:tr h="370840">
                <a:tc>
                  <a:txBody>
                    <a:bodyPr/>
                    <a:lstStyle/>
                    <a:p>
                      <a:r>
                        <a:rPr lang="zh-CN" altLang="en-US" b="1" dirty="0"/>
                        <a:t>教义基础</a:t>
                      </a:r>
                    </a:p>
                  </a:txBody>
                  <a:tcPr/>
                </a:tc>
                <a:tc>
                  <a:txBody>
                    <a:bodyPr/>
                    <a:lstStyle/>
                    <a:p>
                      <a:r>
                        <a:rPr lang="zh-CN" altLang="en-US" dirty="0"/>
                        <a:t>建立在文鲜明的个人启示和人为教义上，缺乏圣经真理的根基。</a:t>
                      </a:r>
                    </a:p>
                  </a:txBody>
                  <a:tcPr/>
                </a:tc>
                <a:tc>
                  <a:txBody>
                    <a:bodyPr/>
                    <a:lstStyle/>
                    <a:p>
                      <a:r>
                        <a:rPr lang="zh-CN" altLang="en-US" dirty="0"/>
                        <a:t>以圣经为根基，强调上帝的存在、道德律的起源以及基督的救赎。</a:t>
                      </a:r>
                    </a:p>
                  </a:txBody>
                  <a:tcPr/>
                </a:tc>
                <a:extLst>
                  <a:ext uri="{0D108BD9-81ED-4DB2-BD59-A6C34878D82A}">
                    <a16:rowId xmlns:a16="http://schemas.microsoft.com/office/drawing/2014/main" val="4257288508"/>
                  </a:ext>
                </a:extLst>
              </a:tr>
              <a:tr h="370840">
                <a:tc>
                  <a:txBody>
                    <a:bodyPr/>
                    <a:lstStyle/>
                    <a:p>
                      <a:r>
                        <a:rPr lang="zh-CN" altLang="en-US" b="1" dirty="0"/>
                        <a:t>应对方式</a:t>
                      </a:r>
                    </a:p>
                  </a:txBody>
                  <a:tcPr/>
                </a:tc>
                <a:tc>
                  <a:txBody>
                    <a:bodyPr/>
                    <a:lstStyle/>
                    <a:p>
                      <a:r>
                        <a:rPr lang="zh-CN" altLang="en-US" dirty="0"/>
                        <a:t>通过集体婚礼和“无罪家庭”来试图解决人类问题。</a:t>
                      </a:r>
                    </a:p>
                  </a:txBody>
                  <a:tcPr/>
                </a:tc>
                <a:tc>
                  <a:txBody>
                    <a:bodyPr/>
                    <a:lstStyle/>
                    <a:p>
                      <a:r>
                        <a:rPr lang="zh-CN" altLang="en-US" dirty="0"/>
                        <a:t>通过作品如</a:t>
                      </a:r>
                      <a:r>
                        <a:rPr lang="en-US" altLang="zh-CN" dirty="0"/>
                        <a:t>《</a:t>
                      </a:r>
                      <a:r>
                        <a:rPr lang="zh-CN" altLang="en-US" dirty="0"/>
                        <a:t>返璞归真</a:t>
                      </a:r>
                      <a:r>
                        <a:rPr lang="en-US" altLang="zh-CN" dirty="0"/>
                        <a:t>》</a:t>
                      </a:r>
                      <a:r>
                        <a:rPr lang="zh-CN" altLang="en-US" dirty="0"/>
                        <a:t>从理性和信仰结合的角度，阐明基督教信仰的真理。</a:t>
                      </a:r>
                    </a:p>
                  </a:txBody>
                  <a:tcPr/>
                </a:tc>
                <a:extLst>
                  <a:ext uri="{0D108BD9-81ED-4DB2-BD59-A6C34878D82A}">
                    <a16:rowId xmlns:a16="http://schemas.microsoft.com/office/drawing/2014/main" val="1853138456"/>
                  </a:ext>
                </a:extLst>
              </a:tr>
            </a:tbl>
          </a:graphicData>
        </a:graphic>
      </p:graphicFrame>
    </p:spTree>
    <p:extLst>
      <p:ext uri="{BB962C8B-B14F-4D97-AF65-F5344CB8AC3E}">
        <p14:creationId xmlns:p14="http://schemas.microsoft.com/office/powerpoint/2010/main" val="107962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FDDF9-696F-FBFB-B5AA-54C9848E0AF1}"/>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43F2DDC2-209C-9248-0014-FDD0F27DAF5A}"/>
              </a:ext>
            </a:extLst>
          </p:cNvPr>
          <p:cNvSpPr txBox="1"/>
          <p:nvPr/>
        </p:nvSpPr>
        <p:spPr>
          <a:xfrm>
            <a:off x="914400" y="1028700"/>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endParaRPr lang="en-US" sz="2800" b="1" u="none" strike="noStrike" cap="none" spc="0" dirty="0">
              <a:solidFill>
                <a:srgbClr val="121212">
                  <a:alpha val="100000"/>
                </a:srgbClr>
              </a:solidFill>
              <a:latin typeface="Times New Roman"/>
            </a:endParaRPr>
          </a:p>
        </p:txBody>
      </p:sp>
      <p:sp>
        <p:nvSpPr>
          <p:cNvPr id="7" name="文本框 6">
            <a:extLst>
              <a:ext uri="{FF2B5EF4-FFF2-40B4-BE49-F238E27FC236}">
                <a16:creationId xmlns:a16="http://schemas.microsoft.com/office/drawing/2014/main" id="{D7D36B95-E1F3-5F27-6D35-5B24F7AA07C6}"/>
              </a:ext>
            </a:extLst>
          </p:cNvPr>
          <p:cNvSpPr txBox="1"/>
          <p:nvPr/>
        </p:nvSpPr>
        <p:spPr>
          <a:xfrm>
            <a:off x="1331640" y="2067694"/>
            <a:ext cx="4572000" cy="1938992"/>
          </a:xfrm>
          <a:prstGeom prst="rect">
            <a:avLst/>
          </a:prstGeom>
          <a:noFill/>
        </p:spPr>
        <p:txBody>
          <a:bodyPr wrap="square">
            <a:spAutoFit/>
          </a:bodyPr>
          <a:lstStyle/>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神的本质</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耶稣的身份</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三位一体</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圣经地位</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婚姻观</a:t>
            </a:r>
          </a:p>
          <a:p>
            <a:pPr marL="342900" indent="-342900" algn="just">
              <a:buFont typeface="+mj-lt"/>
              <a:buAutoNum type="arabicPeriod"/>
            </a:pPr>
            <a:r>
              <a:rPr lang="zh-CN" altLang="en-US" sz="2000" b="1" kern="100" dirty="0">
                <a:effectLst/>
                <a:latin typeface="+mj-ea"/>
                <a:ea typeface="+mj-ea"/>
                <a:cs typeface="Times New Roman" panose="02020603050405020304" pitchFamily="18" charset="0"/>
              </a:rPr>
              <a:t>政治野心</a:t>
            </a:r>
            <a:endParaRPr lang="zh-CN" altLang="zh-CN" sz="2000" b="1"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2014303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9D8C3-71F6-A5F7-80A3-6682A460763E}"/>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08BFAC21-FFAF-80F1-CAC4-085E8DD5DB70}"/>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u="none" strike="noStrike" cap="none" spc="0" dirty="0">
                <a:solidFill>
                  <a:srgbClr val="121212">
                    <a:alpha val="100000"/>
                  </a:srgbClr>
                </a:solidFill>
                <a:latin typeface="Times New Roman"/>
              </a:rPr>
              <a:t>1</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8" name="表格 7">
            <a:extLst>
              <a:ext uri="{FF2B5EF4-FFF2-40B4-BE49-F238E27FC236}">
                <a16:creationId xmlns:a16="http://schemas.microsoft.com/office/drawing/2014/main" id="{771F5AD9-5C31-45FE-09B0-F1884E5BCAB4}"/>
              </a:ext>
            </a:extLst>
          </p:cNvPr>
          <p:cNvGraphicFramePr>
            <a:graphicFrameLocks noGrp="1"/>
          </p:cNvGraphicFramePr>
          <p:nvPr>
            <p:extLst>
              <p:ext uri="{D42A27DB-BD31-4B8C-83A1-F6EECF244321}">
                <p14:modId xmlns:p14="http://schemas.microsoft.com/office/powerpoint/2010/main" val="1973619367"/>
              </p:ext>
            </p:extLst>
          </p:nvPr>
        </p:nvGraphicFramePr>
        <p:xfrm>
          <a:off x="885156" y="1577991"/>
          <a:ext cx="7143228" cy="1955800"/>
        </p:xfrm>
        <a:graphic>
          <a:graphicData uri="http://schemas.openxmlformats.org/drawingml/2006/table">
            <a:tbl>
              <a:tblPr firstRow="1" bandRow="1">
                <a:tableStyleId>{21E4AEA4-8DFA-4A89-87EB-49C32662AFE0}</a:tableStyleId>
              </a:tblPr>
              <a:tblGrid>
                <a:gridCol w="1166564">
                  <a:extLst>
                    <a:ext uri="{9D8B030D-6E8A-4147-A177-3AD203B41FA5}">
                      <a16:colId xmlns:a16="http://schemas.microsoft.com/office/drawing/2014/main" val="999718741"/>
                    </a:ext>
                  </a:extLst>
                </a:gridCol>
                <a:gridCol w="3595588">
                  <a:extLst>
                    <a:ext uri="{9D8B030D-6E8A-4147-A177-3AD203B41FA5}">
                      <a16:colId xmlns:a16="http://schemas.microsoft.com/office/drawing/2014/main" val="3822412075"/>
                    </a:ext>
                  </a:extLst>
                </a:gridCol>
                <a:gridCol w="2381076">
                  <a:extLst>
                    <a:ext uri="{9D8B030D-6E8A-4147-A177-3AD203B41FA5}">
                      <a16:colId xmlns:a16="http://schemas.microsoft.com/office/drawing/2014/main" val="4269041958"/>
                    </a:ext>
                  </a:extLst>
                </a:gridCol>
              </a:tblGrid>
              <a:tr h="370840">
                <a:tc>
                  <a:txBody>
                    <a:bodyPr/>
                    <a:lstStyle/>
                    <a:p>
                      <a:r>
                        <a:rPr lang="zh-CN" altLang="en-US" sz="1800" dirty="0"/>
                        <a:t>主题</a:t>
                      </a:r>
                    </a:p>
                  </a:txBody>
                  <a:tcPr/>
                </a:tc>
                <a:tc>
                  <a:txBody>
                    <a:bodyPr/>
                    <a:lstStyle/>
                    <a:p>
                      <a:r>
                        <a:rPr lang="zh-CN" altLang="zh-CN" sz="1800" b="1" kern="1200" dirty="0">
                          <a:solidFill>
                            <a:schemeClr val="lt1"/>
                          </a:solidFill>
                          <a:effectLst/>
                          <a:latin typeface="+mn-lt"/>
                          <a:ea typeface="+mn-ea"/>
                          <a:cs typeface="+mn-cs"/>
                        </a:rPr>
                        <a:t>统一教</a:t>
                      </a:r>
                      <a:endParaRPr lang="zh-CN" altLang="en-US" sz="1800" dirty="0"/>
                    </a:p>
                  </a:txBody>
                  <a:tcPr/>
                </a:tc>
                <a:tc>
                  <a:txBody>
                    <a:bodyPr/>
                    <a:lstStyle/>
                    <a:p>
                      <a:r>
                        <a:rPr lang="zh-CN" altLang="zh-CN" sz="1800" b="1" kern="1200" dirty="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sz="1400" b="1" kern="100" dirty="0">
                          <a:effectLst/>
                          <a:latin typeface="DengXian" panose="02010600030101010101" pitchFamily="2" charset="-122"/>
                          <a:ea typeface="DengXian" panose="02010600030101010101" pitchFamily="2" charset="-122"/>
                          <a:cs typeface="Times New Roman" panose="02020603050405020304" pitchFamily="18" charset="0"/>
                        </a:rPr>
                        <a:t>神的本质</a:t>
                      </a:r>
                      <a:endParaRPr lang="zh-CN" sz="1400"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zh-CN" sz="1400" b="0" kern="1200" dirty="0">
                          <a:solidFill>
                            <a:schemeClr val="dk1"/>
                          </a:solidFill>
                          <a:effectLst/>
                          <a:latin typeface="+mn-lt"/>
                          <a:ea typeface="+mn-ea"/>
                          <a:cs typeface="+mn-cs"/>
                        </a:rPr>
                        <a:t>神是精神和物质统一的主体，神与信徒之间是一种主体与对象的授受关系，这种关系最恰当的表达，就是父子之间的关系。</a:t>
                      </a:r>
                      <a:endParaRPr lang="en-US" altLang="zh-CN" sz="1400" b="0" kern="1200" dirty="0">
                        <a:solidFill>
                          <a:schemeClr val="dk1"/>
                        </a:solidFill>
                        <a:effectLst/>
                        <a:latin typeface="+mn-lt"/>
                        <a:ea typeface="+mn-ea"/>
                        <a:cs typeface="+mn-cs"/>
                      </a:endParaRPr>
                    </a:p>
                    <a:p>
                      <a:r>
                        <a:rPr lang="zh-CN" altLang="zh-CN" sz="1400" b="0" kern="1200" dirty="0">
                          <a:solidFill>
                            <a:schemeClr val="dk1"/>
                          </a:solidFill>
                          <a:effectLst/>
                          <a:latin typeface="+mn-lt"/>
                          <a:ea typeface="+mn-ea"/>
                          <a:cs typeface="+mn-cs"/>
                        </a:rPr>
                        <a:t>神是无形的父母，人是实体的子女。惟有通过这种授受关系，相互作用，一切才会有所发展。所以，文鲜明夫妇是信徒的</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真父母</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，信徒们则是他们的子女。</a:t>
                      </a:r>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主耶稣是道成肉身的神；我们只有一位天父（约</a:t>
                      </a:r>
                      <a:r>
                        <a:rPr lang="en-US" altLang="zh-CN" sz="1400" b="1" kern="1200" dirty="0">
                          <a:solidFill>
                            <a:schemeClr val="dk1"/>
                          </a:solidFill>
                          <a:effectLst/>
                          <a:latin typeface="+mn-lt"/>
                          <a:ea typeface="+mn-ea"/>
                          <a:cs typeface="+mn-cs"/>
                        </a:rPr>
                        <a:t> 1:1, 14</a:t>
                      </a:r>
                      <a:r>
                        <a:rPr lang="zh-CN" altLang="zh-CN" sz="1400" b="1" kern="1200" dirty="0">
                          <a:solidFill>
                            <a:schemeClr val="dk1"/>
                          </a:solidFill>
                          <a:effectLst/>
                          <a:latin typeface="+mn-lt"/>
                          <a:ea typeface="+mn-ea"/>
                          <a:cs typeface="+mn-cs"/>
                        </a:rPr>
                        <a:t>；太</a:t>
                      </a:r>
                      <a:r>
                        <a:rPr lang="en-US" altLang="zh-CN" sz="1400" b="1" kern="1200" dirty="0">
                          <a:solidFill>
                            <a:schemeClr val="dk1"/>
                          </a:solidFill>
                          <a:effectLst/>
                          <a:latin typeface="+mn-lt"/>
                          <a:ea typeface="+mn-ea"/>
                          <a:cs typeface="+mn-cs"/>
                        </a:rPr>
                        <a:t> 6:8-9</a:t>
                      </a:r>
                      <a:r>
                        <a:rPr lang="zh-CN" altLang="zh-CN" sz="1400" b="1" kern="1200" dirty="0">
                          <a:solidFill>
                            <a:schemeClr val="dk1"/>
                          </a:solidFill>
                          <a:effectLst/>
                          <a:latin typeface="+mn-lt"/>
                          <a:ea typeface="+mn-ea"/>
                          <a:cs typeface="+mn-cs"/>
                        </a:rPr>
                        <a:t>）。</a:t>
                      </a:r>
                    </a:p>
                    <a:p>
                      <a:endParaRPr lang="zh-CN" altLang="en-US" sz="1400"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7966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6DD44-9EE0-CDA5-15F3-5DC4FB4624E8}"/>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08CEA2F7-8BCC-8CE5-D2AA-F6FC2CCC7748}"/>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dirty="0">
                <a:solidFill>
                  <a:srgbClr val="121212">
                    <a:alpha val="100000"/>
                  </a:srgbClr>
                </a:solidFill>
                <a:latin typeface="Times New Roman"/>
              </a:rPr>
              <a:t>2</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3" name="表格 2">
            <a:extLst>
              <a:ext uri="{FF2B5EF4-FFF2-40B4-BE49-F238E27FC236}">
                <a16:creationId xmlns:a16="http://schemas.microsoft.com/office/drawing/2014/main" id="{64ADF3A0-52F2-D71C-35B3-F29D496AE7FB}"/>
              </a:ext>
            </a:extLst>
          </p:cNvPr>
          <p:cNvGraphicFramePr>
            <a:graphicFrameLocks noGrp="1"/>
          </p:cNvGraphicFramePr>
          <p:nvPr>
            <p:extLst>
              <p:ext uri="{D42A27DB-BD31-4B8C-83A1-F6EECF244321}">
                <p14:modId xmlns:p14="http://schemas.microsoft.com/office/powerpoint/2010/main" val="1768381105"/>
              </p:ext>
            </p:extLst>
          </p:nvPr>
        </p:nvGraphicFramePr>
        <p:xfrm>
          <a:off x="395536" y="1419622"/>
          <a:ext cx="7704857" cy="3235960"/>
        </p:xfrm>
        <a:graphic>
          <a:graphicData uri="http://schemas.openxmlformats.org/drawingml/2006/table">
            <a:tbl>
              <a:tblPr firstRow="1" bandRow="1">
                <a:tableStyleId>{21E4AEA4-8DFA-4A89-87EB-49C32662AFE0}</a:tableStyleId>
              </a:tblPr>
              <a:tblGrid>
                <a:gridCol w="1152128">
                  <a:extLst>
                    <a:ext uri="{9D8B030D-6E8A-4147-A177-3AD203B41FA5}">
                      <a16:colId xmlns:a16="http://schemas.microsoft.com/office/drawing/2014/main" val="999718741"/>
                    </a:ext>
                  </a:extLst>
                </a:gridCol>
                <a:gridCol w="3984443">
                  <a:extLst>
                    <a:ext uri="{9D8B030D-6E8A-4147-A177-3AD203B41FA5}">
                      <a16:colId xmlns:a16="http://schemas.microsoft.com/office/drawing/2014/main" val="3822412075"/>
                    </a:ext>
                  </a:extLst>
                </a:gridCol>
                <a:gridCol w="2568286">
                  <a:extLst>
                    <a:ext uri="{9D8B030D-6E8A-4147-A177-3AD203B41FA5}">
                      <a16:colId xmlns:a16="http://schemas.microsoft.com/office/drawing/2014/main" val="4269041958"/>
                    </a:ext>
                  </a:extLst>
                </a:gridCol>
              </a:tblGrid>
              <a:tr h="370840">
                <a:tc>
                  <a:txBody>
                    <a:bodyPr/>
                    <a:lstStyle/>
                    <a:p>
                      <a:r>
                        <a:rPr lang="zh-CN" altLang="en-US" sz="1800" dirty="0"/>
                        <a:t>主题</a:t>
                      </a:r>
                    </a:p>
                  </a:txBody>
                  <a:tcPr/>
                </a:tc>
                <a:tc>
                  <a:txBody>
                    <a:bodyPr/>
                    <a:lstStyle/>
                    <a:p>
                      <a:r>
                        <a:rPr lang="zh-CN" altLang="zh-CN" sz="1800" b="1" kern="1200" dirty="0">
                          <a:solidFill>
                            <a:schemeClr val="lt1"/>
                          </a:solidFill>
                          <a:effectLst/>
                          <a:latin typeface="+mn-lt"/>
                          <a:ea typeface="+mn-ea"/>
                          <a:cs typeface="+mn-cs"/>
                        </a:rPr>
                        <a:t>统一教</a:t>
                      </a:r>
                      <a:endParaRPr lang="zh-CN" altLang="en-US" sz="1800" dirty="0"/>
                    </a:p>
                  </a:txBody>
                  <a:tcPr/>
                </a:tc>
                <a:tc>
                  <a:txBody>
                    <a:bodyPr/>
                    <a:lstStyle/>
                    <a:p>
                      <a:r>
                        <a:rPr lang="zh-CN" altLang="zh-CN" sz="1800" b="1" kern="1200" dirty="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altLang="en-US" sz="1400" b="1" kern="100" dirty="0">
                          <a:effectLst/>
                          <a:latin typeface="DengXian" panose="02010600030101010101" pitchFamily="2" charset="-122"/>
                          <a:ea typeface="DengXian" panose="02010600030101010101" pitchFamily="2" charset="-122"/>
                          <a:cs typeface="Times New Roman" panose="02020603050405020304" pitchFamily="18" charset="0"/>
                        </a:rPr>
                        <a:t>耶稣的身份</a:t>
                      </a:r>
                      <a:endParaRPr lang="zh-CN" sz="1400"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zh-CN" sz="1400" b="0" kern="1200" dirty="0">
                          <a:solidFill>
                            <a:schemeClr val="dk1"/>
                          </a:solidFill>
                          <a:effectLst/>
                          <a:latin typeface="+mn-lt"/>
                          <a:ea typeface="+mn-ea"/>
                          <a:cs typeface="+mn-cs"/>
                        </a:rPr>
                        <a:t>认为耶稣不是神，也不是创造主，是无罪的完全人。认为耶稣未完成救世使命（如组建无罪家庭），十字架是失败的象征，仅完成灵性救赎：上帝的旨意不是要他钉十字架，而是要他做亚当第二，娶一个妻子，代替夏娃的地位，组织一个完美的家庭，生下</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无罪的儿女</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。可惜耶稣未完成这事，就被犹太人钉了十字架，以致他的肉身给魔鬼侵占了。 </a:t>
                      </a:r>
                    </a:p>
                    <a:p>
                      <a:r>
                        <a:rPr lang="zh-CN" altLang="zh-CN" sz="1400" b="0" kern="1200" dirty="0">
                          <a:solidFill>
                            <a:schemeClr val="dk1"/>
                          </a:solidFill>
                          <a:effectLst/>
                          <a:latin typeface="+mn-lt"/>
                          <a:ea typeface="+mn-ea"/>
                          <a:cs typeface="+mn-cs"/>
                        </a:rPr>
                        <a:t>因此，耶稣的灵虽然复活了（否定肉身复活），但只能成就</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灵性的救赎</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，能救人灵魂而不能救人身体。于是文鲜明这位再世弥赛亚来了，他们夫妇成为人类的真父母，组成完美的家庭，完成了</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肉身的救赎</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a:t>
                      </a:r>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en-US" b="1" dirty="0"/>
                        <a:t>耶稣基督既是完全的神又是完全的人（腓利比书</a:t>
                      </a:r>
                      <a:r>
                        <a:rPr lang="en-US" altLang="zh-CN" b="1" dirty="0"/>
                        <a:t>2:6-7</a:t>
                      </a:r>
                      <a:r>
                        <a:rPr lang="zh-CN" altLang="en-US" b="1" dirty="0"/>
                        <a:t>）</a:t>
                      </a:r>
                      <a:endParaRPr lang="en-US" altLang="zh-CN" sz="1400" b="1"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sz="1400" b="1"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除了耶稣以外，别无拯救（徒</a:t>
                      </a:r>
                      <a:r>
                        <a:rPr lang="en-US" altLang="zh-CN" sz="1400" b="1" kern="1200" dirty="0">
                          <a:solidFill>
                            <a:schemeClr val="dk1"/>
                          </a:solidFill>
                          <a:effectLst/>
                          <a:latin typeface="+mn-lt"/>
                          <a:ea typeface="+mn-ea"/>
                          <a:cs typeface="+mn-cs"/>
                        </a:rPr>
                        <a:t> 4:12</a:t>
                      </a:r>
                      <a:r>
                        <a:rPr lang="zh-CN" altLang="zh-CN" sz="1400" b="1" kern="1200" dirty="0">
                          <a:solidFill>
                            <a:schemeClr val="dk1"/>
                          </a:solidFill>
                          <a:effectLst/>
                          <a:latin typeface="+mn-lt"/>
                          <a:ea typeface="+mn-ea"/>
                          <a:cs typeface="+mn-cs"/>
                        </a:rPr>
                        <a:t>）；耶稣的复活包括灵与肉身（林前</a:t>
                      </a:r>
                      <a:r>
                        <a:rPr lang="en-US" altLang="zh-CN" sz="1400" b="1" kern="1200" dirty="0">
                          <a:solidFill>
                            <a:schemeClr val="dk1"/>
                          </a:solidFill>
                          <a:effectLst/>
                          <a:latin typeface="+mn-lt"/>
                          <a:ea typeface="+mn-ea"/>
                          <a:cs typeface="+mn-cs"/>
                        </a:rPr>
                        <a:t> 15:20</a:t>
                      </a:r>
                      <a:r>
                        <a:rPr lang="zh-CN" altLang="zh-CN" sz="1400" b="1" kern="1200" dirty="0">
                          <a:solidFill>
                            <a:schemeClr val="dk1"/>
                          </a:solidFill>
                          <a:effectLst/>
                          <a:latin typeface="+mn-lt"/>
                          <a:ea typeface="+mn-ea"/>
                          <a:cs typeface="+mn-cs"/>
                        </a:rPr>
                        <a:t>）。</a:t>
                      </a:r>
                      <a:endParaRPr lang="en-US" altLang="zh-CN" sz="1400" b="1"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sz="1400" b="1"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r>
                        <a:rPr lang="zh-CN" altLang="en-US" b="1" dirty="0"/>
                        <a:t>耶稣被钉十字架不是失败，而是神救赎计划的核心部分，是为了承担人类的罪</a:t>
                      </a:r>
                      <a:endParaRPr lang="zh-CN" altLang="en-US" sz="1400" b="1"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17837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ED288-0302-607B-EB59-6D11F40463BB}"/>
            </a:ext>
          </a:extLst>
        </p:cNvPr>
        <p:cNvGrpSpPr/>
        <p:nvPr/>
      </p:nvGrpSpPr>
      <p:grpSpPr>
        <a:xfrm>
          <a:off x="914400" y="1028700"/>
          <a:ext cx="8229600" cy="3933825"/>
          <a:chOff x="914400" y="1028700"/>
          <a:chExt cx="8229600" cy="3933825"/>
        </a:xfrm>
      </p:grpSpPr>
      <p:sp>
        <p:nvSpPr>
          <p:cNvPr id="2" name="文本框 1">
            <a:extLst>
              <a:ext uri="{FF2B5EF4-FFF2-40B4-BE49-F238E27FC236}">
                <a16:creationId xmlns:a16="http://schemas.microsoft.com/office/drawing/2014/main" id="{0D2EE649-DCCB-1F97-3CAC-4CAA8F541B40}"/>
              </a:ext>
            </a:extLst>
          </p:cNvPr>
          <p:cNvSpPr txBox="1"/>
          <p:nvPr/>
        </p:nvSpPr>
        <p:spPr>
          <a:xfrm>
            <a:off x="880549" y="699542"/>
            <a:ext cx="7315200" cy="523220"/>
          </a:xfrm>
          <a:prstGeom prst="rect">
            <a:avLst/>
          </a:prstGeom>
          <a:noFill/>
        </p:spPr>
        <p:txBody>
          <a:bodyPr vert="horz" lIns="91440" tIns="45720" rIns="91440" bIns="45720" rtlCol="0" anchor="t" anchorCtr="0">
            <a:spAutoFit/>
          </a:bodyPr>
          <a:lstStyle/>
          <a:p>
            <a:pPr marL="0" marR="0" lvl="0" indent="0" algn="l" rtl="0" fontAlgn="t">
              <a:lnSpc>
                <a:spcPct val="100000"/>
              </a:lnSpc>
              <a:spcBef>
                <a:spcPts val="0"/>
              </a:spcBef>
              <a:spcAft>
                <a:spcPts val="0"/>
              </a:spcAft>
            </a:pPr>
            <a:r>
              <a:rPr lang="en-US" sz="2800" b="1" u="none" strike="noStrike" cap="none" spc="0" dirty="0" err="1">
                <a:solidFill>
                  <a:srgbClr val="121212">
                    <a:alpha val="100000"/>
                  </a:srgbClr>
                </a:solidFill>
                <a:latin typeface="Times New Roman"/>
              </a:rPr>
              <a:t>统一教</a:t>
            </a:r>
            <a:r>
              <a:rPr lang="zh-CN" altLang="en-US" sz="2800" b="1" u="none" strike="noStrike" cap="none" spc="0" dirty="0">
                <a:solidFill>
                  <a:srgbClr val="121212">
                    <a:alpha val="100000"/>
                  </a:srgbClr>
                </a:solidFill>
                <a:latin typeface="Times New Roman"/>
              </a:rPr>
              <a:t>教义与正统基督教对比（</a:t>
            </a:r>
            <a:r>
              <a:rPr lang="en-US" altLang="zh-CN" sz="2800" b="1" u="none" strike="noStrike" cap="none" spc="0" dirty="0">
                <a:solidFill>
                  <a:srgbClr val="121212">
                    <a:alpha val="100000"/>
                  </a:srgbClr>
                </a:solidFill>
                <a:latin typeface="Times New Roman"/>
              </a:rPr>
              <a:t>3</a:t>
            </a:r>
            <a:r>
              <a:rPr lang="zh-CN" altLang="en-US" sz="2800" b="1" u="none" strike="noStrike" cap="none" spc="0" dirty="0">
                <a:solidFill>
                  <a:srgbClr val="121212">
                    <a:alpha val="100000"/>
                  </a:srgbClr>
                </a:solidFill>
                <a:latin typeface="Times New Roman"/>
              </a:rPr>
              <a:t>）</a:t>
            </a:r>
            <a:endParaRPr lang="en-US" sz="2800" b="1" u="none" strike="noStrike" cap="none" spc="0" dirty="0">
              <a:solidFill>
                <a:srgbClr val="121212">
                  <a:alpha val="100000"/>
                </a:srgbClr>
              </a:solidFill>
              <a:latin typeface="Times New Roman"/>
            </a:endParaRPr>
          </a:p>
        </p:txBody>
      </p:sp>
      <p:graphicFrame>
        <p:nvGraphicFramePr>
          <p:cNvPr id="3" name="表格 2">
            <a:extLst>
              <a:ext uri="{FF2B5EF4-FFF2-40B4-BE49-F238E27FC236}">
                <a16:creationId xmlns:a16="http://schemas.microsoft.com/office/drawing/2014/main" id="{9302F6CC-8025-0C51-E588-9BC62567BB37}"/>
              </a:ext>
            </a:extLst>
          </p:cNvPr>
          <p:cNvGraphicFramePr>
            <a:graphicFrameLocks noGrp="1"/>
          </p:cNvGraphicFramePr>
          <p:nvPr>
            <p:extLst>
              <p:ext uri="{D42A27DB-BD31-4B8C-83A1-F6EECF244321}">
                <p14:modId xmlns:p14="http://schemas.microsoft.com/office/powerpoint/2010/main" val="2772817328"/>
              </p:ext>
            </p:extLst>
          </p:nvPr>
        </p:nvGraphicFramePr>
        <p:xfrm>
          <a:off x="395536" y="1282670"/>
          <a:ext cx="8496944" cy="3449320"/>
        </p:xfrm>
        <a:graphic>
          <a:graphicData uri="http://schemas.openxmlformats.org/drawingml/2006/table">
            <a:tbl>
              <a:tblPr firstRow="1" bandRow="1">
                <a:tableStyleId>{21E4AEA4-8DFA-4A89-87EB-49C32662AFE0}</a:tableStyleId>
              </a:tblPr>
              <a:tblGrid>
                <a:gridCol w="864096">
                  <a:extLst>
                    <a:ext uri="{9D8B030D-6E8A-4147-A177-3AD203B41FA5}">
                      <a16:colId xmlns:a16="http://schemas.microsoft.com/office/drawing/2014/main" val="999718741"/>
                    </a:ext>
                  </a:extLst>
                </a:gridCol>
                <a:gridCol w="4800533">
                  <a:extLst>
                    <a:ext uri="{9D8B030D-6E8A-4147-A177-3AD203B41FA5}">
                      <a16:colId xmlns:a16="http://schemas.microsoft.com/office/drawing/2014/main" val="3822412075"/>
                    </a:ext>
                  </a:extLst>
                </a:gridCol>
                <a:gridCol w="2832315">
                  <a:extLst>
                    <a:ext uri="{9D8B030D-6E8A-4147-A177-3AD203B41FA5}">
                      <a16:colId xmlns:a16="http://schemas.microsoft.com/office/drawing/2014/main" val="4269041958"/>
                    </a:ext>
                  </a:extLst>
                </a:gridCol>
              </a:tblGrid>
              <a:tr h="370840">
                <a:tc>
                  <a:txBody>
                    <a:bodyPr/>
                    <a:lstStyle/>
                    <a:p>
                      <a:r>
                        <a:rPr lang="zh-CN" altLang="en-US" sz="1800" dirty="0"/>
                        <a:t>主题</a:t>
                      </a:r>
                    </a:p>
                  </a:txBody>
                  <a:tcPr/>
                </a:tc>
                <a:tc>
                  <a:txBody>
                    <a:bodyPr/>
                    <a:lstStyle/>
                    <a:p>
                      <a:r>
                        <a:rPr lang="zh-CN" altLang="zh-CN" sz="1800" b="1" kern="1200" dirty="0">
                          <a:solidFill>
                            <a:schemeClr val="lt1"/>
                          </a:solidFill>
                          <a:effectLst/>
                          <a:latin typeface="+mn-lt"/>
                          <a:ea typeface="+mn-ea"/>
                          <a:cs typeface="+mn-cs"/>
                        </a:rPr>
                        <a:t>统一教</a:t>
                      </a:r>
                      <a:endParaRPr lang="zh-CN" altLang="en-US" sz="1800" dirty="0"/>
                    </a:p>
                  </a:txBody>
                  <a:tcPr/>
                </a:tc>
                <a:tc>
                  <a:txBody>
                    <a:bodyPr/>
                    <a:lstStyle/>
                    <a:p>
                      <a:r>
                        <a:rPr lang="zh-CN" altLang="zh-CN" sz="1800" b="1" kern="1200" dirty="0">
                          <a:solidFill>
                            <a:schemeClr val="lt1"/>
                          </a:solidFill>
                          <a:effectLst/>
                          <a:latin typeface="+mn-lt"/>
                          <a:ea typeface="+mn-ea"/>
                          <a:cs typeface="+mn-cs"/>
                        </a:rPr>
                        <a:t>正统基督教教义</a:t>
                      </a:r>
                      <a:endParaRPr lang="zh-CN" altLang="en-US" sz="1800" dirty="0"/>
                    </a:p>
                  </a:txBody>
                  <a:tcPr/>
                </a:tc>
                <a:extLst>
                  <a:ext uri="{0D108BD9-81ED-4DB2-BD59-A6C34878D82A}">
                    <a16:rowId xmlns:a16="http://schemas.microsoft.com/office/drawing/2014/main" val="1121285378"/>
                  </a:ext>
                </a:extLst>
              </a:tr>
              <a:tr h="370840">
                <a:tc>
                  <a:txBody>
                    <a:bodyPr/>
                    <a:lstStyle/>
                    <a:p>
                      <a:pPr algn="just"/>
                      <a:r>
                        <a:rPr lang="zh-CN" altLang="zh-CN" sz="1400" b="1" kern="1200" dirty="0">
                          <a:solidFill>
                            <a:schemeClr val="dk1"/>
                          </a:solidFill>
                          <a:effectLst/>
                          <a:latin typeface="+mn-lt"/>
                          <a:ea typeface="+mn-ea"/>
                          <a:cs typeface="+mn-cs"/>
                        </a:rPr>
                        <a:t>三位一体</a:t>
                      </a:r>
                      <a:endParaRPr lang="zh-CN" sz="1400" b="1" kern="100" dirty="0">
                        <a:effectLst/>
                        <a:latin typeface="DengXian" panose="02010600030101010101" pitchFamily="2" charset="-122"/>
                        <a:ea typeface="DengXian" panose="02010600030101010101" pitchFamily="2" charset="-122"/>
                        <a:cs typeface="Times New Roman" panose="02020603050405020304" pitchFamily="18" charset="0"/>
                      </a:endParaRPr>
                    </a:p>
                  </a:txBody>
                  <a:tcPr marL="9525" marR="9525" marT="9525" marB="9525" anchor="ctr"/>
                </a:tc>
                <a:tc>
                  <a:txBody>
                    <a:bodyPr/>
                    <a:lstStyle/>
                    <a:p>
                      <a:r>
                        <a:rPr lang="zh-CN" altLang="zh-CN" sz="1400" b="0" kern="1200" dirty="0">
                          <a:solidFill>
                            <a:schemeClr val="dk1"/>
                          </a:solidFill>
                          <a:effectLst/>
                          <a:latin typeface="+mn-lt"/>
                          <a:ea typeface="+mn-ea"/>
                          <a:cs typeface="+mn-cs"/>
                        </a:rPr>
                        <a:t>三位一体是神、亚当、夏娃的结合，需通过</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再临主</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与新妇建立</a:t>
                      </a:r>
                      <a:r>
                        <a:rPr lang="en-US" altLang="zh-CN" sz="1400" b="0" kern="1200" dirty="0">
                          <a:solidFill>
                            <a:schemeClr val="dk1"/>
                          </a:solidFill>
                          <a:effectLst/>
                          <a:latin typeface="+mn-lt"/>
                          <a:ea typeface="+mn-ea"/>
                          <a:cs typeface="+mn-cs"/>
                        </a:rPr>
                        <a:t>“</a:t>
                      </a:r>
                      <a:r>
                        <a:rPr lang="zh-CN" altLang="zh-CN" sz="1400" b="0" kern="1200" dirty="0">
                          <a:solidFill>
                            <a:schemeClr val="dk1"/>
                          </a:solidFill>
                          <a:effectLst/>
                          <a:latin typeface="+mn-lt"/>
                          <a:ea typeface="+mn-ea"/>
                          <a:cs typeface="+mn-cs"/>
                        </a:rPr>
                        <a:t>灵肉的三位一体</a:t>
                      </a:r>
                      <a:r>
                        <a:rPr lang="en-US" altLang="zh-CN" sz="1400" b="0" kern="1200" dirty="0">
                          <a:solidFill>
                            <a:schemeClr val="dk1"/>
                          </a:solidFill>
                          <a:effectLst/>
                          <a:latin typeface="+mn-lt"/>
                          <a:ea typeface="+mn-ea"/>
                          <a:cs typeface="+mn-cs"/>
                        </a:rPr>
                        <a:t>”: </a:t>
                      </a:r>
                      <a:r>
                        <a:rPr lang="zh-CN" altLang="zh-CN" sz="1400" kern="1200" dirty="0">
                          <a:solidFill>
                            <a:schemeClr val="dk1"/>
                          </a:solidFill>
                          <a:effectLst/>
                          <a:latin typeface="+mn-lt"/>
                          <a:ea typeface="+mn-ea"/>
                          <a:cs typeface="+mn-cs"/>
                        </a:rPr>
                        <a:t>《原理讲论》说，</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神已经在此地上，为了解决这样人生与宇宙的根本问题，差遣了一</a:t>
                      </a:r>
                      <a:r>
                        <a:rPr lang="zh-CN" altLang="en-US" sz="1400" kern="1200" dirty="0">
                          <a:solidFill>
                            <a:schemeClr val="dk1"/>
                          </a:solidFill>
                          <a:effectLst/>
                          <a:latin typeface="+mn-lt"/>
                          <a:ea typeface="+mn-ea"/>
                          <a:cs typeface="+mn-cs"/>
                        </a:rPr>
                        <a:t>位</a:t>
                      </a:r>
                      <a:r>
                        <a:rPr lang="zh-CN" altLang="zh-CN" sz="1400" kern="1200" dirty="0">
                          <a:solidFill>
                            <a:schemeClr val="dk1"/>
                          </a:solidFill>
                          <a:effectLst/>
                          <a:latin typeface="+mn-lt"/>
                          <a:ea typeface="+mn-ea"/>
                          <a:cs typeface="+mn-cs"/>
                        </a:rPr>
                        <a:t>，这</a:t>
                      </a:r>
                      <a:r>
                        <a:rPr lang="zh-CN" altLang="en-US" sz="1400" kern="1200" dirty="0">
                          <a:solidFill>
                            <a:schemeClr val="dk1"/>
                          </a:solidFill>
                          <a:effectLst/>
                          <a:latin typeface="+mn-lt"/>
                          <a:ea typeface="+mn-ea"/>
                          <a:cs typeface="+mn-cs"/>
                        </a:rPr>
                        <a:t>位</a:t>
                      </a:r>
                      <a:r>
                        <a:rPr lang="zh-CN" altLang="zh-CN" sz="1400" kern="1200" dirty="0">
                          <a:solidFill>
                            <a:schemeClr val="dk1"/>
                          </a:solidFill>
                          <a:effectLst/>
                          <a:latin typeface="+mn-lt"/>
                          <a:ea typeface="+mn-ea"/>
                          <a:cs typeface="+mn-cs"/>
                        </a:rPr>
                        <a:t>先生，就是文鲜明</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a:t>
                      </a:r>
                      <a:endParaRPr lang="en-US" altLang="zh-CN" sz="1400" kern="1200" dirty="0">
                        <a:solidFill>
                          <a:schemeClr val="dk1"/>
                        </a:solidFill>
                        <a:effectLst/>
                        <a:latin typeface="+mn-lt"/>
                        <a:ea typeface="+mn-ea"/>
                        <a:cs typeface="+mn-cs"/>
                      </a:endParaRPr>
                    </a:p>
                    <a:p>
                      <a:endParaRPr lang="en-US" altLang="zh-CN" sz="1400" kern="1200" dirty="0">
                        <a:solidFill>
                          <a:schemeClr val="dk1"/>
                        </a:solidFill>
                        <a:effectLst/>
                        <a:latin typeface="+mn-lt"/>
                        <a:ea typeface="+mn-ea"/>
                        <a:cs typeface="+mn-cs"/>
                      </a:endParaRPr>
                    </a:p>
                    <a:p>
                      <a:r>
                        <a:rPr lang="zh-CN" altLang="zh-CN" sz="1400" kern="1200" dirty="0">
                          <a:solidFill>
                            <a:schemeClr val="dk1"/>
                          </a:solidFill>
                          <a:effectLst/>
                          <a:latin typeface="+mn-lt"/>
                          <a:ea typeface="+mn-ea"/>
                          <a:cs typeface="+mn-cs"/>
                        </a:rPr>
                        <a:t>再临主必须像耶稣降生那样，藉妇人生于约</a:t>
                      </a:r>
                      <a:r>
                        <a:rPr lang="en-US" altLang="zh-CN" sz="1400" kern="1200" dirty="0">
                          <a:solidFill>
                            <a:schemeClr val="dk1"/>
                          </a:solidFill>
                          <a:effectLst/>
                          <a:latin typeface="+mn-lt"/>
                          <a:ea typeface="+mn-ea"/>
                          <a:cs typeface="+mn-cs"/>
                        </a:rPr>
                        <a:t> 1917 ~ 1930 </a:t>
                      </a:r>
                      <a:r>
                        <a:rPr lang="zh-CN" altLang="zh-CN" sz="1400" kern="1200" dirty="0">
                          <a:solidFill>
                            <a:schemeClr val="dk1"/>
                          </a:solidFill>
                          <a:effectLst/>
                          <a:latin typeface="+mn-lt"/>
                          <a:ea typeface="+mn-ea"/>
                          <a:cs typeface="+mn-cs"/>
                        </a:rPr>
                        <a:t>年间的韩国；再来的弥赛亚必须经过多方迫害、困难、为人类赎罪，最后完成天国大业</a:t>
                      </a:r>
                      <a:r>
                        <a:rPr lang="zh-CN" altLang="en-US" sz="1400" kern="1200" dirty="0">
                          <a:solidFill>
                            <a:schemeClr val="dk1"/>
                          </a:solidFill>
                          <a:effectLst/>
                          <a:latin typeface="+mn-lt"/>
                          <a:ea typeface="+mn-ea"/>
                          <a:cs typeface="+mn-cs"/>
                        </a:rPr>
                        <a:t>。</a:t>
                      </a:r>
                      <a:endParaRPr lang="en-US" altLang="zh-CN" sz="1400" kern="1200" dirty="0">
                        <a:solidFill>
                          <a:schemeClr val="dk1"/>
                        </a:solidFill>
                        <a:effectLst/>
                        <a:latin typeface="+mn-lt"/>
                        <a:ea typeface="+mn-ea"/>
                        <a:cs typeface="+mn-cs"/>
                      </a:endParaRPr>
                    </a:p>
                    <a:p>
                      <a:r>
                        <a:rPr lang="zh-CN" altLang="zh-CN" sz="1400" kern="1200" dirty="0">
                          <a:solidFill>
                            <a:schemeClr val="dk1"/>
                          </a:solidFill>
                          <a:effectLst/>
                          <a:latin typeface="+mn-lt"/>
                          <a:ea typeface="+mn-ea"/>
                          <a:cs typeface="+mn-cs"/>
                        </a:rPr>
                        <a:t>统一教宣称，</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大师超过了任何人，他比耶稣更伟大</a:t>
                      </a:r>
                      <a:r>
                        <a:rPr lang="en-US" altLang="zh-CN" sz="1400" kern="1200" dirty="0">
                          <a:solidFill>
                            <a:schemeClr val="dk1"/>
                          </a:solidFill>
                          <a:effectLst/>
                          <a:latin typeface="+mn-lt"/>
                          <a:ea typeface="+mn-ea"/>
                          <a:cs typeface="+mn-cs"/>
                        </a:rPr>
                        <a:t>”</a:t>
                      </a:r>
                      <a:r>
                        <a:rPr lang="zh-CN" altLang="en-US" sz="1400" kern="1200" dirty="0">
                          <a:solidFill>
                            <a:schemeClr val="dk1"/>
                          </a:solidFill>
                          <a:effectLst/>
                          <a:latin typeface="+mn-lt"/>
                          <a:ea typeface="+mn-ea"/>
                          <a:cs typeface="+mn-cs"/>
                        </a:rPr>
                        <a:t>，</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十字架是基督教失败的象征</a:t>
                      </a:r>
                      <a:r>
                        <a:rPr lang="en-US" altLang="zh-CN" sz="1400" kern="1200" dirty="0">
                          <a:solidFill>
                            <a:schemeClr val="dk1"/>
                          </a:solidFill>
                          <a:effectLst/>
                          <a:latin typeface="+mn-lt"/>
                          <a:ea typeface="+mn-ea"/>
                          <a:cs typeface="+mn-cs"/>
                        </a:rPr>
                        <a:t>”</a:t>
                      </a:r>
                      <a:r>
                        <a:rPr lang="zh-CN" altLang="en-US" sz="1400" kern="1200" dirty="0">
                          <a:solidFill>
                            <a:schemeClr val="dk1"/>
                          </a:solidFill>
                          <a:effectLst/>
                          <a:latin typeface="+mn-lt"/>
                          <a:ea typeface="+mn-ea"/>
                          <a:cs typeface="+mn-cs"/>
                        </a:rPr>
                        <a:t>，</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他（指上帝）存活在我的身体中，我是他的化身</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我将征服全世界，我是你们的脑子</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 声称他是耶稣未完成救赎工作的继承者和完成者， </a:t>
                      </a:r>
                      <a:r>
                        <a:rPr lang="zh-CN" altLang="en-US" sz="1400" kern="1200" dirty="0">
                          <a:solidFill>
                            <a:schemeClr val="dk1"/>
                          </a:solidFill>
                          <a:effectLst/>
                          <a:latin typeface="+mn-lt"/>
                          <a:ea typeface="+mn-ea"/>
                          <a:cs typeface="+mn-cs"/>
                        </a:rPr>
                        <a:t>是</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再世弥赛亚</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和</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真父母</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，通过与其妻组成无罪家庭来实现所谓的</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肉身救赎</a:t>
                      </a:r>
                      <a:r>
                        <a:rPr lang="en-US" altLang="zh-CN" sz="1400" kern="1200" dirty="0">
                          <a:solidFill>
                            <a:schemeClr val="dk1"/>
                          </a:solidFill>
                          <a:effectLst/>
                          <a:latin typeface="+mn-lt"/>
                          <a:ea typeface="+mn-ea"/>
                          <a:cs typeface="+mn-cs"/>
                        </a:rPr>
                        <a:t>”</a:t>
                      </a:r>
                      <a:r>
                        <a:rPr lang="zh-CN" altLang="zh-CN" sz="1400" kern="1200" dirty="0">
                          <a:solidFill>
                            <a:schemeClr val="dk1"/>
                          </a:solidFill>
                          <a:effectLst/>
                          <a:latin typeface="+mn-lt"/>
                          <a:ea typeface="+mn-ea"/>
                          <a:cs typeface="+mn-cs"/>
                        </a:rPr>
                        <a:t>。</a:t>
                      </a:r>
                      <a:endParaRPr lang="zh-CN" altLang="en-US" sz="1400" b="0" dirty="0"/>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zh-CN" altLang="zh-CN" sz="1400" b="1" kern="1200" dirty="0">
                          <a:solidFill>
                            <a:schemeClr val="dk1"/>
                          </a:solidFill>
                          <a:effectLst/>
                          <a:latin typeface="+mn-lt"/>
                          <a:ea typeface="+mn-ea"/>
                          <a:cs typeface="+mn-cs"/>
                        </a:rPr>
                        <a:t>三位一体是圣父、圣子、圣灵，三者本质完全相同（太</a:t>
                      </a:r>
                      <a:r>
                        <a:rPr lang="en-US" altLang="zh-CN" sz="1400" b="1" kern="1200" dirty="0">
                          <a:solidFill>
                            <a:schemeClr val="dk1"/>
                          </a:solidFill>
                          <a:effectLst/>
                          <a:latin typeface="+mn-lt"/>
                          <a:ea typeface="+mn-ea"/>
                          <a:cs typeface="+mn-cs"/>
                        </a:rPr>
                        <a:t> 28:19</a:t>
                      </a:r>
                      <a:r>
                        <a:rPr lang="zh-CN" altLang="zh-CN" sz="1400" b="1" kern="1200" dirty="0">
                          <a:solidFill>
                            <a:schemeClr val="dk1"/>
                          </a:solidFill>
                          <a:effectLst/>
                          <a:latin typeface="+mn-lt"/>
                          <a:ea typeface="+mn-ea"/>
                          <a:cs typeface="+mn-cs"/>
                        </a:rPr>
                        <a:t>）。</a:t>
                      </a:r>
                      <a:endParaRPr lang="en-US" altLang="zh-CN" sz="1400" b="1" kern="1200" dirty="0">
                        <a:solidFill>
                          <a:schemeClr val="dk1"/>
                        </a:solidFill>
                        <a:effectLst/>
                        <a:latin typeface="+mn-lt"/>
                        <a:ea typeface="+mn-ea"/>
                        <a:cs typeface="+mn-cs"/>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b="1" dirty="0"/>
                    </a:p>
                    <a:p>
                      <a:pPr marL="0" marR="0" lvl="0" indent="0" algn="l" defTabSz="914400" eaLnBrk="1" fontAlgn="auto" latinLnBrk="0" hangingPunct="1">
                        <a:lnSpc>
                          <a:spcPct val="100000"/>
                        </a:lnSpc>
                        <a:spcBef>
                          <a:spcPts val="0"/>
                        </a:spcBef>
                        <a:spcAft>
                          <a:spcPts val="0"/>
                        </a:spcAft>
                        <a:buClrTx/>
                        <a:buSzTx/>
                        <a:buFontTx/>
                        <a:buNone/>
                        <a:tabLst/>
                        <a:defRPr/>
                      </a:pPr>
                      <a:r>
                        <a:rPr lang="zh-CN" altLang="en-US" b="1" dirty="0"/>
                        <a:t>耶稣基督通过他的死和复活已经完全完成救赎的工作。</a:t>
                      </a:r>
                      <a:endParaRPr lang="en-US" altLang="zh-CN" b="1" dirty="0"/>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b="1" dirty="0"/>
                    </a:p>
                    <a:p>
                      <a:pPr marL="0" marR="0" lvl="0" indent="0" algn="l" defTabSz="914400" eaLnBrk="1" fontAlgn="auto" latinLnBrk="0" hangingPunct="1">
                        <a:lnSpc>
                          <a:spcPct val="100000"/>
                        </a:lnSpc>
                        <a:spcBef>
                          <a:spcPts val="0"/>
                        </a:spcBef>
                        <a:spcAft>
                          <a:spcPts val="0"/>
                        </a:spcAft>
                        <a:buClrTx/>
                        <a:buSzTx/>
                        <a:buFontTx/>
                        <a:buNone/>
                        <a:tabLst/>
                        <a:defRPr/>
                      </a:pPr>
                      <a:r>
                        <a:rPr lang="zh-CN" altLang="en-US" b="1" dirty="0"/>
                        <a:t>耶稣基督将再临于末世，审判活人和死人，并不是通过一个新的“再临主”来实现救赎。</a:t>
                      </a:r>
                      <a:endParaRPr lang="en-US" altLang="zh-CN" b="1" dirty="0"/>
                    </a:p>
                    <a:p>
                      <a:pPr marL="0" marR="0" lvl="0" indent="0" algn="l" defTabSz="914400" eaLnBrk="1" fontAlgn="auto" latinLnBrk="0" hangingPunct="1">
                        <a:lnSpc>
                          <a:spcPct val="100000"/>
                        </a:lnSpc>
                        <a:spcBef>
                          <a:spcPts val="0"/>
                        </a:spcBef>
                        <a:spcAft>
                          <a:spcPts val="0"/>
                        </a:spcAft>
                        <a:buClrTx/>
                        <a:buSzTx/>
                        <a:buFontTx/>
                        <a:buNone/>
                        <a:tabLst/>
                        <a:defRPr/>
                      </a:pPr>
                      <a:endParaRPr lang="en-US" altLang="zh-CN" sz="1400" b="1" dirty="0"/>
                    </a:p>
                    <a:p>
                      <a:pPr marL="0" marR="0" lvl="0" indent="0" algn="l" defTabSz="914400" eaLnBrk="1" fontAlgn="auto" latinLnBrk="0" hangingPunct="1">
                        <a:lnSpc>
                          <a:spcPct val="100000"/>
                        </a:lnSpc>
                        <a:spcBef>
                          <a:spcPts val="0"/>
                        </a:spcBef>
                        <a:spcAft>
                          <a:spcPts val="0"/>
                        </a:spcAft>
                        <a:buClrTx/>
                        <a:buSzTx/>
                        <a:buFontTx/>
                        <a:buNone/>
                        <a:tabLst/>
                        <a:defRPr/>
                      </a:pPr>
                      <a:r>
                        <a:rPr lang="zh-CN" altLang="en-US" b="1" dirty="0"/>
                        <a:t>基督教将十字架视为救赎的中心象征，耶稣在十字架上为人类赎罪。</a:t>
                      </a:r>
                      <a:endParaRPr lang="zh-CN" altLang="en-US" sz="1400" b="1" dirty="0"/>
                    </a:p>
                  </a:txBody>
                  <a:tcPr/>
                </a:tc>
                <a:extLst>
                  <a:ext uri="{0D108BD9-81ED-4DB2-BD59-A6C34878D82A}">
                    <a16:rowId xmlns:a16="http://schemas.microsoft.com/office/drawing/2014/main" val="2338211722"/>
                  </a:ext>
                </a:extLst>
              </a:tr>
            </a:tbl>
          </a:graphicData>
        </a:graphic>
      </p:graphicFrame>
    </p:spTree>
    <p:extLst>
      <p:ext uri="{BB962C8B-B14F-4D97-AF65-F5344CB8AC3E}">
        <p14:creationId xmlns:p14="http://schemas.microsoft.com/office/powerpoint/2010/main" val="4169355287"/>
      </p:ext>
    </p:extLst>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000000"/>
      </a:dk2>
      <a:lt2>
        <a:srgbClr val="EEEEEE"/>
      </a:lt2>
      <a:accent1>
        <a:srgbClr val="3F3533"/>
      </a:accent1>
      <a:accent2>
        <a:srgbClr val="3F3533"/>
      </a:accent2>
      <a:accent3>
        <a:srgbClr val="3F3533"/>
      </a:accent3>
      <a:accent4>
        <a:srgbClr val="3F3533"/>
      </a:accent4>
      <a:accent5>
        <a:srgbClr val="3F3533"/>
      </a:accent5>
      <a:accent6>
        <a:srgbClr val="3F3533"/>
      </a:accent6>
      <a:hlink>
        <a:srgbClr val="000000"/>
      </a:hlink>
      <a:folHlink>
        <a:srgbClr val="0097A7"/>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3773</TotalTime>
  <Words>2109</Words>
  <Application>Microsoft Office PowerPoint</Application>
  <PresentationFormat>全屏显示(16:9)</PresentationFormat>
  <Paragraphs>141</Paragraphs>
  <Slides>16</Slides>
  <Notes>2</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16</vt:i4>
      </vt:variant>
    </vt:vector>
  </HeadingPairs>
  <TitlesOfParts>
    <vt:vector size="20" baseType="lpstr">
      <vt:lpstr>等线</vt:lpstr>
      <vt:lpstr>等线</vt:lpstr>
      <vt:lpstr>Times New Roman</vt:lpstr>
      <vt:lpstr>Theme2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Fred Liang</cp:lastModifiedBy>
  <cp:revision>162</cp:revision>
  <dcterms:created xsi:type="dcterms:W3CDTF">2025-01-13T05:31:04Z</dcterms:created>
  <dcterms:modified xsi:type="dcterms:W3CDTF">2025-07-24T12:33:47Z</dcterms:modified>
  <cp:category/>
  <cp:contentStatus/>
</cp:coreProperties>
</file>