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60" r:id="rId4"/>
    <p:sldId id="279" r:id="rId5"/>
    <p:sldId id="258" r:id="rId6"/>
    <p:sldId id="262" r:id="rId7"/>
    <p:sldId id="264"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395DB3-5BCF-4FB2-8DC4-AF008278B788}" type="datetimeFigureOut">
              <a:rPr lang="en-US" smtClean="0"/>
              <a:t>5/9/2025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CFAF8D-CFA0-48F9-9546-0FA8E00408B1}" type="slidenum">
              <a:rPr lang="en-US" smtClean="0"/>
              <a:t>‹#›</a:t>
            </a:fld>
            <a:endParaRPr lang="en-US"/>
          </a:p>
        </p:txBody>
      </p:sp>
    </p:spTree>
    <p:extLst>
      <p:ext uri="{BB962C8B-B14F-4D97-AF65-F5344CB8AC3E}">
        <p14:creationId xmlns:p14="http://schemas.microsoft.com/office/powerpoint/2010/main" val="3166246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CFAF8D-CFA0-48F9-9546-0FA8E00408B1}" type="slidenum">
              <a:rPr lang="en-US" smtClean="0"/>
              <a:t>7</a:t>
            </a:fld>
            <a:endParaRPr lang="en-US"/>
          </a:p>
        </p:txBody>
      </p:sp>
    </p:spTree>
    <p:extLst>
      <p:ext uri="{BB962C8B-B14F-4D97-AF65-F5344CB8AC3E}">
        <p14:creationId xmlns:p14="http://schemas.microsoft.com/office/powerpoint/2010/main" val="2505574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CFAF8D-CFA0-48F9-9546-0FA8E00408B1}" type="slidenum">
              <a:rPr lang="en-US" smtClean="0"/>
              <a:t>9</a:t>
            </a:fld>
            <a:endParaRPr lang="en-US"/>
          </a:p>
        </p:txBody>
      </p:sp>
    </p:spTree>
    <p:extLst>
      <p:ext uri="{BB962C8B-B14F-4D97-AF65-F5344CB8AC3E}">
        <p14:creationId xmlns:p14="http://schemas.microsoft.com/office/powerpoint/2010/main" val="268982555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B53781-02A8-4FD2-BF80-71F272B3FD76}"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ACBAB82B-5301-42C8-9372-382B2AD5430D}" type="slidenum">
              <a:rPr lang="en-US" smtClean="0"/>
              <a:t>‹#›</a:t>
            </a:fld>
            <a:endParaRPr lang="en-US"/>
          </a:p>
        </p:txBody>
      </p:sp>
    </p:spTree>
    <p:extLst>
      <p:ext uri="{BB962C8B-B14F-4D97-AF65-F5344CB8AC3E}">
        <p14:creationId xmlns:p14="http://schemas.microsoft.com/office/powerpoint/2010/main" val="284382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53781-02A8-4FD2-BF80-71F272B3FD76}"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1203770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53781-02A8-4FD2-BF80-71F272B3FD76}"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3592866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53781-02A8-4FD2-BF80-71F272B3FD76}"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61159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61B53781-02A8-4FD2-BF80-71F272B3FD76}" type="datetimeFigureOut">
              <a:rPr lang="en-US" smtClean="0"/>
              <a:t>5/9/2025</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ACBAB82B-5301-42C8-9372-382B2AD5430D}" type="slidenum">
              <a:rPr lang="en-US" smtClean="0"/>
              <a:t>‹#›</a:t>
            </a:fld>
            <a:endParaRPr lang="en-US"/>
          </a:p>
        </p:txBody>
      </p:sp>
    </p:spTree>
    <p:extLst>
      <p:ext uri="{BB962C8B-B14F-4D97-AF65-F5344CB8AC3E}">
        <p14:creationId xmlns:p14="http://schemas.microsoft.com/office/powerpoint/2010/main" val="32977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B53781-02A8-4FD2-BF80-71F272B3FD76}"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301263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B53781-02A8-4FD2-BF80-71F272B3FD76}" type="datetimeFigureOut">
              <a:rPr lang="en-US" smtClean="0"/>
              <a:t>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1690732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B53781-02A8-4FD2-BF80-71F272B3FD76}" type="datetimeFigureOut">
              <a:rPr lang="en-US" smtClean="0"/>
              <a:t>5/9/2025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80081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53781-02A8-4FD2-BF80-71F272B3FD76}" type="datetimeFigureOut">
              <a:rPr lang="en-US" smtClean="0"/>
              <a:t>5/9/2025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3950765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B53781-02A8-4FD2-BF80-71F272B3FD76}"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3021204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B53781-02A8-4FD2-BF80-71F272B3FD76}" type="datetimeFigureOut">
              <a:rPr lang="en-US" smtClean="0"/>
              <a:t>5/9/2025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CBAB82B-5301-42C8-9372-382B2AD5430D}" type="slidenum">
              <a:rPr lang="en-US" smtClean="0"/>
              <a:t>‹#›</a:t>
            </a:fld>
            <a:endParaRPr lang="en-US"/>
          </a:p>
        </p:txBody>
      </p:sp>
    </p:spTree>
    <p:extLst>
      <p:ext uri="{BB962C8B-B14F-4D97-AF65-F5344CB8AC3E}">
        <p14:creationId xmlns:p14="http://schemas.microsoft.com/office/powerpoint/2010/main" val="4043293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1B53781-02A8-4FD2-BF80-71F272B3FD76}" type="datetimeFigureOut">
              <a:rPr lang="en-US" smtClean="0"/>
              <a:t>5/9/2025</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ACBAB82B-5301-42C8-9372-382B2AD5430D}" type="slidenum">
              <a:rPr lang="en-US" smtClean="0"/>
              <a:t>‹#›</a:t>
            </a:fld>
            <a:endParaRPr lang="en-US"/>
          </a:p>
        </p:txBody>
      </p:sp>
    </p:spTree>
    <p:extLst>
      <p:ext uri="{BB962C8B-B14F-4D97-AF65-F5344CB8AC3E}">
        <p14:creationId xmlns:p14="http://schemas.microsoft.com/office/powerpoint/2010/main" val="4023379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22F47-6E87-B1A6-C78E-65650C5574C8}"/>
              </a:ext>
            </a:extLst>
          </p:cNvPr>
          <p:cNvSpPr>
            <a:spLocks noGrp="1"/>
          </p:cNvSpPr>
          <p:nvPr>
            <p:ph type="ctrTitle"/>
          </p:nvPr>
        </p:nvSpPr>
        <p:spPr/>
        <p:txBody>
          <a:bodyPr>
            <a:normAutofit/>
          </a:bodyPr>
          <a:lstStyle/>
          <a:p>
            <a:r>
              <a:rPr lang="zh-CN" altLang="en-US" sz="4000" dirty="0"/>
              <a:t>第八讲：诗歌与智慧文学（圣经文体）</a:t>
            </a:r>
            <a:endParaRPr lang="en-US" sz="4000" dirty="0"/>
          </a:p>
        </p:txBody>
      </p:sp>
      <p:sp>
        <p:nvSpPr>
          <p:cNvPr id="3" name="Subtitle 2">
            <a:extLst>
              <a:ext uri="{FF2B5EF4-FFF2-40B4-BE49-F238E27FC236}">
                <a16:creationId xmlns:a16="http://schemas.microsoft.com/office/drawing/2014/main" id="{3DD8B790-0078-F11C-DFFE-CB063C5D04FD}"/>
              </a:ext>
            </a:extLst>
          </p:cNvPr>
          <p:cNvSpPr>
            <a:spLocks noGrp="1"/>
          </p:cNvSpPr>
          <p:nvPr>
            <p:ph type="subTitle" idx="1"/>
          </p:nvPr>
        </p:nvSpPr>
        <p:spPr>
          <a:xfrm>
            <a:off x="1635211" y="4613320"/>
            <a:ext cx="9144000" cy="1624914"/>
          </a:xfrm>
        </p:spPr>
        <p:txBody>
          <a:bodyPr>
            <a:normAutofit/>
          </a:bodyPr>
          <a:lstStyle/>
          <a:p>
            <a:r>
              <a:rPr lang="zh-CN" altLang="en-US" sz="3600" dirty="0"/>
              <a:t>核心课程：研经指引</a:t>
            </a:r>
            <a:endParaRPr lang="en-US" altLang="zh-CN" sz="3600" dirty="0"/>
          </a:p>
        </p:txBody>
      </p:sp>
    </p:spTree>
    <p:extLst>
      <p:ext uri="{BB962C8B-B14F-4D97-AF65-F5344CB8AC3E}">
        <p14:creationId xmlns:p14="http://schemas.microsoft.com/office/powerpoint/2010/main" val="1561520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C227124-143C-38CC-F610-1713C7E4D6AF}"/>
              </a:ext>
            </a:extLst>
          </p:cNvPr>
          <p:cNvSpPr>
            <a:spLocks noGrp="1"/>
          </p:cNvSpPr>
          <p:nvPr>
            <p:ph type="title"/>
          </p:nvPr>
        </p:nvSpPr>
        <p:spPr/>
        <p:txBody>
          <a:bodyPr/>
          <a:lstStyle/>
          <a:p>
            <a:r>
              <a:rPr lang="zh-CN" altLang="en-US" dirty="0">
                <a:solidFill>
                  <a:srgbClr val="00B050"/>
                </a:solidFill>
              </a:rPr>
              <a:t>学习诗篇的六项解释原则</a:t>
            </a:r>
            <a:endParaRPr lang="en-US" dirty="0">
              <a:solidFill>
                <a:srgbClr val="00B050"/>
              </a:solidFill>
            </a:endParaRPr>
          </a:p>
        </p:txBody>
      </p:sp>
      <p:sp>
        <p:nvSpPr>
          <p:cNvPr id="6" name="Content Placeholder 5">
            <a:extLst>
              <a:ext uri="{FF2B5EF4-FFF2-40B4-BE49-F238E27FC236}">
                <a16:creationId xmlns:a16="http://schemas.microsoft.com/office/drawing/2014/main" id="{C251D0C6-BD23-E898-D8E6-AB44FA1196BA}"/>
              </a:ext>
            </a:extLst>
          </p:cNvPr>
          <p:cNvSpPr>
            <a:spLocks noGrp="1"/>
          </p:cNvSpPr>
          <p:nvPr>
            <p:ph idx="1"/>
          </p:nvPr>
        </p:nvSpPr>
        <p:spPr/>
        <p:txBody>
          <a:bodyPr>
            <a:normAutofit/>
          </a:bodyPr>
          <a:lstStyle/>
          <a:p>
            <a:pPr>
              <a:lnSpc>
                <a:spcPct val="100000"/>
              </a:lnSpc>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第一</a:t>
            </a:r>
            <a:r>
              <a:rPr lang="zh-CN" altLang="en-US" sz="2400" dirty="0">
                <a:latin typeface="SimSun" panose="02010600030101010101" pitchFamily="2" charset="-122"/>
                <a:ea typeface="SimSun" panose="02010600030101010101" pitchFamily="2" charset="-122"/>
              </a:rPr>
              <a:t>，一篇诗篇，以及大部分的箴言，</a:t>
            </a:r>
            <a:r>
              <a:rPr lang="zh-CN" altLang="en-US" sz="2400" dirty="0">
                <a:solidFill>
                  <a:schemeClr val="accent2"/>
                </a:solidFill>
                <a:latin typeface="SimSun" panose="02010600030101010101" pitchFamily="2" charset="-122"/>
                <a:ea typeface="SimSun" panose="02010600030101010101" pitchFamily="2" charset="-122"/>
              </a:rPr>
              <a:t>可以当作独立的文本来读</a:t>
            </a:r>
            <a:r>
              <a:rPr lang="zh-CN" altLang="en-US" sz="2400" dirty="0">
                <a:latin typeface="SimSun" panose="02010600030101010101" pitchFamily="2" charset="-122"/>
                <a:ea typeface="SimSun" panose="02010600030101010101" pitchFamily="2" charset="-122"/>
              </a:rPr>
              <a:t>。</a:t>
            </a:r>
            <a:endParaRPr lang="en-US" altLang="zh-CN" sz="2400" dirty="0">
              <a:latin typeface="SimSun" panose="02010600030101010101" pitchFamily="2" charset="-122"/>
              <a:ea typeface="SimSun" panose="02010600030101010101" pitchFamily="2" charset="-122"/>
            </a:endParaRPr>
          </a:p>
          <a:p>
            <a:pPr marL="0" indent="0">
              <a:lnSpc>
                <a:spcPct val="100000"/>
              </a:lnSpc>
              <a:buNone/>
            </a:pPr>
            <a:r>
              <a:rPr lang="zh-CN" altLang="en-US" sz="2400" dirty="0">
                <a:latin typeface="SimSun" panose="02010600030101010101" pitchFamily="2" charset="-122"/>
                <a:ea typeface="SimSun" panose="02010600030101010101" pitchFamily="2" charset="-122"/>
              </a:rPr>
              <a:t>与圣经中的绝大多数其他书卷不同，在开始学习某一篇特定的诗篇之前，一个人不需要通读全部诗篇（尽管这也不会有害处）。诗篇是由许多不同的作者写成，在很长的时间内编辑起来的，所以，把诗篇理解为一部汇编文集，而不是一个单一的表述更好。尽管如此，在诗篇中，甚至在诗篇以外的诗歌体文本中，我们还是能够发现贯穿着统一的主题。这些主题包括：敬畏神，人类知识的有限，义人与恶人在神面前的关系，以及人对苦难的观察。</a:t>
            </a:r>
          </a:p>
          <a:p>
            <a:endParaRPr lang="en-US" sz="2400" dirty="0"/>
          </a:p>
        </p:txBody>
      </p:sp>
    </p:spTree>
    <p:extLst>
      <p:ext uri="{BB962C8B-B14F-4D97-AF65-F5344CB8AC3E}">
        <p14:creationId xmlns:p14="http://schemas.microsoft.com/office/powerpoint/2010/main" val="10496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1DD9D-EC4A-BEDE-65C9-9103A5D3EFC8}"/>
              </a:ext>
            </a:extLst>
          </p:cNvPr>
          <p:cNvSpPr>
            <a:spLocks noGrp="1"/>
          </p:cNvSpPr>
          <p:nvPr>
            <p:ph type="title"/>
          </p:nvPr>
        </p:nvSpPr>
        <p:spPr/>
        <p:txBody>
          <a:bodyPr/>
          <a:lstStyle/>
          <a:p>
            <a:r>
              <a:rPr lang="zh-CN" altLang="en-US" dirty="0">
                <a:solidFill>
                  <a:srgbClr val="00B050"/>
                </a:solidFill>
              </a:rPr>
              <a:t>解释原则：</a:t>
            </a:r>
            <a:endParaRPr lang="en-US" dirty="0">
              <a:solidFill>
                <a:srgbClr val="00B050"/>
              </a:solidFill>
            </a:endParaRPr>
          </a:p>
        </p:txBody>
      </p:sp>
      <p:sp>
        <p:nvSpPr>
          <p:cNvPr id="3" name="Content Placeholder 2">
            <a:extLst>
              <a:ext uri="{FF2B5EF4-FFF2-40B4-BE49-F238E27FC236}">
                <a16:creationId xmlns:a16="http://schemas.microsoft.com/office/drawing/2014/main" id="{02B1CB6A-B90B-F143-1061-A83579E82431}"/>
              </a:ext>
            </a:extLst>
          </p:cNvPr>
          <p:cNvSpPr>
            <a:spLocks noGrp="1"/>
          </p:cNvSpPr>
          <p:nvPr>
            <p:ph idx="1"/>
          </p:nvPr>
        </p:nvSpPr>
        <p:spPr>
          <a:xfrm>
            <a:off x="1069848" y="2224216"/>
            <a:ext cx="10058400" cy="3947984"/>
          </a:xfrm>
        </p:spPr>
        <p:txBody>
          <a:bodyPr>
            <a:normAutofit/>
          </a:bodyPr>
          <a:lstStyle/>
          <a:p>
            <a:pPr>
              <a:lnSpc>
                <a:spcPct val="100000"/>
              </a:lnSpc>
              <a:spcBef>
                <a:spcPts val="600"/>
              </a:spcBef>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第二</a:t>
            </a:r>
            <a:r>
              <a:rPr lang="zh-CN" altLang="en-US" sz="2400" dirty="0">
                <a:latin typeface="SimSun" panose="02010600030101010101" pitchFamily="2" charset="-122"/>
                <a:ea typeface="SimSun" panose="02010600030101010101" pitchFamily="2" charset="-122"/>
              </a:rPr>
              <a:t>，要明白，诗篇是希伯来歌咏诗，并且要在这个事实的前提下进行解释。</a:t>
            </a:r>
            <a:endParaRPr lang="en-US" altLang="zh-CN" sz="2400" dirty="0">
              <a:latin typeface="SimSun" panose="02010600030101010101" pitchFamily="2" charset="-122"/>
              <a:ea typeface="SimSun" panose="02010600030101010101" pitchFamily="2" charset="-122"/>
            </a:endParaRPr>
          </a:p>
          <a:p>
            <a:pPr>
              <a:lnSpc>
                <a:spcPct val="100000"/>
              </a:lnSpc>
              <a:spcBef>
                <a:spcPts val="600"/>
              </a:spcBef>
            </a:pPr>
            <a:r>
              <a:rPr lang="zh-CN" altLang="en-US" sz="2400" dirty="0">
                <a:latin typeface="SimSun" panose="02010600030101010101" pitchFamily="2" charset="-122"/>
                <a:ea typeface="SimSun" panose="02010600030101010101" pitchFamily="2" charset="-122"/>
              </a:rPr>
              <a:t>大多数</a:t>
            </a:r>
            <a:r>
              <a:rPr lang="zh-CN" altLang="en-US" sz="2400" dirty="0">
                <a:solidFill>
                  <a:schemeClr val="accent2"/>
                </a:solidFill>
                <a:latin typeface="SimSun" panose="02010600030101010101" pitchFamily="2" charset="-122"/>
                <a:ea typeface="SimSun" panose="02010600030101010101" pitchFamily="2" charset="-122"/>
              </a:rPr>
              <a:t>诗篇是用来唱，而不是读</a:t>
            </a:r>
            <a:r>
              <a:rPr lang="zh-CN" altLang="en-US" sz="2400" dirty="0">
                <a:latin typeface="SimSun" panose="02010600030101010101" pitchFamily="2" charset="-122"/>
                <a:ea typeface="SimSun" panose="02010600030101010101" pitchFamily="2" charset="-122"/>
              </a:rPr>
              <a:t>。其中的大部分语言形象化、夸张、色彩多样和富于情感，而不是按照字面解释。当大卫说“我每夜流泪，把床榻漂起”（诗</a:t>
            </a:r>
            <a:r>
              <a:rPr lang="en-US" altLang="zh-CN" sz="2400" dirty="0">
                <a:latin typeface="SimSun" panose="02010600030101010101" pitchFamily="2" charset="-122"/>
                <a:ea typeface="SimSun" panose="02010600030101010101" pitchFamily="2" charset="-122"/>
              </a:rPr>
              <a:t>6:6</a:t>
            </a:r>
            <a:r>
              <a:rPr lang="zh-CN" altLang="en-US" sz="2400" dirty="0">
                <a:latin typeface="SimSun" panose="02010600030101010101" pitchFamily="2" charset="-122"/>
                <a:ea typeface="SimSun" panose="02010600030101010101" pitchFamily="2" charset="-122"/>
              </a:rPr>
              <a:t>），他是在以一种富有色彩、非字面的方式表达哀伤。诗篇</a:t>
            </a:r>
            <a:r>
              <a:rPr lang="zh-CN" altLang="en-US" sz="2400" b="1" dirty="0">
                <a:solidFill>
                  <a:srgbClr val="00B050"/>
                </a:solidFill>
                <a:latin typeface="SimSun" panose="02010600030101010101" pitchFamily="2" charset="-122"/>
                <a:ea typeface="SimSun" panose="02010600030101010101" pitchFamily="2" charset="-122"/>
              </a:rPr>
              <a:t>首先是对人的心，而不是头脑说话</a:t>
            </a:r>
            <a:r>
              <a:rPr lang="zh-CN" altLang="en-US" sz="2400" dirty="0">
                <a:latin typeface="SimSun" panose="02010600030101010101" pitchFamily="2" charset="-122"/>
                <a:ea typeface="SimSun" panose="02010600030101010101" pitchFamily="2" charset="-122"/>
              </a:rPr>
              <a:t>。</a:t>
            </a:r>
            <a:r>
              <a:rPr lang="zh-CN" altLang="en-US" sz="2400" u="sng" dirty="0">
                <a:solidFill>
                  <a:schemeClr val="accent2"/>
                </a:solidFill>
                <a:latin typeface="SimSun" panose="02010600030101010101" pitchFamily="2" charset="-122"/>
                <a:ea typeface="SimSun" panose="02010600030101010101" pitchFamily="2" charset="-122"/>
              </a:rPr>
              <a:t>诗篇不是教义性的论文</a:t>
            </a:r>
            <a:endParaRPr lang="en-US" altLang="zh-CN" sz="2400" u="sng" dirty="0">
              <a:solidFill>
                <a:schemeClr val="accent2"/>
              </a:solidFill>
              <a:latin typeface="SimSun" panose="02010600030101010101" pitchFamily="2" charset="-122"/>
              <a:ea typeface="SimSun" panose="02010600030101010101" pitchFamily="2" charset="-122"/>
            </a:endParaRPr>
          </a:p>
          <a:p>
            <a:pPr>
              <a:lnSpc>
                <a:spcPct val="100000"/>
              </a:lnSpc>
              <a:spcBef>
                <a:spcPts val="1800"/>
              </a:spcBef>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第三</a:t>
            </a:r>
            <a:r>
              <a:rPr lang="zh-CN" altLang="en-US" sz="2400" dirty="0">
                <a:latin typeface="SimSun" panose="02010600030101010101" pitchFamily="2" charset="-122"/>
                <a:ea typeface="SimSun" panose="02010600030101010101" pitchFamily="2" charset="-122"/>
              </a:rPr>
              <a:t>，</a:t>
            </a:r>
            <a:r>
              <a:rPr lang="zh-CN" altLang="en-US" sz="2400" u="sng" dirty="0">
                <a:latin typeface="SimSun" panose="02010600030101010101" pitchFamily="2" charset="-122"/>
                <a:ea typeface="SimSun" panose="02010600030101010101" pitchFamily="2" charset="-122"/>
              </a:rPr>
              <a:t>关注诗篇的整体</a:t>
            </a:r>
            <a:r>
              <a:rPr lang="zh-CN" altLang="en-US" sz="2400" dirty="0">
                <a:latin typeface="SimSun" panose="02010600030101010101" pitchFamily="2" charset="-122"/>
                <a:ea typeface="SimSun" panose="02010600030101010101" pitchFamily="2" charset="-122"/>
              </a:rPr>
              <a:t>，不要脱离诗篇中更大的上下文钻研个别的经节。很多诗篇从情绪和疑惑开始，以信靠神结束。</a:t>
            </a:r>
            <a:endParaRPr lang="en-US" sz="24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67125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022E6-C012-5DF3-C9FA-33CC83D40C0D}"/>
              </a:ext>
            </a:extLst>
          </p:cNvPr>
          <p:cNvSpPr>
            <a:spLocks noGrp="1"/>
          </p:cNvSpPr>
          <p:nvPr>
            <p:ph type="title"/>
          </p:nvPr>
        </p:nvSpPr>
        <p:spPr/>
        <p:txBody>
          <a:bodyPr/>
          <a:lstStyle/>
          <a:p>
            <a:r>
              <a:rPr lang="zh-CN" altLang="en-US" dirty="0">
                <a:solidFill>
                  <a:srgbClr val="00B050"/>
                </a:solidFill>
              </a:rPr>
              <a:t>解释原则：</a:t>
            </a:r>
            <a:endParaRPr lang="en-US" dirty="0">
              <a:solidFill>
                <a:srgbClr val="00B050"/>
              </a:solidFill>
            </a:endParaRPr>
          </a:p>
        </p:txBody>
      </p:sp>
      <p:sp>
        <p:nvSpPr>
          <p:cNvPr id="3" name="Content Placeholder 2">
            <a:extLst>
              <a:ext uri="{FF2B5EF4-FFF2-40B4-BE49-F238E27FC236}">
                <a16:creationId xmlns:a16="http://schemas.microsoft.com/office/drawing/2014/main" id="{8C7FDE49-4416-F6D1-0AE2-EEBECD22926F}"/>
              </a:ext>
            </a:extLst>
          </p:cNvPr>
          <p:cNvSpPr>
            <a:spLocks noGrp="1"/>
          </p:cNvSpPr>
          <p:nvPr>
            <p:ph idx="1"/>
          </p:nvPr>
        </p:nvSpPr>
        <p:spPr>
          <a:xfrm>
            <a:off x="1069848" y="1927655"/>
            <a:ext cx="10058400" cy="4559642"/>
          </a:xfrm>
        </p:spPr>
        <p:txBody>
          <a:bodyPr>
            <a:normAutofit lnSpcReduction="10000"/>
          </a:bodyPr>
          <a:lstStyle/>
          <a:p>
            <a:pPr>
              <a:lnSpc>
                <a:spcPct val="110000"/>
              </a:lnSpc>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第四</a:t>
            </a:r>
            <a:r>
              <a:rPr lang="zh-CN" altLang="en-US" sz="2400" dirty="0">
                <a:latin typeface="SimSun" panose="02010600030101010101" pitchFamily="2" charset="-122"/>
                <a:ea typeface="SimSun" panose="02010600030101010101" pitchFamily="2" charset="-122"/>
              </a:rPr>
              <a:t>，学习咒诅诗篇或审判诗篇时，</a:t>
            </a:r>
            <a:r>
              <a:rPr lang="zh-CN" altLang="en-US" sz="2400" u="sng" dirty="0">
                <a:latin typeface="SimSun" panose="02010600030101010101" pitchFamily="2" charset="-122"/>
                <a:ea typeface="SimSun" panose="02010600030101010101" pitchFamily="2" charset="-122"/>
              </a:rPr>
              <a:t>要理解关于憎恨神的仇敌的陈述，并不违背圣经别处爱仇敌的命令</a:t>
            </a:r>
            <a:r>
              <a:rPr lang="zh-CN" altLang="en-US" sz="2400" dirty="0">
                <a:latin typeface="SimSun" panose="02010600030101010101" pitchFamily="2" charset="-122"/>
                <a:ea typeface="SimSun" panose="02010600030101010101" pitchFamily="2" charset="-122"/>
              </a:rPr>
              <a:t>。咒诅诗篇显示了对于神及其子民的仇敌在情感上的反应，并且需要放在上下文中来读。尤其是，要认识到以色列作为神特别拣选的立约子民群体所具有的独特地位。在旧约中，神通过以色列彰显圣洁的方式在基督到来之后就不再需要，也不再是合宜的了。</a:t>
            </a:r>
          </a:p>
          <a:p>
            <a:pPr>
              <a:lnSpc>
                <a:spcPct val="110000"/>
              </a:lnSpc>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第五</a:t>
            </a:r>
            <a:r>
              <a:rPr lang="zh-CN" altLang="en-US" sz="2400" dirty="0">
                <a:latin typeface="SimSun" panose="02010600030101010101" pitchFamily="2" charset="-122"/>
                <a:ea typeface="SimSun" panose="02010600030101010101" pitchFamily="2" charset="-122"/>
              </a:rPr>
              <a:t>，要记得，在诗歌中，一个表达可以采用简略的形式，因而比我们在散文文体中所期待的清晰程度要低。</a:t>
            </a:r>
            <a:r>
              <a:rPr lang="zh-CN" altLang="en-US" sz="2400" u="sng" dirty="0">
                <a:latin typeface="SimSun" panose="02010600030101010101" pitchFamily="2" charset="-122"/>
                <a:ea typeface="SimSun" panose="02010600030101010101" pitchFamily="2" charset="-122"/>
              </a:rPr>
              <a:t>所以，如果在学习诗歌的过程中，你要得出一项教义性的结论，那么它就需要在圣经其他地方以非诗歌的文体有更清晰的教导，否则你就可能得出错误的结论。（</a:t>
            </a:r>
            <a:r>
              <a:rPr lang="zh-CN" altLang="en-US" sz="2400" u="sng" dirty="0">
                <a:solidFill>
                  <a:srgbClr val="FF0000"/>
                </a:solidFill>
                <a:latin typeface="SimSun" panose="02010600030101010101" pitchFamily="2" charset="-122"/>
                <a:ea typeface="SimSun" panose="02010600030101010101" pitchFamily="2" charset="-122"/>
              </a:rPr>
              <a:t>换句话，读诗篇不要瞎总结教义</a:t>
            </a:r>
            <a:r>
              <a:rPr lang="zh-CN" altLang="en-US" sz="2400" u="sng" dirty="0">
                <a:latin typeface="SimSun" panose="02010600030101010101" pitchFamily="2" charset="-122"/>
                <a:ea typeface="SimSun" panose="02010600030101010101" pitchFamily="2" charset="-122"/>
              </a:rPr>
              <a:t>）</a:t>
            </a:r>
          </a:p>
        </p:txBody>
      </p:sp>
    </p:spTree>
    <p:extLst>
      <p:ext uri="{BB962C8B-B14F-4D97-AF65-F5344CB8AC3E}">
        <p14:creationId xmlns:p14="http://schemas.microsoft.com/office/powerpoint/2010/main" val="3117069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CB034-9FFB-FA51-7466-62B022FB4C55}"/>
              </a:ext>
            </a:extLst>
          </p:cNvPr>
          <p:cNvSpPr>
            <a:spLocks noGrp="1"/>
          </p:cNvSpPr>
          <p:nvPr>
            <p:ph type="title"/>
          </p:nvPr>
        </p:nvSpPr>
        <p:spPr/>
        <p:txBody>
          <a:bodyPr/>
          <a:lstStyle/>
          <a:p>
            <a:r>
              <a:rPr lang="zh-CN" altLang="en-US" dirty="0">
                <a:solidFill>
                  <a:srgbClr val="00B050"/>
                </a:solidFill>
              </a:rPr>
              <a:t>解释原则：</a:t>
            </a:r>
            <a:endParaRPr lang="en-US" dirty="0">
              <a:solidFill>
                <a:srgbClr val="00B050"/>
              </a:solidFill>
            </a:endParaRPr>
          </a:p>
        </p:txBody>
      </p:sp>
      <p:sp>
        <p:nvSpPr>
          <p:cNvPr id="3" name="Content Placeholder 2">
            <a:extLst>
              <a:ext uri="{FF2B5EF4-FFF2-40B4-BE49-F238E27FC236}">
                <a16:creationId xmlns:a16="http://schemas.microsoft.com/office/drawing/2014/main" id="{18BA7F73-CF02-67AF-15D2-F49D6118F8AB}"/>
              </a:ext>
            </a:extLst>
          </p:cNvPr>
          <p:cNvSpPr>
            <a:spLocks noGrp="1"/>
          </p:cNvSpPr>
          <p:nvPr>
            <p:ph idx="1"/>
          </p:nvPr>
        </p:nvSpPr>
        <p:spPr/>
        <p:txBody>
          <a:bodyPr>
            <a:normAutofit/>
          </a:bodyPr>
          <a:lstStyle/>
          <a:p>
            <a:pPr>
              <a:lnSpc>
                <a:spcPct val="100000"/>
              </a:lnSpc>
              <a:spcBef>
                <a:spcPts val="600"/>
              </a:spcBef>
              <a:buFont typeface="Wingdings" panose="05000000000000000000" pitchFamily="2" charset="2"/>
              <a:buChar char="q"/>
            </a:pPr>
            <a:r>
              <a:rPr lang="zh-CN" altLang="en-US" sz="2400" dirty="0">
                <a:highlight>
                  <a:srgbClr val="FFFF00"/>
                </a:highlight>
                <a:latin typeface="SimSun" panose="02010600030101010101" pitchFamily="2" charset="-122"/>
                <a:ea typeface="SimSun" panose="02010600030101010101" pitchFamily="2" charset="-122"/>
              </a:rPr>
              <a:t>第六</a:t>
            </a:r>
            <a:r>
              <a:rPr lang="zh-CN" altLang="en-US" sz="2400" dirty="0">
                <a:latin typeface="SimSun" panose="02010600030101010101" pitchFamily="2" charset="-122"/>
                <a:ea typeface="SimSun" panose="02010600030101010101" pitchFamily="2" charset="-122"/>
              </a:rPr>
              <a:t>，</a:t>
            </a:r>
            <a:r>
              <a:rPr lang="zh-CN" altLang="en-US" sz="2400" u="sng" dirty="0">
                <a:latin typeface="SimSun" panose="02010600030101010101" pitchFamily="2" charset="-122"/>
                <a:ea typeface="SimSun" panose="02010600030101010101" pitchFamily="2" charset="-122"/>
              </a:rPr>
              <a:t>诗歌常常使用比较模糊的词句，以满足形式的需要。</a:t>
            </a:r>
            <a:endParaRPr lang="en-US" altLang="zh-CN" sz="2400" u="sng" dirty="0">
              <a:latin typeface="SimSun" panose="02010600030101010101" pitchFamily="2" charset="-122"/>
              <a:ea typeface="SimSun" panose="02010600030101010101" pitchFamily="2" charset="-122"/>
            </a:endParaRPr>
          </a:p>
          <a:p>
            <a:pPr>
              <a:lnSpc>
                <a:spcPct val="100000"/>
              </a:lnSpc>
              <a:spcBef>
                <a:spcPts val="600"/>
              </a:spcBef>
            </a:pPr>
            <a:r>
              <a:rPr lang="zh-CN" altLang="en-US" sz="2400" dirty="0">
                <a:latin typeface="SimSun" panose="02010600030101010101" pitchFamily="2" charset="-122"/>
                <a:ea typeface="SimSun" panose="02010600030101010101" pitchFamily="2" charset="-122"/>
              </a:rPr>
              <a:t>你需要很努力地在上下文中去理解这些模糊的词句。在圣经的诗歌中，你会发现更多翻译上的不同，因为有些字词本身就模糊。希伯来诗歌使用许多同义词（记得我们刚才讨论过的平行结构问题），而这也常常导致使用比较罕见的词汇。</a:t>
            </a:r>
            <a:endParaRPr lang="en-US" altLang="zh-CN" sz="2400" dirty="0">
              <a:latin typeface="SimSun" panose="02010600030101010101" pitchFamily="2" charset="-122"/>
              <a:ea typeface="SimSun" panose="02010600030101010101" pitchFamily="2" charset="-122"/>
            </a:endParaRPr>
          </a:p>
          <a:p>
            <a:pPr>
              <a:lnSpc>
                <a:spcPct val="100000"/>
              </a:lnSpc>
              <a:spcBef>
                <a:spcPts val="600"/>
              </a:spcBef>
            </a:pPr>
            <a:r>
              <a:rPr lang="zh-CN" altLang="en-US" sz="2400" dirty="0">
                <a:latin typeface="SimSun" panose="02010600030101010101" pitchFamily="2" charset="-122"/>
                <a:ea typeface="SimSun" panose="02010600030101010101" pitchFamily="2" charset="-122"/>
              </a:rPr>
              <a:t>例如：诗</a:t>
            </a:r>
            <a:r>
              <a:rPr lang="en-US" altLang="zh-CN" sz="2400" dirty="0">
                <a:latin typeface="SimSun" panose="02010600030101010101" pitchFamily="2" charset="-122"/>
                <a:ea typeface="SimSun" panose="02010600030101010101" pitchFamily="2" charset="-122"/>
              </a:rPr>
              <a:t>139</a:t>
            </a:r>
            <a:r>
              <a:rPr lang="zh-CN" altLang="en-US" sz="2400" dirty="0">
                <a:latin typeface="SimSun" panose="02010600030101010101" pitchFamily="2" charset="-122"/>
                <a:ea typeface="SimSun" panose="02010600030101010101" pitchFamily="2" charset="-122"/>
              </a:rPr>
              <a:t>：</a:t>
            </a:r>
            <a:r>
              <a:rPr lang="en-US" altLang="zh-CN" sz="2400" dirty="0">
                <a:latin typeface="SimSun" panose="02010600030101010101" pitchFamily="2" charset="-122"/>
                <a:ea typeface="SimSun" panose="02010600030101010101" pitchFamily="2" charset="-122"/>
              </a:rPr>
              <a:t>11</a:t>
            </a:r>
            <a:r>
              <a:rPr lang="zh-CN" altLang="en-US" sz="2400" dirty="0">
                <a:latin typeface="SimSun" panose="02010600030101010101" pitchFamily="2" charset="-122"/>
                <a:ea typeface="SimSun" panose="02010600030101010101" pitchFamily="2" charset="-122"/>
              </a:rPr>
              <a:t>「我若说：“黑暗必定遮蔽我，我周围的亮光必成为黑夜”，」</a:t>
            </a:r>
          </a:p>
          <a:p>
            <a:pPr marL="0" indent="0">
              <a:lnSpc>
                <a:spcPct val="100000"/>
              </a:lnSpc>
              <a:spcBef>
                <a:spcPts val="600"/>
              </a:spcBef>
              <a:buNone/>
            </a:pPr>
            <a:r>
              <a:rPr lang="zh-CN" altLang="en-US" sz="2400" dirty="0">
                <a:latin typeface="SimSun" panose="02010600030101010101" pitchFamily="2" charset="-122"/>
                <a:ea typeface="SimSun" panose="02010600030101010101" pitchFamily="2" charset="-122"/>
              </a:rPr>
              <a:t> 「遮蔽」：「使青肿」。此字在此意义不明，可能是鉴察， 覆庇的意思。── 蔡哲民等</a:t>
            </a:r>
            <a:r>
              <a:rPr lang="en-US" altLang="zh-CN" sz="2400" dirty="0">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诗篇研经资料</a:t>
            </a:r>
            <a:r>
              <a:rPr lang="en-US" altLang="zh-CN" sz="2400" dirty="0">
                <a:latin typeface="SimSun" panose="02010600030101010101" pitchFamily="2" charset="-122"/>
                <a:ea typeface="SimSun" panose="02010600030101010101" pitchFamily="2" charset="-122"/>
              </a:rPr>
              <a:t>》</a:t>
            </a:r>
          </a:p>
        </p:txBody>
      </p:sp>
    </p:spTree>
    <p:extLst>
      <p:ext uri="{BB962C8B-B14F-4D97-AF65-F5344CB8AC3E}">
        <p14:creationId xmlns:p14="http://schemas.microsoft.com/office/powerpoint/2010/main" val="192234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E0630-83ED-E097-B4AD-749A2B043D15}"/>
              </a:ext>
            </a:extLst>
          </p:cNvPr>
          <p:cNvSpPr>
            <a:spLocks noGrp="1"/>
          </p:cNvSpPr>
          <p:nvPr>
            <p:ph type="title"/>
          </p:nvPr>
        </p:nvSpPr>
        <p:spPr/>
        <p:txBody>
          <a:bodyPr/>
          <a:lstStyle/>
          <a:p>
            <a:r>
              <a:rPr lang="zh-CN" altLang="en-US" dirty="0">
                <a:solidFill>
                  <a:srgbClr val="00B050"/>
                </a:solidFill>
              </a:rPr>
              <a:t>智慧文学：</a:t>
            </a:r>
            <a:endParaRPr lang="en-US" dirty="0">
              <a:solidFill>
                <a:srgbClr val="00B050"/>
              </a:solidFill>
            </a:endParaRPr>
          </a:p>
        </p:txBody>
      </p:sp>
      <p:sp>
        <p:nvSpPr>
          <p:cNvPr id="3" name="Content Placeholder 2">
            <a:extLst>
              <a:ext uri="{FF2B5EF4-FFF2-40B4-BE49-F238E27FC236}">
                <a16:creationId xmlns:a16="http://schemas.microsoft.com/office/drawing/2014/main" id="{74847FD9-EE60-3AD2-8D77-E727B10EF8B8}"/>
              </a:ext>
            </a:extLst>
          </p:cNvPr>
          <p:cNvSpPr>
            <a:spLocks noGrp="1"/>
          </p:cNvSpPr>
          <p:nvPr>
            <p:ph idx="1"/>
          </p:nvPr>
        </p:nvSpPr>
        <p:spPr/>
        <p:txBody>
          <a:bodyPr>
            <a:normAutofit/>
          </a:bodyPr>
          <a:lstStyle/>
          <a:p>
            <a:pPr>
              <a:lnSpc>
                <a:spcPct val="100000"/>
              </a:lnSpc>
            </a:pPr>
            <a:r>
              <a:rPr lang="zh-CN" altLang="en-US" sz="2800" b="1" dirty="0">
                <a:solidFill>
                  <a:srgbClr val="C00000"/>
                </a:solidFill>
                <a:latin typeface="SimSun" panose="02010600030101010101" pitchFamily="2" charset="-122"/>
                <a:ea typeface="SimSun" panose="02010600030101010101" pitchFamily="2" charset="-122"/>
              </a:rPr>
              <a:t>智慧文学就是一些帮助神子民将真理应用到自己生命的文本。</a:t>
            </a:r>
            <a:r>
              <a:rPr lang="zh-CN" altLang="en-US" sz="2800" dirty="0">
                <a:latin typeface="SimSun" panose="02010600030101010101" pitchFamily="2" charset="-122"/>
                <a:ea typeface="SimSun" panose="02010600030101010101" pitchFamily="2" charset="-122"/>
              </a:rPr>
              <a:t>在圣经的许多书卷中都可以发现这种文体，包括耶稣在福音书中所说的话。</a:t>
            </a:r>
            <a:endParaRPr lang="en-US" altLang="zh-CN" sz="2800" dirty="0">
              <a:latin typeface="SimSun" panose="02010600030101010101" pitchFamily="2" charset="-122"/>
              <a:ea typeface="SimSun" panose="02010600030101010101" pitchFamily="2" charset="-122"/>
            </a:endParaRPr>
          </a:p>
          <a:p>
            <a:pPr>
              <a:lnSpc>
                <a:spcPct val="100000"/>
              </a:lnSpc>
            </a:pPr>
            <a:r>
              <a:rPr lang="zh-CN" altLang="en-US" sz="2800" dirty="0">
                <a:latin typeface="SimSun" panose="02010600030101010101" pitchFamily="2" charset="-122"/>
                <a:ea typeface="SimSun" panose="02010600030101010101" pitchFamily="2" charset="-122"/>
              </a:rPr>
              <a:t>四卷书被归为主要的智慧文学：</a:t>
            </a:r>
            <a:r>
              <a:rPr lang="zh-CN" altLang="en-US" sz="2800" dirty="0">
                <a:solidFill>
                  <a:srgbClr val="C00000"/>
                </a:solidFill>
                <a:latin typeface="SimSun" panose="02010600030101010101" pitchFamily="2" charset="-122"/>
                <a:ea typeface="SimSun" panose="02010600030101010101" pitchFamily="2" charset="-122"/>
              </a:rPr>
              <a:t>约伯记、箴言、传道书和雅歌</a:t>
            </a:r>
            <a:r>
              <a:rPr lang="zh-CN" altLang="en-US" sz="2800" dirty="0">
                <a:latin typeface="SimSun" panose="02010600030101010101" pitchFamily="2" charset="-122"/>
                <a:ea typeface="SimSun" panose="02010600030101010101" pitchFamily="2" charset="-122"/>
              </a:rPr>
              <a:t>。</a:t>
            </a:r>
            <a:endParaRPr lang="en-US" altLang="zh-CN" sz="2800" dirty="0">
              <a:latin typeface="SimSun" panose="02010600030101010101" pitchFamily="2" charset="-122"/>
              <a:ea typeface="SimSun" panose="02010600030101010101" pitchFamily="2" charset="-122"/>
            </a:endParaRPr>
          </a:p>
          <a:p>
            <a:pPr>
              <a:lnSpc>
                <a:spcPct val="100000"/>
              </a:lnSpc>
            </a:pPr>
            <a:r>
              <a:rPr lang="zh-CN" altLang="en-US" sz="2800" dirty="0">
                <a:latin typeface="SimSun" panose="02010600030101010101" pitchFamily="2" charset="-122"/>
                <a:ea typeface="SimSun" panose="02010600030101010101" pitchFamily="2" charset="-122"/>
              </a:rPr>
              <a:t>诗歌与智慧文学在解释原则方面有许多重合，所以我们就只考察一些在读这四部书卷时需要牢记的特别解释原则。</a:t>
            </a:r>
          </a:p>
          <a:p>
            <a:endParaRPr lang="en-US" sz="28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61285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51396-0A9E-4969-723E-59F0BA6DFE2F}"/>
              </a:ext>
            </a:extLst>
          </p:cNvPr>
          <p:cNvSpPr>
            <a:spLocks noGrp="1"/>
          </p:cNvSpPr>
          <p:nvPr>
            <p:ph type="title"/>
          </p:nvPr>
        </p:nvSpPr>
        <p:spPr>
          <a:xfrm>
            <a:off x="1066800" y="291125"/>
            <a:ext cx="10058400" cy="998179"/>
          </a:xfrm>
        </p:spPr>
        <p:txBody>
          <a:bodyPr>
            <a:normAutofit/>
          </a:bodyPr>
          <a:lstStyle/>
          <a:p>
            <a:r>
              <a:rPr lang="zh-CN" altLang="en-US" sz="4400" dirty="0">
                <a:solidFill>
                  <a:srgbClr val="00B050"/>
                </a:solidFill>
              </a:rPr>
              <a:t>约伯记：</a:t>
            </a:r>
            <a:endParaRPr lang="en-US" sz="4400" dirty="0">
              <a:solidFill>
                <a:srgbClr val="00B050"/>
              </a:solidFill>
            </a:endParaRPr>
          </a:p>
        </p:txBody>
      </p:sp>
      <p:sp>
        <p:nvSpPr>
          <p:cNvPr id="3" name="Content Placeholder 2">
            <a:extLst>
              <a:ext uri="{FF2B5EF4-FFF2-40B4-BE49-F238E27FC236}">
                <a16:creationId xmlns:a16="http://schemas.microsoft.com/office/drawing/2014/main" id="{D8E32A81-8A72-C3FB-0F18-1BCC99F45563}"/>
              </a:ext>
            </a:extLst>
          </p:cNvPr>
          <p:cNvSpPr>
            <a:spLocks noGrp="1"/>
          </p:cNvSpPr>
          <p:nvPr>
            <p:ph idx="1"/>
          </p:nvPr>
        </p:nvSpPr>
        <p:spPr>
          <a:xfrm>
            <a:off x="630730" y="1462299"/>
            <a:ext cx="11128248" cy="5084064"/>
          </a:xfrm>
        </p:spPr>
        <p:txBody>
          <a:bodyPr>
            <a:normAutofit fontScale="92500" lnSpcReduction="10000"/>
          </a:bodyPr>
          <a:lstStyle/>
          <a:p>
            <a:pPr>
              <a:lnSpc>
                <a:spcPct val="100000"/>
              </a:lnSpc>
            </a:pPr>
            <a:r>
              <a:rPr lang="zh-CN" altLang="en-US" sz="2400" dirty="0">
                <a:latin typeface="SimSun" panose="02010600030101010101" pitchFamily="2" charset="-122"/>
                <a:ea typeface="SimSun" panose="02010600030101010101" pitchFamily="2" charset="-122"/>
              </a:rPr>
              <a:t>约伯记第</a:t>
            </a:r>
            <a:r>
              <a:rPr lang="en-US" altLang="zh-CN" sz="2400" dirty="0">
                <a:latin typeface="SimSun" panose="02010600030101010101" pitchFamily="2" charset="-122"/>
                <a:ea typeface="SimSun" panose="02010600030101010101" pitchFamily="2" charset="-122"/>
              </a:rPr>
              <a:t>1-2</a:t>
            </a:r>
            <a:r>
              <a:rPr lang="zh-CN" altLang="en-US" sz="2400" dirty="0">
                <a:latin typeface="SimSun" panose="02010600030101010101" pitchFamily="2" charset="-122"/>
                <a:ea typeface="SimSun" panose="02010600030101010101" pitchFamily="2" charset="-122"/>
              </a:rPr>
              <a:t>章和</a:t>
            </a:r>
            <a:r>
              <a:rPr lang="en-US" altLang="zh-CN" sz="2400" dirty="0">
                <a:latin typeface="SimSun" panose="02010600030101010101" pitchFamily="2" charset="-122"/>
                <a:ea typeface="SimSun" panose="02010600030101010101" pitchFamily="2" charset="-122"/>
              </a:rPr>
              <a:t>38-42</a:t>
            </a:r>
            <a:r>
              <a:rPr lang="zh-CN" altLang="en-US" sz="2400" dirty="0">
                <a:latin typeface="SimSun" panose="02010600030101010101" pitchFamily="2" charset="-122"/>
                <a:ea typeface="SimSun" panose="02010600030101010101" pitchFamily="2" charset="-122"/>
              </a:rPr>
              <a:t>章是</a:t>
            </a:r>
            <a:r>
              <a:rPr lang="zh-CN" altLang="en-US" sz="2400" b="1" dirty="0">
                <a:latin typeface="SimSun" panose="02010600030101010101" pitchFamily="2" charset="-122"/>
                <a:ea typeface="SimSun" panose="02010600030101010101" pitchFamily="2" charset="-122"/>
              </a:rPr>
              <a:t>叙事文体</a:t>
            </a:r>
            <a:r>
              <a:rPr lang="zh-CN" altLang="en-US" sz="2400" dirty="0">
                <a:latin typeface="SimSun" panose="02010600030101010101" pitchFamily="2" charset="-122"/>
                <a:ea typeface="SimSun" panose="02010600030101010101" pitchFamily="2" charset="-122"/>
              </a:rPr>
              <a:t>，而第</a:t>
            </a:r>
            <a:r>
              <a:rPr lang="en-US" altLang="zh-CN" sz="2400" dirty="0">
                <a:latin typeface="SimSun" panose="02010600030101010101" pitchFamily="2" charset="-122"/>
                <a:ea typeface="SimSun" panose="02010600030101010101" pitchFamily="2" charset="-122"/>
              </a:rPr>
              <a:t>3-37</a:t>
            </a:r>
            <a:r>
              <a:rPr lang="zh-CN" altLang="en-US" sz="2400" dirty="0">
                <a:latin typeface="SimSun" panose="02010600030101010101" pitchFamily="2" charset="-122"/>
                <a:ea typeface="SimSun" panose="02010600030101010101" pitchFamily="2" charset="-122"/>
              </a:rPr>
              <a:t>章是</a:t>
            </a:r>
            <a:r>
              <a:rPr lang="zh-CN" altLang="en-US" sz="2400" b="1" dirty="0">
                <a:latin typeface="SimSun" panose="02010600030101010101" pitchFamily="2" charset="-122"/>
                <a:ea typeface="SimSun" panose="02010600030101010101" pitchFamily="2" charset="-122"/>
              </a:rPr>
              <a:t>诗歌文体</a:t>
            </a:r>
            <a:r>
              <a:rPr lang="zh-CN" altLang="en-US" sz="2400" dirty="0">
                <a:latin typeface="SimSun" panose="02010600030101010101" pitchFamily="2" charset="-122"/>
                <a:ea typeface="SimSun" panose="02010600030101010101" pitchFamily="2" charset="-122"/>
              </a:rPr>
              <a:t>。</a:t>
            </a:r>
            <a:endParaRPr lang="en-US" altLang="zh-CN" sz="2400" dirty="0">
              <a:latin typeface="SimSun" panose="02010600030101010101" pitchFamily="2" charset="-122"/>
              <a:ea typeface="SimSun" panose="02010600030101010101" pitchFamily="2" charset="-122"/>
            </a:endParaRPr>
          </a:p>
          <a:p>
            <a:pPr>
              <a:lnSpc>
                <a:spcPct val="100000"/>
              </a:lnSpc>
              <a:buFont typeface="Wingdings" panose="05000000000000000000" pitchFamily="2" charset="2"/>
              <a:buChar char="ü"/>
            </a:pPr>
            <a:r>
              <a:rPr lang="zh-CN" altLang="en-US" sz="2400" dirty="0">
                <a:latin typeface="SimSun" panose="02010600030101010101" pitchFamily="2" charset="-122"/>
                <a:ea typeface="SimSun" panose="02010600030101010101" pitchFamily="2" charset="-122"/>
              </a:rPr>
              <a:t>问：第</a:t>
            </a:r>
            <a:r>
              <a:rPr lang="en-US" altLang="zh-CN" sz="2400" dirty="0">
                <a:latin typeface="SimSun" panose="02010600030101010101" pitchFamily="2" charset="-122"/>
                <a:ea typeface="SimSun" panose="02010600030101010101" pitchFamily="2" charset="-122"/>
              </a:rPr>
              <a:t>3-37</a:t>
            </a:r>
            <a:r>
              <a:rPr lang="zh-CN" altLang="en-US" sz="2400" dirty="0">
                <a:latin typeface="SimSun" panose="02010600030101010101" pitchFamily="2" charset="-122"/>
                <a:ea typeface="SimSun" panose="02010600030101010101" pitchFamily="2" charset="-122"/>
              </a:rPr>
              <a:t>章记载了约伯四个朋友的宣称和结论，有什么特点？</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在神学上几乎都是错的，但看上去好像符合逻辑。因此，如果要解释和应用涉及约伯朋友们段落中的真理和原则，我们就</a:t>
            </a:r>
            <a:r>
              <a:rPr lang="zh-CN" altLang="en-US" sz="2400" dirty="0">
                <a:solidFill>
                  <a:srgbClr val="C00000"/>
                </a:solidFill>
                <a:latin typeface="SimSun" panose="02010600030101010101" pitchFamily="2" charset="-122"/>
                <a:ea typeface="SimSun" panose="02010600030101010101" pitchFamily="2" charset="-122"/>
              </a:rPr>
              <a:t>需要小心</a:t>
            </a:r>
            <a:r>
              <a:rPr lang="zh-CN" altLang="en-US" sz="2400" dirty="0">
                <a:latin typeface="SimSun" panose="02010600030101010101" pitchFamily="2" charset="-122"/>
                <a:ea typeface="SimSun" panose="02010600030101010101" pitchFamily="2" charset="-122"/>
              </a:rPr>
              <a:t>。</a:t>
            </a:r>
            <a:endParaRPr lang="en-US" altLang="zh-CN" sz="2400" dirty="0">
              <a:latin typeface="SimSun" panose="02010600030101010101" pitchFamily="2" charset="-122"/>
              <a:ea typeface="SimSun" panose="02010600030101010101" pitchFamily="2" charset="-122"/>
            </a:endParaRPr>
          </a:p>
          <a:p>
            <a:pPr>
              <a:lnSpc>
                <a:spcPct val="100000"/>
              </a:lnSpc>
              <a:buFont typeface="Wingdings" panose="05000000000000000000" pitchFamily="2" charset="2"/>
              <a:buChar char="ü"/>
            </a:pPr>
            <a:r>
              <a:rPr lang="zh-CN" altLang="en-US" sz="2400" dirty="0">
                <a:latin typeface="SimSun" panose="02010600030101010101" pitchFamily="2" charset="-122"/>
                <a:ea typeface="SimSun" panose="02010600030101010101" pitchFamily="2" charset="-122"/>
              </a:rPr>
              <a:t>你可否举例约伯的朋友对他说的，看起来合理但实际上错误且不符合圣经？</a:t>
            </a:r>
          </a:p>
          <a:p>
            <a:pPr>
              <a:lnSpc>
                <a:spcPct val="100000"/>
              </a:lnSpc>
            </a:pPr>
            <a:r>
              <a:rPr lang="zh-CN" altLang="en-US" sz="2400" u="sng" dirty="0">
                <a:solidFill>
                  <a:srgbClr val="0070C0"/>
                </a:solidFill>
                <a:latin typeface="SimSun" panose="02010600030101010101" pitchFamily="2" charset="-122"/>
                <a:ea typeface="SimSun" panose="02010600030101010101" pitchFamily="2" charset="-122"/>
              </a:rPr>
              <a:t>约伯记最主要的目的是表明神对于一切发生的事都有主权</a:t>
            </a:r>
            <a:r>
              <a:rPr lang="zh-CN" altLang="en-US" sz="2400" dirty="0">
                <a:latin typeface="SimSun" panose="02010600030101010101" pitchFamily="2" charset="-122"/>
                <a:ea typeface="SimSun" panose="02010600030101010101" pitchFamily="2" charset="-122"/>
              </a:rPr>
              <a:t>，今生的困难，我们所遭遇的苦难，对我们而然是一个奥秘，但我们必须信靠神，也明白祂知道自己在做什么。这就是</a:t>
            </a:r>
            <a:r>
              <a:rPr lang="en-US" altLang="zh-CN" sz="2400" dirty="0">
                <a:latin typeface="SimSun" panose="02010600030101010101" pitchFamily="2" charset="-122"/>
                <a:ea typeface="SimSun" panose="02010600030101010101" pitchFamily="2" charset="-122"/>
              </a:rPr>
              <a:t>38</a:t>
            </a:r>
            <a:r>
              <a:rPr lang="zh-CN" altLang="en-US" sz="2400" dirty="0">
                <a:latin typeface="SimSun" panose="02010600030101010101" pitchFamily="2" charset="-122"/>
                <a:ea typeface="SimSun" panose="02010600030101010101" pitchFamily="2" charset="-122"/>
              </a:rPr>
              <a:t>和</a:t>
            </a:r>
            <a:r>
              <a:rPr lang="en-US" altLang="zh-CN" sz="2400" dirty="0">
                <a:latin typeface="SimSun" panose="02010600030101010101" pitchFamily="2" charset="-122"/>
                <a:ea typeface="SimSun" panose="02010600030101010101" pitchFamily="2" charset="-122"/>
              </a:rPr>
              <a:t>39</a:t>
            </a:r>
            <a:r>
              <a:rPr lang="zh-CN" altLang="en-US" sz="2400" dirty="0">
                <a:latin typeface="SimSun" panose="02010600030101010101" pitchFamily="2" charset="-122"/>
                <a:ea typeface="SimSun" panose="02010600030101010101" pitchFamily="2" charset="-122"/>
              </a:rPr>
              <a:t>章中，神问约伯：“我立大地根基的时候，你在哪里呢？你若有聪明，只管说罢！你若晓得就说，是谁定地的尺度？是谁把准绳拉在其上？”（</a:t>
            </a:r>
            <a:r>
              <a:rPr lang="en-US" altLang="zh-CN" sz="2400" dirty="0">
                <a:latin typeface="SimSun" panose="02010600030101010101" pitchFamily="2" charset="-122"/>
                <a:ea typeface="SimSun" panose="02010600030101010101" pitchFamily="2" charset="-122"/>
              </a:rPr>
              <a:t>38:4-5</a:t>
            </a:r>
            <a:r>
              <a:rPr lang="zh-CN" altLang="en-US" sz="2400">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祂的观点。神正确地引导约伯。我是造物主，你是受造的。</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从实践的意义看，约伯记也是一个</a:t>
            </a:r>
            <a:r>
              <a:rPr lang="zh-CN" altLang="en-US" sz="2400" b="1" dirty="0">
                <a:solidFill>
                  <a:srgbClr val="FF0000"/>
                </a:solidFill>
                <a:latin typeface="SimSun" panose="02010600030101010101" pitchFamily="2" charset="-122"/>
                <a:ea typeface="SimSun" panose="02010600030101010101" pitchFamily="2" charset="-122"/>
              </a:rPr>
              <a:t>警告</a:t>
            </a:r>
            <a:r>
              <a:rPr lang="zh-CN" altLang="en-US" sz="2400" dirty="0">
                <a:solidFill>
                  <a:srgbClr val="FF0000"/>
                </a:solidFill>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提醒我们这些向别人提供意见的人</a:t>
            </a:r>
            <a:r>
              <a:rPr lang="zh-CN" altLang="en-US" sz="2400" dirty="0">
                <a:solidFill>
                  <a:srgbClr val="FF0000"/>
                </a:solidFill>
                <a:latin typeface="SimSun" panose="02010600030101010101" pitchFamily="2" charset="-122"/>
                <a:ea typeface="SimSun" panose="02010600030101010101" pitchFamily="2" charset="-122"/>
              </a:rPr>
              <a:t>：我们所说的不要多过实际知道的。</a:t>
            </a:r>
            <a:r>
              <a:rPr lang="zh-CN" altLang="en-US" sz="2400" dirty="0">
                <a:latin typeface="SimSun" panose="02010600030101010101" pitchFamily="2" charset="-122"/>
                <a:ea typeface="SimSun" panose="02010600030101010101" pitchFamily="2" charset="-122"/>
              </a:rPr>
              <a:t>若我们带着权柄说话，却没有这样做的根据，就可能导致别人犯罪，甚至可能亵渎神。</a:t>
            </a:r>
          </a:p>
          <a:p>
            <a:endParaRPr lang="en-US" dirty="0"/>
          </a:p>
        </p:txBody>
      </p:sp>
    </p:spTree>
    <p:extLst>
      <p:ext uri="{BB962C8B-B14F-4D97-AF65-F5344CB8AC3E}">
        <p14:creationId xmlns:p14="http://schemas.microsoft.com/office/powerpoint/2010/main" val="4276496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EF385-B061-D1DA-B2BF-9AFBF8E3C057}"/>
              </a:ext>
            </a:extLst>
          </p:cNvPr>
          <p:cNvSpPr>
            <a:spLocks noGrp="1"/>
          </p:cNvSpPr>
          <p:nvPr>
            <p:ph type="title"/>
          </p:nvPr>
        </p:nvSpPr>
        <p:spPr>
          <a:xfrm>
            <a:off x="1066800" y="296562"/>
            <a:ext cx="10058400" cy="1109390"/>
          </a:xfrm>
        </p:spPr>
        <p:txBody>
          <a:bodyPr>
            <a:normAutofit/>
          </a:bodyPr>
          <a:lstStyle/>
          <a:p>
            <a:r>
              <a:rPr lang="zh-CN" altLang="en-US" sz="4400" dirty="0">
                <a:solidFill>
                  <a:srgbClr val="00B050"/>
                </a:solidFill>
              </a:rPr>
              <a:t>箴言</a:t>
            </a:r>
            <a:endParaRPr lang="en-US" sz="4400" dirty="0">
              <a:solidFill>
                <a:srgbClr val="00B050"/>
              </a:solidFill>
            </a:endParaRPr>
          </a:p>
        </p:txBody>
      </p:sp>
      <p:sp>
        <p:nvSpPr>
          <p:cNvPr id="3" name="Content Placeholder 2">
            <a:extLst>
              <a:ext uri="{FF2B5EF4-FFF2-40B4-BE49-F238E27FC236}">
                <a16:creationId xmlns:a16="http://schemas.microsoft.com/office/drawing/2014/main" id="{5A832197-BF76-30A7-1432-2849412C5241}"/>
              </a:ext>
            </a:extLst>
          </p:cNvPr>
          <p:cNvSpPr>
            <a:spLocks noGrp="1"/>
          </p:cNvSpPr>
          <p:nvPr>
            <p:ph idx="1"/>
          </p:nvPr>
        </p:nvSpPr>
        <p:spPr>
          <a:xfrm>
            <a:off x="481915" y="1405952"/>
            <a:ext cx="11219934" cy="5155486"/>
          </a:xfrm>
        </p:spPr>
        <p:txBody>
          <a:bodyPr>
            <a:normAutofit/>
          </a:bodyPr>
          <a:lstStyle/>
          <a:p>
            <a:pPr>
              <a:lnSpc>
                <a:spcPct val="100000"/>
              </a:lnSpc>
            </a:pPr>
            <a:r>
              <a:rPr lang="zh-CN" altLang="en-US" sz="2400" dirty="0">
                <a:solidFill>
                  <a:srgbClr val="C00000"/>
                </a:solidFill>
                <a:latin typeface="SimSun" panose="02010600030101010101" pitchFamily="2" charset="-122"/>
                <a:ea typeface="SimSun" panose="02010600030101010101" pitchFamily="2" charset="-122"/>
              </a:rPr>
              <a:t>箴言是一部</a:t>
            </a:r>
            <a:r>
              <a:rPr lang="zh-CN" altLang="en-US" sz="2400" b="1" dirty="0">
                <a:solidFill>
                  <a:srgbClr val="C00000"/>
                </a:solidFill>
                <a:effectLst>
                  <a:outerShdw blurRad="38100" dist="38100" dir="2700000" algn="tl">
                    <a:srgbClr val="000000">
                      <a:alpha val="43137"/>
                    </a:srgbClr>
                  </a:outerShdw>
                </a:effectLst>
                <a:latin typeface="SimSun" panose="02010600030101010101" pitchFamily="2" charset="-122"/>
                <a:ea typeface="SimSun" panose="02010600030101010101" pitchFamily="2" charset="-122"/>
              </a:rPr>
              <a:t>格言集</a:t>
            </a:r>
            <a:r>
              <a:rPr lang="zh-CN" altLang="en-US" sz="2400" dirty="0">
                <a:solidFill>
                  <a:srgbClr val="C00000"/>
                </a:solidFill>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就神的子民应当如何行事说话提供了</a:t>
            </a:r>
            <a:r>
              <a:rPr lang="zh-CN" altLang="en-US" sz="2400" b="1" dirty="0">
                <a:solidFill>
                  <a:srgbClr val="C00000"/>
                </a:solidFill>
                <a:latin typeface="SimSun" panose="02010600030101010101" pitchFamily="2" charset="-122"/>
                <a:ea typeface="SimSun" panose="02010600030101010101" pitchFamily="2" charset="-122"/>
              </a:rPr>
              <a:t>建议和一般性知识</a:t>
            </a:r>
            <a:r>
              <a:rPr lang="zh-CN" altLang="en-US" sz="2400" dirty="0">
                <a:solidFill>
                  <a:srgbClr val="00B050"/>
                </a:solidFill>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它是使人达到某些实际目标的智慧指引，而非神给人的成功保证；它是智慧的教诲</a:t>
            </a:r>
            <a:r>
              <a:rPr lang="zh-CN" altLang="en-US" sz="2400" dirty="0">
                <a:solidFill>
                  <a:srgbClr val="00B050"/>
                </a:solidFill>
                <a:latin typeface="SimSun" panose="02010600030101010101" pitchFamily="2" charset="-122"/>
                <a:ea typeface="SimSun" panose="02010600030101010101" pitchFamily="2" charset="-122"/>
              </a:rPr>
              <a:t>，</a:t>
            </a:r>
            <a:r>
              <a:rPr lang="zh-CN" altLang="en-US" sz="2400" dirty="0">
                <a:solidFill>
                  <a:srgbClr val="C00000"/>
                </a:solidFill>
                <a:latin typeface="SimSun" panose="02010600030101010101" pitchFamily="2" charset="-122"/>
                <a:ea typeface="SimSun" panose="02010600030101010101" pitchFamily="2" charset="-122"/>
              </a:rPr>
              <a:t>而非神的应许。</a:t>
            </a:r>
            <a:r>
              <a:rPr lang="zh-CN" altLang="en-US" sz="2400" dirty="0">
                <a:solidFill>
                  <a:srgbClr val="00B050"/>
                </a:solidFill>
                <a:latin typeface="SimSun" panose="02010600030101010101" pitchFamily="2" charset="-122"/>
                <a:ea typeface="SimSun" panose="02010600030101010101" pitchFamily="2" charset="-122"/>
              </a:rPr>
              <a:t>所以，不能将</a:t>
            </a:r>
            <a:r>
              <a:rPr lang="en-US" altLang="zh-CN" sz="2400" dirty="0">
                <a:solidFill>
                  <a:srgbClr val="00B050"/>
                </a:solidFill>
                <a:latin typeface="SimSun" panose="02010600030101010101" pitchFamily="2" charset="-122"/>
                <a:ea typeface="SimSun" panose="02010600030101010101" pitchFamily="2" charset="-122"/>
              </a:rPr>
              <a:t>《</a:t>
            </a:r>
            <a:r>
              <a:rPr lang="zh-CN" altLang="en-US" sz="2400" dirty="0">
                <a:solidFill>
                  <a:srgbClr val="00B050"/>
                </a:solidFill>
                <a:latin typeface="SimSun" panose="02010600030101010101" pitchFamily="2" charset="-122"/>
                <a:ea typeface="SimSun" panose="02010600030101010101" pitchFamily="2" charset="-122"/>
              </a:rPr>
              <a:t>箴言</a:t>
            </a:r>
            <a:r>
              <a:rPr lang="en-US" altLang="zh-CN" sz="2400" dirty="0">
                <a:solidFill>
                  <a:srgbClr val="00B050"/>
                </a:solidFill>
                <a:latin typeface="SimSun" panose="02010600030101010101" pitchFamily="2" charset="-122"/>
                <a:ea typeface="SimSun" panose="02010600030101010101" pitchFamily="2" charset="-122"/>
              </a:rPr>
              <a:t>》</a:t>
            </a:r>
            <a:r>
              <a:rPr lang="zh-CN" altLang="en-US" sz="2400" dirty="0">
                <a:solidFill>
                  <a:srgbClr val="00B050"/>
                </a:solidFill>
                <a:latin typeface="SimSun" panose="02010600030101010101" pitchFamily="2" charset="-122"/>
                <a:ea typeface="SimSun" panose="02010600030101010101" pitchFamily="2" charset="-122"/>
              </a:rPr>
              <a:t>绝对化</a:t>
            </a:r>
            <a:r>
              <a:rPr lang="zh-CN" altLang="en-US" sz="2400" dirty="0">
                <a:latin typeface="SimSun" panose="02010600030101010101" pitchFamily="2" charset="-122"/>
                <a:ea typeface="SimSun" panose="02010600030101010101" pitchFamily="2" charset="-122"/>
              </a:rPr>
              <a:t>。可否举例？</a:t>
            </a:r>
            <a:endParaRPr lang="zh-CN" altLang="en-US" sz="2400" u="sng" dirty="0">
              <a:latin typeface="SimSun" panose="02010600030101010101" pitchFamily="2" charset="-122"/>
              <a:ea typeface="SimSun" panose="02010600030101010101" pitchFamily="2" charset="-122"/>
            </a:endParaRPr>
          </a:p>
          <a:p>
            <a:pPr>
              <a:lnSpc>
                <a:spcPct val="100000"/>
              </a:lnSpc>
              <a:spcBef>
                <a:spcPts val="600"/>
              </a:spcBef>
              <a:buFont typeface="Wingdings" panose="05000000000000000000" pitchFamily="2" charset="2"/>
              <a:buChar char="ü"/>
            </a:pPr>
            <a:r>
              <a:rPr lang="zh-CN" altLang="en-US" sz="2400" dirty="0">
                <a:latin typeface="SimSun" panose="02010600030101010101" pitchFamily="2" charset="-122"/>
                <a:ea typeface="SimSun" panose="02010600030101010101" pitchFamily="2" charset="-122"/>
              </a:rPr>
              <a:t>比如，“你所作的，要交托耶和华，你所谋的，就必成立”（箴</a:t>
            </a:r>
            <a:r>
              <a:rPr lang="en-US" altLang="zh-CN" sz="2400" dirty="0">
                <a:latin typeface="SimSun" panose="02010600030101010101" pitchFamily="2" charset="-122"/>
                <a:ea typeface="SimSun" panose="02010600030101010101" pitchFamily="2" charset="-122"/>
              </a:rPr>
              <a:t>16</a:t>
            </a:r>
            <a:r>
              <a:rPr lang="zh-CN" altLang="en-US" sz="2400" dirty="0">
                <a:latin typeface="SimSun" panose="02010600030101010101" pitchFamily="2" charset="-122"/>
                <a:ea typeface="SimSun" panose="02010600030101010101" pitchFamily="2" charset="-122"/>
              </a:rPr>
              <a:t>：</a:t>
            </a:r>
            <a:r>
              <a:rPr lang="en-US" altLang="zh-CN" sz="2400" dirty="0">
                <a:latin typeface="SimSun" panose="02010600030101010101" pitchFamily="2" charset="-122"/>
                <a:ea typeface="SimSun" panose="02010600030101010101" pitchFamily="2" charset="-122"/>
              </a:rPr>
              <a:t>3</a:t>
            </a:r>
            <a:r>
              <a:rPr lang="zh-CN" altLang="en-US" sz="2400" dirty="0">
                <a:latin typeface="SimSun" panose="02010600030101010101" pitchFamily="2" charset="-122"/>
                <a:ea typeface="SimSun" panose="02010600030101010101" pitchFamily="2" charset="-122"/>
              </a:rPr>
              <a:t>）</a:t>
            </a:r>
            <a:endParaRPr lang="en-US" altLang="zh-CN" sz="2400" dirty="0">
              <a:latin typeface="SimSun" panose="02010600030101010101" pitchFamily="2" charset="-122"/>
              <a:ea typeface="SimSun" panose="02010600030101010101" pitchFamily="2" charset="-122"/>
            </a:endParaRPr>
          </a:p>
          <a:p>
            <a:pPr>
              <a:lnSpc>
                <a:spcPct val="100000"/>
              </a:lnSpc>
              <a:spcBef>
                <a:spcPts val="600"/>
              </a:spcBef>
            </a:pPr>
            <a:r>
              <a:rPr lang="zh-CN" altLang="en-US" sz="2400" dirty="0">
                <a:latin typeface="SimSun" panose="02010600030101010101" pitchFamily="2" charset="-122"/>
                <a:ea typeface="SimSun" panose="02010600030101010101" pitchFamily="2" charset="-122"/>
              </a:rPr>
              <a:t>箴言常常</a:t>
            </a:r>
            <a:r>
              <a:rPr lang="zh-CN" altLang="en-US" sz="2400" dirty="0">
                <a:solidFill>
                  <a:schemeClr val="accent2"/>
                </a:solidFill>
                <a:latin typeface="SimSun" panose="02010600030101010101" pitchFamily="2" charset="-122"/>
                <a:ea typeface="SimSun" panose="02010600030101010101" pitchFamily="2" charset="-122"/>
              </a:rPr>
              <a:t>设定一些对比</a:t>
            </a:r>
            <a:r>
              <a:rPr lang="zh-CN" altLang="en-US" sz="2400" dirty="0">
                <a:latin typeface="SimSun" panose="02010600030101010101" pitchFamily="2" charset="-122"/>
                <a:ea typeface="SimSun" panose="02010600030101010101" pitchFamily="2" charset="-122"/>
              </a:rPr>
              <a:t>，和一些</a:t>
            </a:r>
            <a:r>
              <a:rPr lang="zh-CN" altLang="en-US" sz="2400" dirty="0">
                <a:solidFill>
                  <a:schemeClr val="accent2"/>
                </a:solidFill>
                <a:latin typeface="SimSun" panose="02010600030101010101" pitchFamily="2" charset="-122"/>
                <a:ea typeface="SimSun" panose="02010600030101010101" pitchFamily="2" charset="-122"/>
              </a:rPr>
              <a:t>反复出现的主题</a:t>
            </a:r>
            <a:r>
              <a:rPr lang="zh-CN" altLang="en-US" sz="2400" dirty="0">
                <a:latin typeface="SimSun" panose="02010600030101010101" pitchFamily="2" charset="-122"/>
                <a:ea typeface="SimSun" panose="02010600030101010101" pitchFamily="2" charset="-122"/>
              </a:rPr>
              <a:t>。可否举例？</a:t>
            </a:r>
            <a:endParaRPr lang="en-US" altLang="zh-CN" sz="2400" dirty="0">
              <a:latin typeface="SimSun" panose="02010600030101010101" pitchFamily="2" charset="-122"/>
              <a:ea typeface="SimSun" panose="02010600030101010101" pitchFamily="2" charset="-122"/>
            </a:endParaRPr>
          </a:p>
          <a:p>
            <a:pPr>
              <a:lnSpc>
                <a:spcPct val="100000"/>
              </a:lnSpc>
              <a:spcBef>
                <a:spcPts val="600"/>
              </a:spcBef>
              <a:buFont typeface="Wingdings" panose="05000000000000000000" pitchFamily="2" charset="2"/>
              <a:buChar char="ü"/>
            </a:pPr>
            <a:r>
              <a:rPr lang="zh-CN" altLang="en-US" sz="2400" dirty="0">
                <a:latin typeface="SimSun" panose="02010600030101010101" pitchFamily="2" charset="-122"/>
                <a:ea typeface="SimSun" panose="02010600030101010101" pitchFamily="2" charset="-122"/>
              </a:rPr>
              <a:t>智慧的妇人与愚笨人。懒虫与勤奋的蚂蚁。</a:t>
            </a:r>
          </a:p>
          <a:p>
            <a:pPr>
              <a:lnSpc>
                <a:spcPct val="100000"/>
              </a:lnSpc>
            </a:pPr>
            <a:r>
              <a:rPr lang="zh-CN" altLang="en-US" sz="2400" dirty="0">
                <a:latin typeface="SimSun" panose="02010600030101010101" pitchFamily="2" charset="-122"/>
                <a:ea typeface="SimSun" panose="02010600030101010101" pitchFamily="2" charset="-122"/>
              </a:rPr>
              <a:t>箴言常常</a:t>
            </a:r>
            <a:r>
              <a:rPr lang="zh-CN" altLang="en-US" sz="2400" dirty="0">
                <a:solidFill>
                  <a:srgbClr val="C00000"/>
                </a:solidFill>
                <a:latin typeface="SimSun" panose="02010600030101010101" pitchFamily="2" charset="-122"/>
                <a:ea typeface="SimSun" panose="02010600030101010101" pitchFamily="2" charset="-122"/>
              </a:rPr>
              <a:t>使用特定文化背景下的语言</a:t>
            </a:r>
            <a:r>
              <a:rPr lang="zh-CN" altLang="en-US" sz="2400" dirty="0">
                <a:latin typeface="SimSun" panose="02010600030101010101" pitchFamily="2" charset="-122"/>
                <a:ea typeface="SimSun" panose="02010600030101010101" pitchFamily="2" charset="-122"/>
              </a:rPr>
              <a:t>，是今日的我们所不熟悉的。如果你碰到了不能理解的格言，或者所罗门时代的话，要找到这条箴言的主要原则，以一种在今天的时代能够有意义的方式去应用。</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箴言和诗篇一样，相对独立的文本</a:t>
            </a:r>
            <a:endParaRPr lang="en-US" sz="2400" dirty="0"/>
          </a:p>
        </p:txBody>
      </p:sp>
    </p:spTree>
    <p:extLst>
      <p:ext uri="{BB962C8B-B14F-4D97-AF65-F5344CB8AC3E}">
        <p14:creationId xmlns:p14="http://schemas.microsoft.com/office/powerpoint/2010/main" val="167746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CA429-1C8A-9246-9849-47FF297B0A96}"/>
              </a:ext>
            </a:extLst>
          </p:cNvPr>
          <p:cNvSpPr>
            <a:spLocks noGrp="1"/>
          </p:cNvSpPr>
          <p:nvPr>
            <p:ph type="title"/>
          </p:nvPr>
        </p:nvSpPr>
        <p:spPr>
          <a:xfrm>
            <a:off x="1066799" y="385778"/>
            <a:ext cx="10058400" cy="1022892"/>
          </a:xfrm>
        </p:spPr>
        <p:txBody>
          <a:bodyPr>
            <a:normAutofit/>
          </a:bodyPr>
          <a:lstStyle/>
          <a:p>
            <a:r>
              <a:rPr lang="zh-CN" altLang="en-US" sz="4800" dirty="0">
                <a:solidFill>
                  <a:srgbClr val="00B050"/>
                </a:solidFill>
              </a:rPr>
              <a:t>传道书</a:t>
            </a:r>
            <a:endParaRPr lang="en-US" sz="4800" dirty="0">
              <a:solidFill>
                <a:srgbClr val="00B050"/>
              </a:solidFill>
            </a:endParaRPr>
          </a:p>
        </p:txBody>
      </p:sp>
      <p:sp>
        <p:nvSpPr>
          <p:cNvPr id="3" name="Content Placeholder 2">
            <a:extLst>
              <a:ext uri="{FF2B5EF4-FFF2-40B4-BE49-F238E27FC236}">
                <a16:creationId xmlns:a16="http://schemas.microsoft.com/office/drawing/2014/main" id="{FE262289-BC82-5063-F387-3676DA91D6A5}"/>
              </a:ext>
            </a:extLst>
          </p:cNvPr>
          <p:cNvSpPr>
            <a:spLocks noGrp="1"/>
          </p:cNvSpPr>
          <p:nvPr>
            <p:ph idx="1"/>
          </p:nvPr>
        </p:nvSpPr>
        <p:spPr>
          <a:xfrm>
            <a:off x="288323" y="1408670"/>
            <a:ext cx="11615351" cy="4065374"/>
          </a:xfrm>
        </p:spPr>
        <p:txBody>
          <a:bodyPr>
            <a:noAutofit/>
          </a:bodyPr>
          <a:lstStyle/>
          <a:p>
            <a:pPr>
              <a:lnSpc>
                <a:spcPct val="100000"/>
              </a:lnSpc>
            </a:pPr>
            <a:r>
              <a:rPr lang="zh-CN" altLang="en-US" sz="2400" dirty="0">
                <a:latin typeface="SimSun" panose="02010600030101010101" pitchFamily="2" charset="-122"/>
                <a:ea typeface="SimSun" panose="02010600030101010101" pitchFamily="2" charset="-122"/>
              </a:rPr>
              <a:t>传道书是采取了一种讽刺的视角的智慧书。这卷书貌似毫无盼望的性质是为了向我们指出，脱离了神的人生是完全没有意义的。与神的关系才是人生意义的唯一基础。</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TXinwei" panose="02010800040101010101" pitchFamily="2" charset="-122"/>
                <a:ea typeface="STXinwei" panose="02010800040101010101" pitchFamily="2" charset="-122"/>
              </a:rPr>
              <a:t>（传</a:t>
            </a:r>
            <a:r>
              <a:rPr lang="en-US" altLang="zh-CN" sz="2400" dirty="0">
                <a:latin typeface="STXinwei" panose="02010800040101010101" pitchFamily="2" charset="-122"/>
                <a:ea typeface="STXinwei" panose="02010800040101010101" pitchFamily="2" charset="-122"/>
              </a:rPr>
              <a:t>1</a:t>
            </a:r>
            <a:r>
              <a:rPr lang="zh-CN" altLang="en-US" sz="2400" dirty="0">
                <a:latin typeface="STXinwei" panose="02010800040101010101" pitchFamily="2" charset="-122"/>
                <a:ea typeface="STXinwei" panose="02010800040101010101" pitchFamily="2" charset="-122"/>
              </a:rPr>
              <a:t>：</a:t>
            </a:r>
            <a:r>
              <a:rPr lang="en-US" altLang="zh-CN" sz="2400" dirty="0">
                <a:latin typeface="STXinwei" panose="02010800040101010101" pitchFamily="2" charset="-122"/>
                <a:ea typeface="STXinwei" panose="02010800040101010101" pitchFamily="2" charset="-122"/>
              </a:rPr>
              <a:t>2-6</a:t>
            </a:r>
            <a:r>
              <a:rPr lang="zh-CN" altLang="en-US" sz="2400" dirty="0">
                <a:latin typeface="STXinwei" panose="02010800040101010101" pitchFamily="2" charset="-122"/>
                <a:ea typeface="STXinwei" panose="02010800040101010101" pitchFamily="2" charset="-122"/>
              </a:rPr>
              <a:t>）传道者说：虚空的虚空，虚空的虚空，凡事都是虚空。</a:t>
            </a:r>
            <a:r>
              <a:rPr lang="en-US" altLang="zh-CN" sz="2400" dirty="0">
                <a:latin typeface="STXinwei" panose="02010800040101010101" pitchFamily="2" charset="-122"/>
                <a:ea typeface="STXinwei" panose="02010800040101010101" pitchFamily="2" charset="-122"/>
              </a:rPr>
              <a:t>3 </a:t>
            </a:r>
            <a:r>
              <a:rPr lang="zh-CN" altLang="en-US" sz="2400" dirty="0">
                <a:latin typeface="STXinwei" panose="02010800040101010101" pitchFamily="2" charset="-122"/>
                <a:ea typeface="STXinwei" panose="02010800040101010101" pitchFamily="2" charset="-122"/>
              </a:rPr>
              <a:t>人一切的劳碌，就是他在日光之下的劳碌，有甚么益处呢？</a:t>
            </a:r>
            <a:r>
              <a:rPr lang="en-US" altLang="zh-CN" sz="2400" dirty="0">
                <a:latin typeface="STXinwei" panose="02010800040101010101" pitchFamily="2" charset="-122"/>
                <a:ea typeface="STXinwei" panose="02010800040101010101" pitchFamily="2" charset="-122"/>
              </a:rPr>
              <a:t>4 </a:t>
            </a:r>
            <a:r>
              <a:rPr lang="zh-CN" altLang="en-US" sz="2400" dirty="0">
                <a:latin typeface="STXinwei" panose="02010800040101010101" pitchFamily="2" charset="-122"/>
                <a:ea typeface="STXinwei" panose="02010800040101010101" pitchFamily="2" charset="-122"/>
              </a:rPr>
              <a:t>一代过去，一代又来，地却永远长存。</a:t>
            </a:r>
            <a:r>
              <a:rPr lang="en-US" altLang="zh-CN" sz="2400" dirty="0">
                <a:latin typeface="STXinwei" panose="02010800040101010101" pitchFamily="2" charset="-122"/>
                <a:ea typeface="STXinwei" panose="02010800040101010101" pitchFamily="2" charset="-122"/>
              </a:rPr>
              <a:t>5 </a:t>
            </a:r>
            <a:r>
              <a:rPr lang="zh-CN" altLang="en-US" sz="2400" dirty="0">
                <a:latin typeface="STXinwei" panose="02010800040101010101" pitchFamily="2" charset="-122"/>
                <a:ea typeface="STXinwei" panose="02010800040101010101" pitchFamily="2" charset="-122"/>
              </a:rPr>
              <a:t>日头出来，日头落下，急归所出之地。</a:t>
            </a:r>
            <a:r>
              <a:rPr lang="en-US" altLang="zh-CN" sz="2400" dirty="0">
                <a:latin typeface="STXinwei" panose="02010800040101010101" pitchFamily="2" charset="-122"/>
                <a:ea typeface="STXinwei" panose="02010800040101010101" pitchFamily="2" charset="-122"/>
              </a:rPr>
              <a:t>6 </a:t>
            </a:r>
            <a:r>
              <a:rPr lang="zh-CN" altLang="en-US" sz="2400" dirty="0">
                <a:latin typeface="STXinwei" panose="02010800040101010101" pitchFamily="2" charset="-122"/>
                <a:ea typeface="STXinwei" panose="02010800040101010101" pitchFamily="2" charset="-122"/>
              </a:rPr>
              <a:t>风往南刮，又向北转，不住地旋转，而且返回转行原道。</a:t>
            </a:r>
          </a:p>
          <a:p>
            <a:pPr>
              <a:lnSpc>
                <a:spcPct val="100000"/>
              </a:lnSpc>
            </a:pPr>
            <a:r>
              <a:rPr lang="zh-CN" altLang="en-US" sz="2400" dirty="0">
                <a:solidFill>
                  <a:srgbClr val="C00000"/>
                </a:solidFill>
                <a:latin typeface="SimSun" panose="02010600030101010101" pitchFamily="2" charset="-122"/>
                <a:ea typeface="SimSun" panose="02010600030101010101" pitchFamily="2" charset="-122"/>
              </a:rPr>
              <a:t>如果你只读所罗门的哀叹，而从来不看他的结论，就不能正确地观察、解释以及应用传道书。你需要在第</a:t>
            </a:r>
            <a:r>
              <a:rPr lang="en-US" altLang="zh-CN" sz="2400" dirty="0">
                <a:solidFill>
                  <a:srgbClr val="C00000"/>
                </a:solidFill>
                <a:latin typeface="SimSun" panose="02010600030101010101" pitchFamily="2" charset="-122"/>
                <a:ea typeface="SimSun" panose="02010600030101010101" pitchFamily="2" charset="-122"/>
              </a:rPr>
              <a:t>12</a:t>
            </a:r>
            <a:r>
              <a:rPr lang="zh-CN" altLang="en-US" sz="2400" dirty="0">
                <a:solidFill>
                  <a:srgbClr val="C00000"/>
                </a:solidFill>
                <a:latin typeface="SimSun" panose="02010600030101010101" pitchFamily="2" charset="-122"/>
                <a:ea typeface="SimSun" panose="02010600030101010101" pitchFamily="2" charset="-122"/>
              </a:rPr>
              <a:t>章的光照下思考其他所有内容。</a:t>
            </a:r>
            <a:endParaRPr lang="en-US" altLang="zh-CN" sz="2400" dirty="0">
              <a:solidFill>
                <a:srgbClr val="C00000"/>
              </a:solidFill>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狄拉德和朗文指出：“当年传道者感到最痛苦的地方，如今基督徒却能经历到最深的意义。耶稣使智慧、劳力、爱心，和生命都重获意义。因为，耶稣面对死亡，征服了传道者最大的恐惧，显明死亡并非一切意义的结束，而是通往神的门路。”研读</a:t>
            </a:r>
            <a:r>
              <a:rPr lang="en-US" altLang="zh-CN" sz="2400" dirty="0">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传道书</a:t>
            </a:r>
            <a:r>
              <a:rPr lang="en-US" altLang="zh-CN" sz="2400" dirty="0">
                <a:latin typeface="SimSun" panose="02010600030101010101" pitchFamily="2" charset="-122"/>
                <a:ea typeface="SimSun" panose="02010600030101010101" pitchFamily="2" charset="-122"/>
              </a:rPr>
              <a:t>》</a:t>
            </a:r>
            <a:r>
              <a:rPr lang="zh-CN" altLang="en-US" sz="2400" dirty="0">
                <a:latin typeface="SimSun" panose="02010600030101010101" pitchFamily="2" charset="-122"/>
                <a:ea typeface="SimSun" panose="02010600030101010101" pitchFamily="2" charset="-122"/>
              </a:rPr>
              <a:t>，可以使基督徒更感谢神的救赎，更珍惜神所赐予的新的生命。</a:t>
            </a:r>
          </a:p>
        </p:txBody>
      </p:sp>
    </p:spTree>
    <p:extLst>
      <p:ext uri="{BB962C8B-B14F-4D97-AF65-F5344CB8AC3E}">
        <p14:creationId xmlns:p14="http://schemas.microsoft.com/office/powerpoint/2010/main" val="1047592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480FA-527C-B444-3B56-D8EBCEA475F6}"/>
              </a:ext>
            </a:extLst>
          </p:cNvPr>
          <p:cNvSpPr>
            <a:spLocks noGrp="1"/>
          </p:cNvSpPr>
          <p:nvPr>
            <p:ph type="title"/>
          </p:nvPr>
        </p:nvSpPr>
        <p:spPr>
          <a:xfrm>
            <a:off x="1069848" y="484632"/>
            <a:ext cx="10058400" cy="1010536"/>
          </a:xfrm>
        </p:spPr>
        <p:txBody>
          <a:bodyPr/>
          <a:lstStyle/>
          <a:p>
            <a:r>
              <a:rPr lang="zh-CN" altLang="en-US" dirty="0">
                <a:solidFill>
                  <a:srgbClr val="00B050"/>
                </a:solidFill>
              </a:rPr>
              <a:t>雅歌</a:t>
            </a:r>
            <a:endParaRPr lang="en-US" dirty="0">
              <a:solidFill>
                <a:srgbClr val="00B050"/>
              </a:solidFill>
            </a:endParaRPr>
          </a:p>
        </p:txBody>
      </p:sp>
      <p:sp>
        <p:nvSpPr>
          <p:cNvPr id="3" name="Content Placeholder 2">
            <a:extLst>
              <a:ext uri="{FF2B5EF4-FFF2-40B4-BE49-F238E27FC236}">
                <a16:creationId xmlns:a16="http://schemas.microsoft.com/office/drawing/2014/main" id="{56AE9ED6-8263-54A0-73EA-67878B9DACFE}"/>
              </a:ext>
            </a:extLst>
          </p:cNvPr>
          <p:cNvSpPr>
            <a:spLocks noGrp="1"/>
          </p:cNvSpPr>
          <p:nvPr>
            <p:ph idx="1"/>
          </p:nvPr>
        </p:nvSpPr>
        <p:spPr>
          <a:xfrm>
            <a:off x="630193" y="2075934"/>
            <a:ext cx="10948088" cy="4436075"/>
          </a:xfrm>
        </p:spPr>
        <p:txBody>
          <a:bodyPr>
            <a:normAutofit/>
          </a:bodyPr>
          <a:lstStyle/>
          <a:p>
            <a:pPr>
              <a:lnSpc>
                <a:spcPct val="110000"/>
              </a:lnSpc>
              <a:spcBef>
                <a:spcPts val="600"/>
              </a:spcBef>
            </a:pPr>
            <a:r>
              <a:rPr lang="zh-CN" altLang="en-US" sz="2400" dirty="0">
                <a:latin typeface="SimSun" panose="02010600030101010101" pitchFamily="2" charset="-122"/>
                <a:ea typeface="SimSun" panose="02010600030101010101" pitchFamily="2" charset="-122"/>
              </a:rPr>
              <a:t>雅歌</a:t>
            </a:r>
            <a:r>
              <a:rPr lang="zh-CN" altLang="en-US" sz="2400" dirty="0">
                <a:solidFill>
                  <a:srgbClr val="C00000"/>
                </a:solidFill>
                <a:latin typeface="SimSun" panose="02010600030101010101" pitchFamily="2" charset="-122"/>
                <a:ea typeface="SimSun" panose="02010600030101010101" pitchFamily="2" charset="-122"/>
              </a:rPr>
              <a:t>使用的是高度形象化的语言</a:t>
            </a:r>
            <a:r>
              <a:rPr lang="zh-CN" altLang="en-US" sz="2400" dirty="0">
                <a:latin typeface="SimSun" panose="02010600030101010101" pitchFamily="2" charset="-122"/>
                <a:ea typeface="SimSun" panose="02010600030101010101" pitchFamily="2" charset="-122"/>
              </a:rPr>
              <a:t>。而这种形象化语言的目的，是表达在婚姻界限（即一夫一妻的关系）之内的浪漫爱情之美。</a:t>
            </a:r>
          </a:p>
          <a:p>
            <a:pPr>
              <a:lnSpc>
                <a:spcPct val="110000"/>
              </a:lnSpc>
              <a:spcBef>
                <a:spcPts val="600"/>
              </a:spcBef>
            </a:pPr>
            <a:r>
              <a:rPr lang="zh-CN" altLang="en-US" sz="2400" dirty="0">
                <a:latin typeface="SimSun" panose="02010600030101010101" pitchFamily="2" charset="-122"/>
                <a:ea typeface="SimSun" panose="02010600030101010101" pitchFamily="2" charset="-122"/>
              </a:rPr>
              <a:t> 需要注意，</a:t>
            </a:r>
            <a:r>
              <a:rPr lang="zh-CN" altLang="en-US" sz="2400" dirty="0">
                <a:solidFill>
                  <a:srgbClr val="C00000"/>
                </a:solidFill>
                <a:latin typeface="SimSun" panose="02010600030101010101" pitchFamily="2" charset="-122"/>
                <a:ea typeface="SimSun" panose="02010600030101010101" pitchFamily="2" charset="-122"/>
              </a:rPr>
              <a:t>雅歌没有文学或神学上的理由认为这卷书是某种对神与以色列之间，或者神与教会之间关系的比喻性描述</a:t>
            </a:r>
            <a:r>
              <a:rPr lang="zh-CN" altLang="en-US" sz="2400" dirty="0">
                <a:latin typeface="SimSun" panose="02010600030101010101" pitchFamily="2" charset="-122"/>
                <a:ea typeface="SimSun" panose="02010600030101010101" pitchFamily="2" charset="-122"/>
              </a:rPr>
              <a:t>。它只是纯粹赞美神所设立的婚姻的快乐。</a:t>
            </a:r>
            <a:endParaRPr lang="en-US" altLang="zh-CN" sz="2400" dirty="0">
              <a:latin typeface="SimSun" panose="02010600030101010101" pitchFamily="2" charset="-122"/>
              <a:ea typeface="SimSun" panose="02010600030101010101" pitchFamily="2" charset="-122"/>
            </a:endParaRPr>
          </a:p>
          <a:p>
            <a:pPr>
              <a:lnSpc>
                <a:spcPct val="110000"/>
              </a:lnSpc>
              <a:spcBef>
                <a:spcPts val="600"/>
              </a:spcBef>
            </a:pPr>
            <a:r>
              <a:rPr lang="zh-CN" altLang="en-US" sz="2400" dirty="0">
                <a:latin typeface="SimSun" panose="02010600030101010101" pitchFamily="2" charset="-122"/>
                <a:ea typeface="SimSun" panose="02010600030101010101" pitchFamily="2" charset="-122"/>
              </a:rPr>
              <a:t>那么圣经里为什么要有这卷书？</a:t>
            </a:r>
            <a:endParaRPr lang="en-US" altLang="zh-CN" sz="2400" dirty="0">
              <a:latin typeface="SimSun" panose="02010600030101010101" pitchFamily="2" charset="-122"/>
              <a:ea typeface="SimSun" panose="02010600030101010101" pitchFamily="2" charset="-122"/>
            </a:endParaRPr>
          </a:p>
          <a:p>
            <a:pPr>
              <a:lnSpc>
                <a:spcPct val="110000"/>
              </a:lnSpc>
              <a:spcBef>
                <a:spcPts val="600"/>
              </a:spcBef>
            </a:pPr>
            <a:r>
              <a:rPr lang="zh-CN" altLang="en-US" sz="2400" dirty="0">
                <a:latin typeface="SimSun" panose="02010600030101010101" pitchFamily="2" charset="-122"/>
                <a:ea typeface="SimSun" panose="02010600030101010101" pitchFamily="2" charset="-122"/>
              </a:rPr>
              <a:t>引用</a:t>
            </a:r>
            <a:r>
              <a:rPr lang="en-US" altLang="zh-CN" sz="2400" dirty="0">
                <a:latin typeface="SimSun" panose="02010600030101010101" pitchFamily="2" charset="-122"/>
                <a:ea typeface="SimSun" panose="02010600030101010101" pitchFamily="2" charset="-122"/>
              </a:rPr>
              <a:t>ESV</a:t>
            </a:r>
            <a:r>
              <a:rPr lang="zh-CN" altLang="en-US" sz="2400" dirty="0">
                <a:latin typeface="SimSun" panose="02010600030101010101" pitchFamily="2" charset="-122"/>
                <a:ea typeface="SimSun" panose="02010600030101010101" pitchFamily="2" charset="-122"/>
              </a:rPr>
              <a:t>研读本的解释：就像其他智慧文学，雅歌也认为，这位与人立约的以色列之神是唯一的真神，天地的创造者。</a:t>
            </a:r>
            <a:r>
              <a:rPr lang="zh-CN" altLang="en-US" sz="2400" dirty="0">
                <a:solidFill>
                  <a:srgbClr val="00B050"/>
                </a:solidFill>
                <a:latin typeface="SimSun" panose="02010600030101010101" pitchFamily="2" charset="-122"/>
                <a:ea typeface="SimSun" panose="02010600030101010101" pitchFamily="2" charset="-122"/>
              </a:rPr>
              <a:t>救赎历史中诸约的目的是要使堕落、受损的受造物恢复人性正确的功能</a:t>
            </a:r>
            <a:r>
              <a:rPr lang="zh-CN" altLang="en-US" sz="2400" dirty="0">
                <a:latin typeface="SimSun" panose="02010600030101010101" pitchFamily="2" charset="-122"/>
                <a:ea typeface="SimSun" panose="02010600030101010101" pitchFamily="2" charset="-122"/>
              </a:rPr>
              <a:t>。</a:t>
            </a:r>
            <a:r>
              <a:rPr lang="en-US" altLang="zh-CN" sz="2400" dirty="0">
                <a:latin typeface="SimSun" panose="02010600030101010101" pitchFamily="2" charset="-122"/>
                <a:ea typeface="SimSun" panose="02010600030101010101" pitchFamily="2" charset="-122"/>
              </a:rPr>
              <a:t>(</a:t>
            </a:r>
            <a:r>
              <a:rPr lang="zh-CN" altLang="en-US" sz="2400" dirty="0">
                <a:solidFill>
                  <a:srgbClr val="C00000"/>
                </a:solidFill>
                <a:latin typeface="SimSun" panose="02010600030101010101" pitchFamily="2" charset="-122"/>
                <a:ea typeface="SimSun" panose="02010600030101010101" pitchFamily="2" charset="-122"/>
              </a:rPr>
              <a:t>将人间的爱恢复到人堕落之前的祝福中</a:t>
            </a:r>
            <a:r>
              <a:rPr lang="zh-CN" altLang="en-US" sz="2400" dirty="0">
                <a:latin typeface="SimSun" panose="02010600030101010101" pitchFamily="2" charset="-122"/>
                <a:ea typeface="SimSun" panose="02010600030101010101" pitchFamily="2" charset="-122"/>
              </a:rPr>
              <a:t>。</a:t>
            </a:r>
            <a:r>
              <a:rPr lang="en-US" altLang="zh-CN" sz="2400" dirty="0">
                <a:latin typeface="SimSun" panose="02010600030101010101" pitchFamily="2" charset="-122"/>
                <a:ea typeface="SimSun" panose="02010600030101010101" pitchFamily="2" charset="-122"/>
              </a:rPr>
              <a:t>)</a:t>
            </a:r>
          </a:p>
          <a:p>
            <a:pPr marL="0" indent="0">
              <a:lnSpc>
                <a:spcPct val="110000"/>
              </a:lnSpc>
              <a:spcBef>
                <a:spcPts val="600"/>
              </a:spcBef>
              <a:buNone/>
            </a:pPr>
            <a:endParaRPr lang="en-US" altLang="zh-CN" sz="2400" dirty="0">
              <a:latin typeface="SimSun" panose="02010600030101010101" pitchFamily="2" charset="-122"/>
              <a:ea typeface="SimSun" panose="02010600030101010101" pitchFamily="2" charset="-122"/>
            </a:endParaRPr>
          </a:p>
          <a:p>
            <a:pPr>
              <a:lnSpc>
                <a:spcPct val="110000"/>
              </a:lnSpc>
              <a:spcBef>
                <a:spcPts val="600"/>
              </a:spcBef>
            </a:pPr>
            <a:endParaRPr lang="en-US" altLang="zh-CN" sz="2400" dirty="0">
              <a:latin typeface="SimSun" panose="02010600030101010101" pitchFamily="2" charset="-122"/>
              <a:ea typeface="SimSun" panose="02010600030101010101" pitchFamily="2" charset="-122"/>
            </a:endParaRPr>
          </a:p>
          <a:p>
            <a:pPr>
              <a:lnSpc>
                <a:spcPct val="110000"/>
              </a:lnSpc>
              <a:spcBef>
                <a:spcPts val="600"/>
              </a:spcBef>
            </a:pPr>
            <a:endParaRPr lang="en-US" sz="24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740860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125EE-DFEE-DD79-C551-AADFF6E699FF}"/>
              </a:ext>
            </a:extLst>
          </p:cNvPr>
          <p:cNvSpPr>
            <a:spLocks noGrp="1"/>
          </p:cNvSpPr>
          <p:nvPr>
            <p:ph type="title"/>
          </p:nvPr>
        </p:nvSpPr>
        <p:spPr>
          <a:xfrm>
            <a:off x="909210" y="348708"/>
            <a:ext cx="10058400" cy="1270027"/>
          </a:xfrm>
        </p:spPr>
        <p:txBody>
          <a:bodyPr/>
          <a:lstStyle/>
          <a:p>
            <a:r>
              <a:rPr lang="zh-CN" altLang="en-US" dirty="0">
                <a:solidFill>
                  <a:srgbClr val="00B050"/>
                </a:solidFill>
              </a:rPr>
              <a:t>总之</a:t>
            </a:r>
            <a:endParaRPr lang="en-US" dirty="0">
              <a:solidFill>
                <a:srgbClr val="00B050"/>
              </a:solidFill>
            </a:endParaRPr>
          </a:p>
        </p:txBody>
      </p:sp>
      <p:sp>
        <p:nvSpPr>
          <p:cNvPr id="3" name="Content Placeholder 2">
            <a:extLst>
              <a:ext uri="{FF2B5EF4-FFF2-40B4-BE49-F238E27FC236}">
                <a16:creationId xmlns:a16="http://schemas.microsoft.com/office/drawing/2014/main" id="{E350022B-BA51-5FB4-11E2-E977DD6F62E7}"/>
              </a:ext>
            </a:extLst>
          </p:cNvPr>
          <p:cNvSpPr>
            <a:spLocks noGrp="1"/>
          </p:cNvSpPr>
          <p:nvPr>
            <p:ph idx="1"/>
          </p:nvPr>
        </p:nvSpPr>
        <p:spPr>
          <a:xfrm>
            <a:off x="472336" y="1945695"/>
            <a:ext cx="10932147" cy="4563597"/>
          </a:xfrm>
        </p:spPr>
        <p:txBody>
          <a:bodyPr>
            <a:normAutofit/>
          </a:bodyPr>
          <a:lstStyle/>
          <a:p>
            <a:pPr>
              <a:lnSpc>
                <a:spcPct val="100000"/>
              </a:lnSpc>
            </a:pPr>
            <a:r>
              <a:rPr lang="zh-CN" altLang="en-US" sz="2400" dirty="0">
                <a:latin typeface="SimSun" panose="02010600030101010101" pitchFamily="2" charset="-122"/>
                <a:ea typeface="SimSun" panose="02010600030101010101" pitchFamily="2" charset="-122"/>
              </a:rPr>
              <a:t>旧约的主线是什么？</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智慧书画面提供了神所希望塑造自己忠信子民的模式也是神子民自愿使自己被塑造的模式。神命令我们不要犯罪，但是我们还是犯罪。我们总是在犯罪。那么，解决方法是什么呢？</a:t>
            </a:r>
            <a:r>
              <a:rPr lang="en-US" altLang="zh-CN" sz="2400" dirty="0">
                <a:latin typeface="SimSun" panose="02010600030101010101" pitchFamily="2" charset="-122"/>
                <a:ea typeface="SimSun" panose="02010600030101010101" pitchFamily="2" charset="-122"/>
              </a:rPr>
              <a:t>——</a:t>
            </a:r>
            <a:r>
              <a:rPr lang="zh-CN" altLang="en-US" sz="2400" dirty="0">
                <a:solidFill>
                  <a:srgbClr val="C00000"/>
                </a:solidFill>
                <a:latin typeface="SimSun" panose="02010600030101010101" pitchFamily="2" charset="-122"/>
                <a:ea typeface="SimSun" panose="02010600030101010101" pitchFamily="2" charset="-122"/>
              </a:rPr>
              <a:t>耶稣。他代替我们死，他为我们的缘故度过了完美的一生。</a:t>
            </a:r>
            <a:endParaRPr lang="en-US" altLang="zh-CN" sz="2400" dirty="0">
              <a:latin typeface="SimSun" panose="02010600030101010101" pitchFamily="2" charset="-122"/>
              <a:ea typeface="SimSun" panose="02010600030101010101" pitchFamily="2" charset="-122"/>
            </a:endParaRPr>
          </a:p>
          <a:p>
            <a:pPr>
              <a:lnSpc>
                <a:spcPct val="100000"/>
              </a:lnSpc>
            </a:pPr>
            <a:r>
              <a:rPr lang="zh-CN" altLang="en-US" sz="2400" dirty="0">
                <a:latin typeface="SimSun" panose="02010600030101010101" pitchFamily="2" charset="-122"/>
                <a:ea typeface="SimSun" panose="02010600030101010101" pitchFamily="2" charset="-122"/>
              </a:rPr>
              <a:t>要寻求人生的幸福，必须回到人的源头。所以，智慧书不渲染人类的智慧和能力，而是着力强调作为造物主的神的崇高地位，相信神在人类的思想与生命中拥有绝对的主权。卜洛克（</a:t>
            </a:r>
            <a:r>
              <a:rPr lang="en-US" altLang="zh-CN" sz="2400" dirty="0">
                <a:latin typeface="SimSun" panose="02010600030101010101" pitchFamily="2" charset="-122"/>
                <a:ea typeface="SimSun" panose="02010600030101010101" pitchFamily="2" charset="-122"/>
              </a:rPr>
              <a:t>C.H. Bullock</a:t>
            </a:r>
            <a:r>
              <a:rPr lang="zh-CN" altLang="en-US" sz="2400" dirty="0">
                <a:latin typeface="SimSun" panose="02010600030101010101" pitchFamily="2" charset="-122"/>
                <a:ea typeface="SimSun" panose="02010600030101010101" pitchFamily="2" charset="-122"/>
              </a:rPr>
              <a:t>）说：“智慧书的伦理内涵，是稳固地建立在“神是造物主”的教义上的。但在智慧书中，神没有像透过众先知那样地直接说话，而是藉着大自然和人的理智向人启示祂自己”</a:t>
            </a:r>
            <a:endParaRPr lang="en-US" sz="24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905983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12FFA7-E69C-6C2F-948D-AC0811F913F3}"/>
              </a:ext>
            </a:extLst>
          </p:cNvPr>
          <p:cNvSpPr>
            <a:spLocks noGrp="1"/>
          </p:cNvSpPr>
          <p:nvPr>
            <p:ph type="title"/>
          </p:nvPr>
        </p:nvSpPr>
        <p:spPr/>
        <p:txBody>
          <a:bodyPr/>
          <a:lstStyle/>
          <a:p>
            <a:r>
              <a:rPr lang="zh-CN" altLang="en-US" dirty="0"/>
              <a:t>课程安排</a:t>
            </a:r>
            <a:br>
              <a:rPr lang="zh-CN" altLang="en-US" dirty="0"/>
            </a:br>
            <a:endParaRPr lang="en-US" dirty="0"/>
          </a:p>
        </p:txBody>
      </p:sp>
      <p:sp>
        <p:nvSpPr>
          <p:cNvPr id="3" name="Content Placeholder 2">
            <a:extLst>
              <a:ext uri="{FF2B5EF4-FFF2-40B4-BE49-F238E27FC236}">
                <a16:creationId xmlns:a16="http://schemas.microsoft.com/office/drawing/2014/main" id="{12804EAB-0B59-406D-6E45-96BA797DE8CC}"/>
              </a:ext>
            </a:extLst>
          </p:cNvPr>
          <p:cNvSpPr>
            <a:spLocks noGrp="1"/>
          </p:cNvSpPr>
          <p:nvPr>
            <p:ph sz="half" idx="1"/>
          </p:nvPr>
        </p:nvSpPr>
        <p:spPr>
          <a:xfrm>
            <a:off x="838200" y="1690688"/>
            <a:ext cx="5181600" cy="4486275"/>
          </a:xfrm>
        </p:spPr>
        <p:txBody>
          <a:bodyPr>
            <a:normAutofit lnSpcReduction="10000"/>
          </a:bodyPr>
          <a:lstStyle/>
          <a:p>
            <a:pPr>
              <a:lnSpc>
                <a:spcPct val="120000"/>
              </a:lnSpc>
              <a:buFont typeface="Wingdings" panose="05000000000000000000" pitchFamily="2" charset="2"/>
              <a:buChar char="q"/>
            </a:pPr>
            <a:r>
              <a:rPr lang="zh-CN" altLang="en-US" dirty="0">
                <a:highlight>
                  <a:srgbClr val="FFFF00"/>
                </a:highlight>
              </a:rPr>
              <a:t>第一部分：入门</a:t>
            </a:r>
          </a:p>
          <a:p>
            <a:pPr marL="0" indent="0">
              <a:lnSpc>
                <a:spcPct val="120000"/>
              </a:lnSpc>
              <a:buNone/>
            </a:pPr>
            <a:r>
              <a:rPr lang="en-US" altLang="zh-CN" dirty="0"/>
              <a:t>1. </a:t>
            </a:r>
            <a:r>
              <a:rPr lang="zh-CN" altLang="en-US" dirty="0"/>
              <a:t>圣经是什么？它可靠吗？</a:t>
            </a:r>
          </a:p>
          <a:p>
            <a:pPr marL="0" indent="0">
              <a:lnSpc>
                <a:spcPct val="120000"/>
              </a:lnSpc>
              <a:buNone/>
            </a:pPr>
            <a:r>
              <a:rPr lang="en-US" altLang="zh-CN" dirty="0"/>
              <a:t>2. </a:t>
            </a:r>
            <a:r>
              <a:rPr lang="zh-CN" altLang="en-US" dirty="0"/>
              <a:t>圣经神学与系统神学</a:t>
            </a:r>
          </a:p>
          <a:p>
            <a:pPr marL="0" indent="0">
              <a:lnSpc>
                <a:spcPct val="120000"/>
              </a:lnSpc>
              <a:buNone/>
            </a:pPr>
            <a:r>
              <a:rPr lang="en-US" altLang="zh-CN" dirty="0"/>
              <a:t>3. </a:t>
            </a:r>
            <a:r>
              <a:rPr lang="zh-CN" altLang="en-US" dirty="0"/>
              <a:t>归纳式查经法（上）</a:t>
            </a:r>
          </a:p>
          <a:p>
            <a:pPr marL="0" indent="0">
              <a:lnSpc>
                <a:spcPct val="120000"/>
              </a:lnSpc>
              <a:buNone/>
            </a:pPr>
            <a:r>
              <a:rPr lang="en-US" altLang="zh-CN" dirty="0"/>
              <a:t>4. </a:t>
            </a:r>
            <a:r>
              <a:rPr lang="zh-CN" altLang="en-US" dirty="0"/>
              <a:t>归纳式查经法（下）</a:t>
            </a:r>
          </a:p>
          <a:p>
            <a:pPr>
              <a:lnSpc>
                <a:spcPct val="120000"/>
              </a:lnSpc>
              <a:buFont typeface="Wingdings" panose="05000000000000000000" pitchFamily="2" charset="2"/>
              <a:buChar char="q"/>
            </a:pPr>
            <a:r>
              <a:rPr lang="zh-CN" altLang="en-US" dirty="0">
                <a:highlight>
                  <a:srgbClr val="FFFF00"/>
                </a:highlight>
              </a:rPr>
              <a:t>第二部分：圣经概论</a:t>
            </a:r>
          </a:p>
          <a:p>
            <a:pPr marL="0" indent="0">
              <a:lnSpc>
                <a:spcPct val="120000"/>
              </a:lnSpc>
              <a:buNone/>
            </a:pPr>
            <a:r>
              <a:rPr lang="en-US" altLang="zh-CN" dirty="0"/>
              <a:t>5. </a:t>
            </a:r>
            <a:r>
              <a:rPr lang="zh-CN" altLang="en-US" dirty="0"/>
              <a:t>学习旧约</a:t>
            </a:r>
          </a:p>
          <a:p>
            <a:pPr marL="0" indent="0">
              <a:lnSpc>
                <a:spcPct val="120000"/>
              </a:lnSpc>
              <a:buNone/>
            </a:pPr>
            <a:r>
              <a:rPr lang="en-US" altLang="zh-CN" dirty="0"/>
              <a:t>6. </a:t>
            </a:r>
            <a:r>
              <a:rPr lang="zh-CN" altLang="en-US" dirty="0"/>
              <a:t>学习新约</a:t>
            </a:r>
            <a:endParaRPr lang="en-US" altLang="zh-CN" dirty="0"/>
          </a:p>
          <a:p>
            <a:pPr marL="0" indent="0">
              <a:lnSpc>
                <a:spcPct val="120000"/>
              </a:lnSpc>
              <a:buNone/>
            </a:pPr>
            <a:r>
              <a:rPr lang="en-US" altLang="zh-CN" dirty="0"/>
              <a:t>7. </a:t>
            </a:r>
            <a:r>
              <a:rPr lang="zh-CN" altLang="en-US" dirty="0"/>
              <a:t>文体（一）：叙事与历史</a:t>
            </a:r>
          </a:p>
        </p:txBody>
      </p:sp>
      <p:sp>
        <p:nvSpPr>
          <p:cNvPr id="5" name="Content Placeholder 4">
            <a:extLst>
              <a:ext uri="{FF2B5EF4-FFF2-40B4-BE49-F238E27FC236}">
                <a16:creationId xmlns:a16="http://schemas.microsoft.com/office/drawing/2014/main" id="{BC0B6BBC-409E-7D96-71A9-F41C6A8FA79B}"/>
              </a:ext>
            </a:extLst>
          </p:cNvPr>
          <p:cNvSpPr>
            <a:spLocks noGrp="1"/>
          </p:cNvSpPr>
          <p:nvPr>
            <p:ph sz="half" idx="2"/>
          </p:nvPr>
        </p:nvSpPr>
        <p:spPr>
          <a:xfrm>
            <a:off x="6512010" y="1690688"/>
            <a:ext cx="4841789" cy="4486275"/>
          </a:xfrm>
        </p:spPr>
        <p:txBody>
          <a:bodyPr>
            <a:normAutofit lnSpcReduction="10000"/>
          </a:bodyPr>
          <a:lstStyle/>
          <a:p>
            <a:pPr marL="0" indent="0">
              <a:lnSpc>
                <a:spcPct val="120000"/>
              </a:lnSpc>
              <a:buNone/>
            </a:pPr>
            <a:r>
              <a:rPr lang="en-US" altLang="zh-CN" dirty="0"/>
              <a:t>8. </a:t>
            </a:r>
            <a:r>
              <a:rPr lang="zh-CN" altLang="en-US" dirty="0"/>
              <a:t>文体（二）：诗歌与智慧文学</a:t>
            </a:r>
          </a:p>
          <a:p>
            <a:pPr marL="0" indent="0">
              <a:lnSpc>
                <a:spcPct val="120000"/>
              </a:lnSpc>
              <a:buNone/>
            </a:pPr>
            <a:r>
              <a:rPr lang="en-US" altLang="zh-CN" dirty="0"/>
              <a:t>9. </a:t>
            </a:r>
            <a:r>
              <a:rPr lang="zh-CN" altLang="en-US" dirty="0"/>
              <a:t>文体（三）：福音书、书信、先知著作与天启文学</a:t>
            </a:r>
          </a:p>
          <a:p>
            <a:pPr marL="0" indent="0">
              <a:lnSpc>
                <a:spcPct val="120000"/>
              </a:lnSpc>
              <a:buNone/>
            </a:pPr>
            <a:r>
              <a:rPr lang="zh-CN" altLang="en-US" dirty="0">
                <a:highlight>
                  <a:srgbClr val="FFFF00"/>
                </a:highlight>
              </a:rPr>
              <a:t>第三部分：解释工具</a:t>
            </a:r>
          </a:p>
          <a:p>
            <a:pPr marL="0" indent="0">
              <a:lnSpc>
                <a:spcPct val="120000"/>
              </a:lnSpc>
              <a:buNone/>
            </a:pPr>
            <a:r>
              <a:rPr lang="en-US" altLang="zh-CN" dirty="0"/>
              <a:t>10. </a:t>
            </a:r>
            <a:r>
              <a:rPr lang="zh-CN" altLang="en-US" dirty="0"/>
              <a:t>目的与上下文</a:t>
            </a:r>
          </a:p>
          <a:p>
            <a:pPr marL="0" indent="0">
              <a:lnSpc>
                <a:spcPct val="120000"/>
              </a:lnSpc>
              <a:buNone/>
            </a:pPr>
            <a:r>
              <a:rPr lang="en-US" altLang="zh-CN" dirty="0"/>
              <a:t>11. </a:t>
            </a:r>
            <a:r>
              <a:rPr lang="zh-CN" altLang="en-US" dirty="0"/>
              <a:t>结构与平行</a:t>
            </a:r>
          </a:p>
          <a:p>
            <a:pPr marL="0" indent="0">
              <a:lnSpc>
                <a:spcPct val="120000"/>
              </a:lnSpc>
              <a:buNone/>
            </a:pPr>
            <a:r>
              <a:rPr lang="en-US" altLang="zh-CN" dirty="0"/>
              <a:t>12. </a:t>
            </a:r>
            <a:r>
              <a:rPr lang="zh-CN" altLang="en-US" dirty="0"/>
              <a:t>连接词</a:t>
            </a:r>
          </a:p>
          <a:p>
            <a:pPr marL="0" indent="0">
              <a:lnSpc>
                <a:spcPct val="120000"/>
              </a:lnSpc>
              <a:buNone/>
            </a:pPr>
            <a:r>
              <a:rPr lang="en-US" altLang="zh-CN" dirty="0"/>
              <a:t>13. </a:t>
            </a:r>
            <a:r>
              <a:rPr lang="zh-CN" altLang="en-US" dirty="0"/>
              <a:t>重复</a:t>
            </a:r>
            <a:endParaRPr lang="en-US" dirty="0"/>
          </a:p>
        </p:txBody>
      </p:sp>
    </p:spTree>
    <p:extLst>
      <p:ext uri="{BB962C8B-B14F-4D97-AF65-F5344CB8AC3E}">
        <p14:creationId xmlns:p14="http://schemas.microsoft.com/office/powerpoint/2010/main" val="192424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arn(inVertical)">
                                      <p:cBhvr>
                                        <p:cTn id="7" dur="500"/>
                                        <p:tgtEl>
                                          <p:spTgt spid="5">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barn(inVertical)">
                                      <p:cBhvr>
                                        <p:cTn id="10" dur="500"/>
                                        <p:tgtEl>
                                          <p:spTgt spid="5">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barn(inVertical)">
                                      <p:cBhvr>
                                        <p:cTn id="13" dur="500"/>
                                        <p:tgtEl>
                                          <p:spTgt spid="5">
                                            <p:txEl>
                                              <p:pRg st="4" end="4"/>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barn(inVertical)">
                                      <p:cBhvr>
                                        <p:cTn id="16" dur="500"/>
                                        <p:tgtEl>
                                          <p:spTgt spid="5">
                                            <p:txEl>
                                              <p:pRg st="5" end="5"/>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Effect transition="in" filter="barn(inVertical)">
                                      <p:cBhvr>
                                        <p:cTn id="19"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23C4E-FCAA-2EF8-FCF4-57A39E051D88}"/>
              </a:ext>
            </a:extLst>
          </p:cNvPr>
          <p:cNvSpPr>
            <a:spLocks noGrp="1"/>
          </p:cNvSpPr>
          <p:nvPr>
            <p:ph type="title"/>
          </p:nvPr>
        </p:nvSpPr>
        <p:spPr/>
        <p:txBody>
          <a:bodyPr/>
          <a:lstStyle/>
          <a:p>
            <a:r>
              <a:rPr lang="zh-CN" altLang="en-US" dirty="0">
                <a:solidFill>
                  <a:srgbClr val="00B050"/>
                </a:solidFill>
              </a:rPr>
              <a:t>回顾</a:t>
            </a:r>
            <a:endParaRPr lang="en-US" dirty="0">
              <a:solidFill>
                <a:srgbClr val="00B050"/>
              </a:solidFill>
            </a:endParaRPr>
          </a:p>
        </p:txBody>
      </p:sp>
      <p:sp>
        <p:nvSpPr>
          <p:cNvPr id="3" name="Content Placeholder 2">
            <a:extLst>
              <a:ext uri="{FF2B5EF4-FFF2-40B4-BE49-F238E27FC236}">
                <a16:creationId xmlns:a16="http://schemas.microsoft.com/office/drawing/2014/main" id="{3C198680-7664-EF3B-D4E6-66811491B4D7}"/>
              </a:ext>
            </a:extLst>
          </p:cNvPr>
          <p:cNvSpPr>
            <a:spLocks noGrp="1"/>
          </p:cNvSpPr>
          <p:nvPr>
            <p:ph idx="1"/>
          </p:nvPr>
        </p:nvSpPr>
        <p:spPr>
          <a:xfrm>
            <a:off x="926757" y="1902941"/>
            <a:ext cx="10201491" cy="4470427"/>
          </a:xfrm>
        </p:spPr>
        <p:txBody>
          <a:bodyPr>
            <a:normAutofit lnSpcReduction="10000"/>
          </a:bodyPr>
          <a:lstStyle/>
          <a:p>
            <a:pPr>
              <a:lnSpc>
                <a:spcPct val="110000"/>
              </a:lnSpc>
              <a:buFont typeface="Wingdings" panose="05000000000000000000" pitchFamily="2" charset="2"/>
              <a:buChar char="q"/>
            </a:pPr>
            <a:r>
              <a:rPr lang="zh-CN" altLang="en-US" sz="2400" dirty="0"/>
              <a:t>本课令你印象最深的是什么？</a:t>
            </a:r>
            <a:endParaRPr lang="en-US" altLang="zh-CN" sz="2400" dirty="0"/>
          </a:p>
          <a:p>
            <a:pPr>
              <a:lnSpc>
                <a:spcPct val="110000"/>
              </a:lnSpc>
              <a:buFont typeface="Wingdings" panose="05000000000000000000" pitchFamily="2" charset="2"/>
              <a:buChar char="q"/>
            </a:pPr>
            <a:r>
              <a:rPr lang="zh-CN" altLang="en-US" sz="2400" dirty="0"/>
              <a:t>诗篇的查考当注意什么？</a:t>
            </a:r>
            <a:r>
              <a:rPr lang="en-US" altLang="zh-CN" sz="2400" dirty="0"/>
              <a:t>6</a:t>
            </a:r>
            <a:r>
              <a:rPr lang="zh-CN" altLang="en-US" sz="2400" dirty="0"/>
              <a:t>个原则是什么？</a:t>
            </a:r>
            <a:endParaRPr lang="en-US" altLang="zh-CN" sz="2400" dirty="0"/>
          </a:p>
          <a:p>
            <a:pPr>
              <a:lnSpc>
                <a:spcPct val="110000"/>
              </a:lnSpc>
              <a:spcBef>
                <a:spcPts val="600"/>
              </a:spcBef>
            </a:pP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rPr>
              <a:t>独立、</a:t>
            </a: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rPr>
              <a:t>用来唱、</a:t>
            </a: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rPr>
              <a:t>关注整体、</a:t>
            </a: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rPr>
              <a:t>以情感理解咒诅审判诗篇、</a:t>
            </a: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rPr>
              <a:t>不要总结教义、</a:t>
            </a:r>
            <a:r>
              <a:rPr lang="en-US" altLang="zh-CN" sz="2400" dirty="0">
                <a:latin typeface="SimSun" panose="02010600030101010101" pitchFamily="2" charset="-122"/>
                <a:ea typeface="SimSun" panose="02010600030101010101" pitchFamily="2" charset="-122"/>
                <a:sym typeface="Wingdings" panose="05000000000000000000" pitchFamily="2" charset="2"/>
              </a:rPr>
              <a:t></a:t>
            </a:r>
            <a:r>
              <a:rPr lang="zh-CN" altLang="en-US" sz="2400" dirty="0">
                <a:latin typeface="SimSun" panose="02010600030101010101" pitchFamily="2" charset="-122"/>
                <a:ea typeface="SimSun" panose="02010600030101010101" pitchFamily="2" charset="-122"/>
                <a:sym typeface="Wingdings" panose="05000000000000000000" pitchFamily="2" charset="2"/>
              </a:rPr>
              <a:t>利用上下文理解字义</a:t>
            </a:r>
            <a:r>
              <a:rPr lang="zh-CN" altLang="en-US" sz="2400" dirty="0">
                <a:latin typeface="SimSun" panose="02010600030101010101" pitchFamily="2" charset="-122"/>
                <a:ea typeface="SimSun" panose="02010600030101010101" pitchFamily="2" charset="-122"/>
              </a:rPr>
              <a:t>模糊的词</a:t>
            </a:r>
            <a:endParaRPr lang="en-US" altLang="zh-CN" sz="2400" dirty="0">
              <a:latin typeface="SimSun" panose="02010600030101010101" pitchFamily="2" charset="-122"/>
              <a:ea typeface="SimSun" panose="02010600030101010101" pitchFamily="2" charset="-122"/>
            </a:endParaRPr>
          </a:p>
          <a:p>
            <a:pPr>
              <a:lnSpc>
                <a:spcPct val="110000"/>
              </a:lnSpc>
              <a:buFont typeface="Wingdings" panose="05000000000000000000" pitchFamily="2" charset="2"/>
              <a:buChar char="q"/>
            </a:pPr>
            <a:r>
              <a:rPr lang="zh-CN" altLang="en-US" sz="2400" dirty="0"/>
              <a:t>智慧书包括哪些？分别有什么释经原则？</a:t>
            </a:r>
            <a:endParaRPr lang="en-US" altLang="zh-CN" sz="2400" dirty="0"/>
          </a:p>
          <a:p>
            <a:pPr>
              <a:lnSpc>
                <a:spcPct val="110000"/>
              </a:lnSpc>
            </a:pPr>
            <a:r>
              <a:rPr lang="zh-CN" altLang="en-US" sz="2400" dirty="0">
                <a:highlight>
                  <a:srgbClr val="FFFF00"/>
                </a:highlight>
                <a:latin typeface="SimSun" panose="02010600030101010101" pitchFamily="2" charset="-122"/>
                <a:ea typeface="SimSun" panose="02010600030101010101" pitchFamily="2" charset="-122"/>
              </a:rPr>
              <a:t>约伯记</a:t>
            </a:r>
            <a:r>
              <a:rPr lang="zh-CN" altLang="en-US" sz="2400" dirty="0">
                <a:latin typeface="SimSun" panose="02010600030101010101" pitchFamily="2" charset="-122"/>
                <a:ea typeface="SimSun" panose="02010600030101010101" pitchFamily="2" charset="-122"/>
              </a:rPr>
              <a:t>：约伯朋友们发言不能当作真理引用，</a:t>
            </a:r>
            <a:endParaRPr lang="en-US" altLang="zh-CN" sz="2400" dirty="0">
              <a:latin typeface="SimSun" panose="02010600030101010101" pitchFamily="2" charset="-122"/>
              <a:ea typeface="SimSun" panose="02010600030101010101" pitchFamily="2" charset="-122"/>
            </a:endParaRPr>
          </a:p>
          <a:p>
            <a:pPr>
              <a:lnSpc>
                <a:spcPct val="110000"/>
              </a:lnSpc>
            </a:pPr>
            <a:r>
              <a:rPr lang="zh-CN" altLang="en-US" sz="2400" dirty="0">
                <a:highlight>
                  <a:srgbClr val="FFFF00"/>
                </a:highlight>
                <a:latin typeface="SimSun" panose="02010600030101010101" pitchFamily="2" charset="-122"/>
                <a:ea typeface="SimSun" panose="02010600030101010101" pitchFamily="2" charset="-122"/>
              </a:rPr>
              <a:t>箴言</a:t>
            </a:r>
            <a:r>
              <a:rPr lang="zh-CN" altLang="en-US" sz="2400" dirty="0">
                <a:latin typeface="SimSun" panose="02010600030101010101" pitchFamily="2" charset="-122"/>
                <a:ea typeface="SimSun" panose="02010600030101010101" pitchFamily="2" charset="-122"/>
              </a:rPr>
              <a:t>：格言集，智慧的指引，不能当作应许</a:t>
            </a:r>
            <a:endParaRPr lang="en-US" altLang="zh-CN" sz="2400" dirty="0">
              <a:latin typeface="SimSun" panose="02010600030101010101" pitchFamily="2" charset="-122"/>
              <a:ea typeface="SimSun" panose="02010600030101010101" pitchFamily="2" charset="-122"/>
            </a:endParaRPr>
          </a:p>
          <a:p>
            <a:pPr>
              <a:lnSpc>
                <a:spcPct val="110000"/>
              </a:lnSpc>
            </a:pPr>
            <a:r>
              <a:rPr lang="zh-CN" altLang="en-US" sz="2400" dirty="0">
                <a:highlight>
                  <a:srgbClr val="FFFF00"/>
                </a:highlight>
                <a:latin typeface="SimSun" panose="02010600030101010101" pitchFamily="2" charset="-122"/>
                <a:ea typeface="SimSun" panose="02010600030101010101" pitchFamily="2" charset="-122"/>
              </a:rPr>
              <a:t>传道书</a:t>
            </a:r>
            <a:r>
              <a:rPr lang="zh-CN" altLang="en-US" sz="2400" dirty="0">
                <a:latin typeface="SimSun" panose="02010600030101010101" pitchFamily="2" charset="-122"/>
                <a:ea typeface="SimSun" panose="02010600030101010101" pitchFamily="2" charset="-122"/>
              </a:rPr>
              <a:t>：是讽刺的视角，必须以第</a:t>
            </a:r>
            <a:r>
              <a:rPr lang="en-US" altLang="zh-CN" sz="2400" dirty="0">
                <a:latin typeface="SimSun" panose="02010600030101010101" pitchFamily="2" charset="-122"/>
                <a:ea typeface="SimSun" panose="02010600030101010101" pitchFamily="2" charset="-122"/>
              </a:rPr>
              <a:t>12</a:t>
            </a:r>
            <a:r>
              <a:rPr lang="zh-CN" altLang="en-US" sz="2400" dirty="0">
                <a:latin typeface="SimSun" panose="02010600030101010101" pitchFamily="2" charset="-122"/>
                <a:ea typeface="SimSun" panose="02010600030101010101" pitchFamily="2" charset="-122"/>
              </a:rPr>
              <a:t>章的结论为前提下去读</a:t>
            </a:r>
            <a:endParaRPr lang="en-US" altLang="zh-CN" sz="2400" dirty="0">
              <a:latin typeface="SimSun" panose="02010600030101010101" pitchFamily="2" charset="-122"/>
              <a:ea typeface="SimSun" panose="02010600030101010101" pitchFamily="2" charset="-122"/>
            </a:endParaRPr>
          </a:p>
          <a:p>
            <a:pPr>
              <a:lnSpc>
                <a:spcPct val="110000"/>
              </a:lnSpc>
            </a:pPr>
            <a:r>
              <a:rPr lang="zh-CN" altLang="en-US" sz="2400" dirty="0">
                <a:highlight>
                  <a:srgbClr val="FFFF00"/>
                </a:highlight>
                <a:latin typeface="SimSun" panose="02010600030101010101" pitchFamily="2" charset="-122"/>
                <a:ea typeface="SimSun" panose="02010600030101010101" pitchFamily="2" charset="-122"/>
              </a:rPr>
              <a:t>雅歌：</a:t>
            </a:r>
            <a:r>
              <a:rPr lang="zh-CN" altLang="en-US" sz="2400" dirty="0">
                <a:latin typeface="SimSun" panose="02010600030101010101" pitchFamily="2" charset="-122"/>
                <a:ea typeface="SimSun" panose="02010600030101010101" pitchFamily="2" charset="-122"/>
              </a:rPr>
              <a:t>高度形象化，不要延展，神子民婚姻起初当有的样式</a:t>
            </a:r>
            <a:endParaRPr lang="en-US" altLang="zh-CN" sz="2400" dirty="0">
              <a:latin typeface="SimSun" panose="02010600030101010101" pitchFamily="2" charset="-122"/>
              <a:ea typeface="SimSun" panose="02010600030101010101" pitchFamily="2" charset="-122"/>
            </a:endParaRPr>
          </a:p>
          <a:p>
            <a:endParaRPr lang="en-US" sz="2400" dirty="0"/>
          </a:p>
        </p:txBody>
      </p:sp>
    </p:spTree>
    <p:extLst>
      <p:ext uri="{BB962C8B-B14F-4D97-AF65-F5344CB8AC3E}">
        <p14:creationId xmlns:p14="http://schemas.microsoft.com/office/powerpoint/2010/main" val="1973015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arn(inVertic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99E2BD8-1D9A-141D-2F7B-EDA7D4FD92D2}"/>
              </a:ext>
            </a:extLst>
          </p:cNvPr>
          <p:cNvSpPr>
            <a:spLocks noGrp="1"/>
          </p:cNvSpPr>
          <p:nvPr>
            <p:ph type="title"/>
          </p:nvPr>
        </p:nvSpPr>
        <p:spPr>
          <a:xfrm>
            <a:off x="257775" y="546630"/>
            <a:ext cx="2793393" cy="1002004"/>
          </a:xfrm>
        </p:spPr>
        <p:txBody>
          <a:bodyPr>
            <a:normAutofit fontScale="90000"/>
          </a:bodyPr>
          <a:lstStyle/>
          <a:p>
            <a:r>
              <a:rPr lang="zh-CN" altLang="en-US" dirty="0">
                <a:effectLst>
                  <a:outerShdw blurRad="38100" dist="38100" dir="2700000" algn="tl">
                    <a:srgbClr val="000000">
                      <a:alpha val="43137"/>
                    </a:srgbClr>
                  </a:outerShdw>
                </a:effectLst>
              </a:rPr>
              <a:t>回顾：</a:t>
            </a:r>
            <a:br>
              <a:rPr lang="en-US" altLang="zh-CN" dirty="0">
                <a:effectLst>
                  <a:outerShdw blurRad="38100" dist="38100" dir="2700000" algn="tl">
                    <a:srgbClr val="000000">
                      <a:alpha val="43137"/>
                    </a:srgbClr>
                  </a:outerShdw>
                </a:effectLst>
              </a:rPr>
            </a:br>
            <a:r>
              <a:rPr lang="zh-CN" altLang="en-US" dirty="0">
                <a:effectLst>
                  <a:outerShdw blurRad="38100" dist="38100" dir="2700000" algn="tl">
                    <a:srgbClr val="000000">
                      <a:alpha val="43137"/>
                    </a:srgbClr>
                  </a:outerShdw>
                </a:effectLst>
              </a:rPr>
              <a:t>圣经文体</a:t>
            </a:r>
            <a:endParaRPr lang="en-US" dirty="0">
              <a:effectLst>
                <a:outerShdw blurRad="38100" dist="38100" dir="2700000" algn="tl">
                  <a:srgbClr val="000000">
                    <a:alpha val="43137"/>
                  </a:srgbClr>
                </a:outerShdw>
              </a:effectLst>
            </a:endParaRPr>
          </a:p>
        </p:txBody>
      </p:sp>
      <p:pic>
        <p:nvPicPr>
          <p:cNvPr id="14" name="Picture 13">
            <a:extLst>
              <a:ext uri="{FF2B5EF4-FFF2-40B4-BE49-F238E27FC236}">
                <a16:creationId xmlns:a16="http://schemas.microsoft.com/office/drawing/2014/main" id="{D6B67213-D0B5-33B0-5288-456D51682BEA}"/>
              </a:ext>
            </a:extLst>
          </p:cNvPr>
          <p:cNvPicPr>
            <a:picLocks noChangeAspect="1"/>
          </p:cNvPicPr>
          <p:nvPr/>
        </p:nvPicPr>
        <p:blipFill>
          <a:blip r:embed="rId2"/>
          <a:stretch>
            <a:fillRect/>
          </a:stretch>
        </p:blipFill>
        <p:spPr>
          <a:xfrm>
            <a:off x="4883534" y="812853"/>
            <a:ext cx="7308466" cy="6045147"/>
          </a:xfrm>
          <a:prstGeom prst="rect">
            <a:avLst/>
          </a:prstGeom>
        </p:spPr>
      </p:pic>
      <p:sp>
        <p:nvSpPr>
          <p:cNvPr id="15" name="Arrow: Right 14">
            <a:extLst>
              <a:ext uri="{FF2B5EF4-FFF2-40B4-BE49-F238E27FC236}">
                <a16:creationId xmlns:a16="http://schemas.microsoft.com/office/drawing/2014/main" id="{313941D1-6627-C871-FDE0-8D3823293265}"/>
              </a:ext>
            </a:extLst>
          </p:cNvPr>
          <p:cNvSpPr/>
          <p:nvPr/>
        </p:nvSpPr>
        <p:spPr>
          <a:xfrm>
            <a:off x="3469382" y="1245112"/>
            <a:ext cx="1250315" cy="823163"/>
          </a:xfrm>
          <a:prstGeom prst="rightArrow">
            <a:avLst/>
          </a:prstGeom>
          <a:ln w="22225" cmpd="sng"/>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400" dirty="0"/>
              <a:t>上周</a:t>
            </a:r>
            <a:endParaRPr lang="en-US" sz="2400" dirty="0"/>
          </a:p>
        </p:txBody>
      </p:sp>
      <p:grpSp>
        <p:nvGrpSpPr>
          <p:cNvPr id="21" name="Group 20">
            <a:extLst>
              <a:ext uri="{FF2B5EF4-FFF2-40B4-BE49-F238E27FC236}">
                <a16:creationId xmlns:a16="http://schemas.microsoft.com/office/drawing/2014/main" id="{931537AA-235B-3661-1A0B-043EE792DEF9}"/>
              </a:ext>
            </a:extLst>
          </p:cNvPr>
          <p:cNvGrpSpPr/>
          <p:nvPr/>
        </p:nvGrpSpPr>
        <p:grpSpPr>
          <a:xfrm>
            <a:off x="3469382" y="2344519"/>
            <a:ext cx="1414152" cy="823164"/>
            <a:chOff x="2168502" y="1658754"/>
            <a:chExt cx="1732115" cy="1106211"/>
          </a:xfrm>
        </p:grpSpPr>
        <p:sp>
          <p:nvSpPr>
            <p:cNvPr id="16" name="Left Brace 15">
              <a:extLst>
                <a:ext uri="{FF2B5EF4-FFF2-40B4-BE49-F238E27FC236}">
                  <a16:creationId xmlns:a16="http://schemas.microsoft.com/office/drawing/2014/main" id="{ED336EF5-1D7E-C4E0-40E5-C7990468F734}"/>
                </a:ext>
              </a:extLst>
            </p:cNvPr>
            <p:cNvSpPr/>
            <p:nvPr/>
          </p:nvSpPr>
          <p:spPr>
            <a:xfrm>
              <a:off x="3492845" y="1853514"/>
              <a:ext cx="407772" cy="716691"/>
            </a:xfrm>
            <a:prstGeom prst="leftBrace">
              <a:avLst>
                <a:gd name="adj1" fmla="val 19242"/>
                <a:gd name="adj2" fmla="val 50000"/>
              </a:avLst>
            </a:prstGeom>
            <a:ln w="476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row: Right 16">
              <a:extLst>
                <a:ext uri="{FF2B5EF4-FFF2-40B4-BE49-F238E27FC236}">
                  <a16:creationId xmlns:a16="http://schemas.microsoft.com/office/drawing/2014/main" id="{E36AAA6F-6FD7-25C3-0393-190E418AC62D}"/>
                </a:ext>
              </a:extLst>
            </p:cNvPr>
            <p:cNvSpPr/>
            <p:nvPr/>
          </p:nvSpPr>
          <p:spPr>
            <a:xfrm>
              <a:off x="2168502" y="1658754"/>
              <a:ext cx="1301578" cy="1106211"/>
            </a:xfrm>
            <a:prstGeom prst="rightArrow">
              <a:avLst/>
            </a:prstGeom>
            <a:ln w="34925">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400" dirty="0">
                  <a:solidFill>
                    <a:schemeClr val="tx1"/>
                  </a:solidFill>
                </a:rPr>
                <a:t>今天</a:t>
              </a:r>
              <a:endParaRPr lang="en-US" sz="2400" dirty="0">
                <a:solidFill>
                  <a:schemeClr val="tx1"/>
                </a:solidFill>
              </a:endParaRPr>
            </a:p>
          </p:txBody>
        </p:sp>
      </p:grpSp>
      <p:grpSp>
        <p:nvGrpSpPr>
          <p:cNvPr id="22" name="Group 21">
            <a:extLst>
              <a:ext uri="{FF2B5EF4-FFF2-40B4-BE49-F238E27FC236}">
                <a16:creationId xmlns:a16="http://schemas.microsoft.com/office/drawing/2014/main" id="{4A82797B-21D1-B76E-C583-3D5146AEFAD1}"/>
              </a:ext>
            </a:extLst>
          </p:cNvPr>
          <p:cNvGrpSpPr/>
          <p:nvPr/>
        </p:nvGrpSpPr>
        <p:grpSpPr>
          <a:xfrm>
            <a:off x="3493212" y="3872316"/>
            <a:ext cx="1432556" cy="2381295"/>
            <a:chOff x="2191267" y="3286897"/>
            <a:chExt cx="1754658" cy="2854409"/>
          </a:xfrm>
        </p:grpSpPr>
        <p:sp>
          <p:nvSpPr>
            <p:cNvPr id="18" name="Left Brace 17">
              <a:extLst>
                <a:ext uri="{FF2B5EF4-FFF2-40B4-BE49-F238E27FC236}">
                  <a16:creationId xmlns:a16="http://schemas.microsoft.com/office/drawing/2014/main" id="{385CB62C-0032-086A-5166-353BE516EE54}"/>
                </a:ext>
              </a:extLst>
            </p:cNvPr>
            <p:cNvSpPr/>
            <p:nvPr/>
          </p:nvSpPr>
          <p:spPr>
            <a:xfrm>
              <a:off x="3492845" y="3286897"/>
              <a:ext cx="453080" cy="2854409"/>
            </a:xfrm>
            <a:prstGeom prst="leftBrace">
              <a:avLst>
                <a:gd name="adj1" fmla="val 31104"/>
                <a:gd name="adj2" fmla="val 50432"/>
              </a:avLst>
            </a:prstGeom>
            <a:ln w="476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Arrow: Right 19">
              <a:extLst>
                <a:ext uri="{FF2B5EF4-FFF2-40B4-BE49-F238E27FC236}">
                  <a16:creationId xmlns:a16="http://schemas.microsoft.com/office/drawing/2014/main" id="{506295D4-45F3-EF2B-1C3D-CC8D14A01BEF}"/>
                </a:ext>
              </a:extLst>
            </p:cNvPr>
            <p:cNvSpPr/>
            <p:nvPr/>
          </p:nvSpPr>
          <p:spPr>
            <a:xfrm>
              <a:off x="2191267" y="4207474"/>
              <a:ext cx="1235676" cy="1019433"/>
            </a:xfrm>
            <a:prstGeom prst="rightArrow">
              <a:avLst/>
            </a:prstGeom>
            <a:ln w="28575">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400" dirty="0"/>
                <a:t>下周</a:t>
              </a:r>
              <a:endParaRPr lang="en-US" sz="2400" dirty="0"/>
            </a:p>
          </p:txBody>
        </p:sp>
      </p:grpSp>
      <p:sp>
        <p:nvSpPr>
          <p:cNvPr id="24" name="TextBox 23">
            <a:extLst>
              <a:ext uri="{FF2B5EF4-FFF2-40B4-BE49-F238E27FC236}">
                <a16:creationId xmlns:a16="http://schemas.microsoft.com/office/drawing/2014/main" id="{37A6C146-40ED-549A-F5A8-C00FB30D8D3B}"/>
              </a:ext>
            </a:extLst>
          </p:cNvPr>
          <p:cNvSpPr txBox="1"/>
          <p:nvPr/>
        </p:nvSpPr>
        <p:spPr>
          <a:xfrm>
            <a:off x="401746" y="2562701"/>
            <a:ext cx="2649422" cy="3046988"/>
          </a:xfrm>
          <a:prstGeom prst="rect">
            <a:avLst/>
          </a:prstGeom>
          <a:solidFill>
            <a:schemeClr val="accent3">
              <a:lumMod val="20000"/>
              <a:lumOff val="80000"/>
              <a:alpha val="29000"/>
            </a:schemeClr>
          </a:solidFill>
          <a:effectLst>
            <a:softEdge rad="127000"/>
          </a:effectLst>
        </p:spPr>
        <p:txBody>
          <a:bodyPr wrap="square">
            <a:spAutoFit/>
          </a:bodyPr>
          <a:lstStyle/>
          <a:p>
            <a:r>
              <a:rPr lang="zh-CN" altLang="en-US" sz="2400" dirty="0">
                <a:highlight>
                  <a:srgbClr val="FFFF00"/>
                </a:highlight>
                <a:latin typeface="SimSun" panose="02010600030101010101" pitchFamily="2" charset="-122"/>
                <a:ea typeface="SimSun" panose="02010600030101010101" pitchFamily="2" charset="-122"/>
              </a:rPr>
              <a:t>叙事与历史</a:t>
            </a:r>
            <a:r>
              <a:rPr lang="zh-CN" altLang="en-US" sz="2400" dirty="0">
                <a:latin typeface="SimSun" panose="02010600030101010101" pitchFamily="2" charset="-122"/>
                <a:ea typeface="SimSun" panose="02010600030101010101" pitchFamily="2" charset="-122"/>
              </a:rPr>
              <a:t>：</a:t>
            </a:r>
            <a:endParaRPr lang="en-US" altLang="zh-CN" sz="2400" dirty="0">
              <a:latin typeface="SimSun" panose="02010600030101010101" pitchFamily="2" charset="-122"/>
              <a:ea typeface="SimSun" panose="02010600030101010101" pitchFamily="2" charset="-122"/>
            </a:endParaRPr>
          </a:p>
          <a:p>
            <a:r>
              <a:rPr lang="zh-CN" altLang="en-US" sz="2400" dirty="0">
                <a:latin typeface="SimSun" panose="02010600030101010101" pitchFamily="2" charset="-122"/>
                <a:ea typeface="SimSun" panose="02010600030101010101" pitchFamily="2" charset="-122"/>
              </a:rPr>
              <a:t>它们所提供的是学习和理解圣经宏大叙事所必须的一切，这个宏大叙事就是：</a:t>
            </a:r>
            <a:r>
              <a:rPr lang="zh-CN" altLang="en-US" sz="2400" b="1" dirty="0">
                <a:solidFill>
                  <a:srgbClr val="C00000"/>
                </a:solidFill>
                <a:latin typeface="SimSun" panose="02010600030101010101" pitchFamily="2" charset="-122"/>
                <a:ea typeface="SimSun" panose="02010600030101010101" pitchFamily="2" charset="-122"/>
              </a:rPr>
              <a:t>神通过耶稣基督拯救祂的子民、审判祂的仇敌</a:t>
            </a:r>
            <a:endParaRPr lang="en-US" sz="2400" b="1" dirty="0">
              <a:solidFill>
                <a:srgbClr val="C00000"/>
              </a:solidFill>
              <a:latin typeface="SimSun" panose="02010600030101010101" pitchFamily="2" charset="-122"/>
              <a:ea typeface="SimSun" panose="02010600030101010101" pitchFamily="2" charset="-122"/>
            </a:endParaRPr>
          </a:p>
        </p:txBody>
      </p:sp>
      <p:sp>
        <p:nvSpPr>
          <p:cNvPr id="25" name="Rectangle 24">
            <a:extLst>
              <a:ext uri="{FF2B5EF4-FFF2-40B4-BE49-F238E27FC236}">
                <a16:creationId xmlns:a16="http://schemas.microsoft.com/office/drawing/2014/main" id="{8CF29E41-5B5C-066B-1979-19FDFB140C28}"/>
              </a:ext>
            </a:extLst>
          </p:cNvPr>
          <p:cNvSpPr/>
          <p:nvPr/>
        </p:nvSpPr>
        <p:spPr>
          <a:xfrm>
            <a:off x="4925768" y="2344519"/>
            <a:ext cx="7127234" cy="43404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96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arn(inVertical)">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0" nodeType="clickEffect">
                                  <p:stCondLst>
                                    <p:cond delay="0"/>
                                  </p:stCondLst>
                                  <p:childTnLst>
                                    <p:animEffect transition="out" filter="wipe(down)">
                                      <p:cBhvr>
                                        <p:cTn id="21" dur="500"/>
                                        <p:tgtEl>
                                          <p:spTgt spid="25"/>
                                        </p:tgtEl>
                                      </p:cBhvr>
                                    </p:animEffect>
                                    <p:set>
                                      <p:cBhvr>
                                        <p:cTn id="22" dur="1" fill="hold">
                                          <p:stCondLst>
                                            <p:cond delay="499"/>
                                          </p:stCondLst>
                                        </p:cTn>
                                        <p:tgtEl>
                                          <p:spTgt spid="2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barn(inVertical)">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arn(inVertical)">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03013-679A-45A0-F8BB-6F0E9437E92C}"/>
              </a:ext>
            </a:extLst>
          </p:cNvPr>
          <p:cNvSpPr>
            <a:spLocks noGrp="1"/>
          </p:cNvSpPr>
          <p:nvPr>
            <p:ph type="title"/>
          </p:nvPr>
        </p:nvSpPr>
        <p:spPr/>
        <p:txBody>
          <a:bodyPr/>
          <a:lstStyle/>
          <a:p>
            <a:r>
              <a:rPr lang="zh-CN" altLang="en-US" dirty="0"/>
              <a:t>诗歌与智慧文学</a:t>
            </a:r>
            <a:endParaRPr lang="en-US" dirty="0"/>
          </a:p>
        </p:txBody>
      </p:sp>
      <p:sp>
        <p:nvSpPr>
          <p:cNvPr id="3" name="Content Placeholder 2">
            <a:extLst>
              <a:ext uri="{FF2B5EF4-FFF2-40B4-BE49-F238E27FC236}">
                <a16:creationId xmlns:a16="http://schemas.microsoft.com/office/drawing/2014/main" id="{426664E7-C104-7BA4-4EC1-FAD49A421BDD}"/>
              </a:ext>
            </a:extLst>
          </p:cNvPr>
          <p:cNvSpPr>
            <a:spLocks noGrp="1"/>
          </p:cNvSpPr>
          <p:nvPr>
            <p:ph idx="1"/>
          </p:nvPr>
        </p:nvSpPr>
        <p:spPr/>
        <p:txBody>
          <a:bodyPr>
            <a:normAutofit/>
          </a:bodyPr>
          <a:lstStyle/>
          <a:p>
            <a:pPr marL="0" indent="0">
              <a:lnSpc>
                <a:spcPct val="100000"/>
              </a:lnSpc>
              <a:buNone/>
            </a:pPr>
            <a:r>
              <a:rPr lang="en-US" altLang="zh-CN" sz="2400" dirty="0"/>
              <a:t>《</a:t>
            </a:r>
            <a:r>
              <a:rPr lang="zh-CN" altLang="en-US" sz="2400" dirty="0"/>
              <a:t>圣经</a:t>
            </a:r>
            <a:r>
              <a:rPr lang="en-US" altLang="zh-CN" sz="2400" dirty="0"/>
              <a:t>》</a:t>
            </a:r>
            <a:r>
              <a:rPr lang="zh-CN" altLang="en-US" sz="2400" dirty="0"/>
              <a:t>中的</a:t>
            </a:r>
            <a:r>
              <a:rPr lang="en-US" altLang="zh-CN" sz="2400" dirty="0"/>
              <a:t>《</a:t>
            </a:r>
            <a:r>
              <a:rPr lang="zh-CN" altLang="en-US" sz="2400" dirty="0"/>
              <a:t>约伯记</a:t>
            </a:r>
            <a:r>
              <a:rPr lang="en-US" altLang="zh-CN" sz="2400" dirty="0"/>
              <a:t>》</a:t>
            </a:r>
            <a:r>
              <a:rPr lang="zh-CN" altLang="en-US" sz="2400" dirty="0"/>
              <a:t>、</a:t>
            </a:r>
            <a:r>
              <a:rPr lang="en-US" altLang="zh-CN" sz="2400" dirty="0"/>
              <a:t>《</a:t>
            </a:r>
            <a:r>
              <a:rPr lang="zh-CN" altLang="en-US" sz="2400" dirty="0"/>
              <a:t>传道书</a:t>
            </a:r>
            <a:r>
              <a:rPr lang="en-US" altLang="zh-CN" sz="2400" dirty="0"/>
              <a:t>》</a:t>
            </a:r>
            <a:r>
              <a:rPr lang="zh-CN" altLang="en-US" sz="2400" dirty="0"/>
              <a:t>、</a:t>
            </a:r>
            <a:r>
              <a:rPr lang="en-US" altLang="zh-CN" sz="2400" dirty="0"/>
              <a:t>《</a:t>
            </a:r>
            <a:r>
              <a:rPr lang="zh-CN" altLang="en-US" sz="2400" dirty="0"/>
              <a:t>箴言</a:t>
            </a:r>
            <a:r>
              <a:rPr lang="en-US" altLang="zh-CN" sz="2400" dirty="0"/>
              <a:t>》</a:t>
            </a:r>
            <a:r>
              <a:rPr lang="zh-CN" altLang="en-US" sz="2400" dirty="0"/>
              <a:t>、</a:t>
            </a:r>
            <a:r>
              <a:rPr lang="en-US" altLang="zh-CN" sz="2400" dirty="0"/>
              <a:t>《</a:t>
            </a:r>
            <a:r>
              <a:rPr lang="zh-CN" altLang="en-US" sz="2400" dirty="0"/>
              <a:t>诗篇</a:t>
            </a:r>
            <a:r>
              <a:rPr lang="en-US" altLang="zh-CN" sz="2400" dirty="0"/>
              <a:t>》</a:t>
            </a:r>
            <a:r>
              <a:rPr lang="zh-CN" altLang="en-US" sz="2400" dirty="0"/>
              <a:t>和</a:t>
            </a:r>
            <a:r>
              <a:rPr lang="en-US" altLang="zh-CN" sz="2400" dirty="0"/>
              <a:t>《</a:t>
            </a:r>
            <a:r>
              <a:rPr lang="zh-CN" altLang="en-US" sz="2400" dirty="0"/>
              <a:t>雅歌</a:t>
            </a:r>
            <a:r>
              <a:rPr lang="en-US" altLang="zh-CN" sz="2400" dirty="0"/>
              <a:t>》</a:t>
            </a:r>
            <a:r>
              <a:rPr lang="zh-CN" altLang="en-US" sz="2400" dirty="0"/>
              <a:t>这五卷书被有的学者统称为“智慧书”。另一些学者则将这五卷书称为“诗歌书”</a:t>
            </a:r>
            <a:endParaRPr lang="en-US" altLang="zh-CN" sz="2400" dirty="0"/>
          </a:p>
          <a:p>
            <a:pPr>
              <a:lnSpc>
                <a:spcPct val="100000"/>
              </a:lnSpc>
              <a:buFont typeface="Wingdings" panose="05000000000000000000" pitchFamily="2" charset="2"/>
              <a:buChar char="q"/>
            </a:pPr>
            <a:r>
              <a:rPr lang="zh-CN" altLang="en-US" sz="2400" dirty="0"/>
              <a:t>本课的分类是：</a:t>
            </a:r>
            <a:endParaRPr lang="en-US" altLang="zh-CN" sz="2400" dirty="0"/>
          </a:p>
          <a:p>
            <a:pPr>
              <a:lnSpc>
                <a:spcPct val="100000"/>
              </a:lnSpc>
            </a:pPr>
            <a:r>
              <a:rPr lang="zh-CN" altLang="en-US" sz="2400" dirty="0"/>
              <a:t>诗歌：诗篇、</a:t>
            </a:r>
            <a:endParaRPr lang="en-US" altLang="zh-CN" sz="2400" dirty="0"/>
          </a:p>
          <a:p>
            <a:pPr>
              <a:lnSpc>
                <a:spcPct val="100000"/>
              </a:lnSpc>
            </a:pPr>
            <a:r>
              <a:rPr lang="zh-CN" altLang="en-US" sz="2400" dirty="0"/>
              <a:t>智慧书：约伯记、传道书、箴言、雅歌、</a:t>
            </a:r>
            <a:endParaRPr lang="en-US" altLang="zh-CN" sz="2400" dirty="0"/>
          </a:p>
          <a:p>
            <a:pPr>
              <a:lnSpc>
                <a:spcPct val="100000"/>
              </a:lnSpc>
            </a:pPr>
            <a:endParaRPr lang="en-US" sz="2400" dirty="0"/>
          </a:p>
        </p:txBody>
      </p:sp>
    </p:spTree>
    <p:extLst>
      <p:ext uri="{BB962C8B-B14F-4D97-AF65-F5344CB8AC3E}">
        <p14:creationId xmlns:p14="http://schemas.microsoft.com/office/powerpoint/2010/main" val="56686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6DB16F-F181-DBB5-2243-360CC308D5D4}"/>
              </a:ext>
            </a:extLst>
          </p:cNvPr>
          <p:cNvSpPr>
            <a:spLocks noGrp="1"/>
          </p:cNvSpPr>
          <p:nvPr>
            <p:ph type="title"/>
          </p:nvPr>
        </p:nvSpPr>
        <p:spPr/>
        <p:txBody>
          <a:bodyPr/>
          <a:lstStyle/>
          <a:p>
            <a:r>
              <a:rPr lang="zh-CN" altLang="en-US" dirty="0"/>
              <a:t>什么是诗篇？</a:t>
            </a:r>
            <a:endParaRPr lang="en-US" dirty="0"/>
          </a:p>
        </p:txBody>
      </p:sp>
      <p:sp>
        <p:nvSpPr>
          <p:cNvPr id="6" name="Content Placeholder 5">
            <a:extLst>
              <a:ext uri="{FF2B5EF4-FFF2-40B4-BE49-F238E27FC236}">
                <a16:creationId xmlns:a16="http://schemas.microsoft.com/office/drawing/2014/main" id="{38D7402D-419B-D4D9-15B9-F3FACE6F6A4C}"/>
              </a:ext>
            </a:extLst>
          </p:cNvPr>
          <p:cNvSpPr>
            <a:spLocks noGrp="1"/>
          </p:cNvSpPr>
          <p:nvPr>
            <p:ph idx="1"/>
          </p:nvPr>
        </p:nvSpPr>
        <p:spPr>
          <a:xfrm>
            <a:off x="1069848" y="2121408"/>
            <a:ext cx="10058400" cy="4251960"/>
          </a:xfrm>
        </p:spPr>
        <p:txBody>
          <a:bodyPr>
            <a:normAutofit/>
          </a:bodyPr>
          <a:lstStyle/>
          <a:p>
            <a:pPr>
              <a:lnSpc>
                <a:spcPct val="100000"/>
              </a:lnSpc>
              <a:buFont typeface="Wingdings" panose="05000000000000000000" pitchFamily="2" charset="2"/>
              <a:buChar char="q"/>
            </a:pPr>
            <a:r>
              <a:rPr lang="zh-CN" altLang="en-US" sz="2400" dirty="0">
                <a:latin typeface="SimSun" panose="02010600030101010101" pitchFamily="2" charset="-122"/>
                <a:ea typeface="SimSun" panose="02010600030101010101" pitchFamily="2" charset="-122"/>
              </a:rPr>
              <a:t>诗篇是一部由希伯来诗歌和祷文组成的文集，最初是犹太人敬拜礼仪的一部分。这些诗歌的主要目的是帮助神的子民向神献上敬拜和赞美。</a:t>
            </a:r>
          </a:p>
          <a:p>
            <a:pPr>
              <a:lnSpc>
                <a:spcPct val="100000"/>
              </a:lnSpc>
              <a:buFont typeface="Wingdings" panose="05000000000000000000" pitchFamily="2" charset="2"/>
              <a:buChar char="q"/>
            </a:pPr>
            <a:r>
              <a:rPr lang="en-US" altLang="zh-CN" sz="2400" dirty="0">
                <a:latin typeface="SimSun" panose="02010600030101010101" pitchFamily="2" charset="-122"/>
                <a:ea typeface="SimSun" panose="02010600030101010101" pitchFamily="2" charset="-122"/>
              </a:rPr>
              <a:t>150</a:t>
            </a:r>
            <a:r>
              <a:rPr lang="zh-CN" altLang="en-US" sz="2400" dirty="0">
                <a:latin typeface="SimSun" panose="02010600030101010101" pitchFamily="2" charset="-122"/>
                <a:ea typeface="SimSun" panose="02010600030101010101" pitchFamily="2" charset="-122"/>
              </a:rPr>
              <a:t>篇诗篇，分为五卷：</a:t>
            </a:r>
          </a:p>
          <a:p>
            <a:pPr>
              <a:lnSpc>
                <a:spcPct val="100000"/>
              </a:lnSpc>
            </a:pPr>
            <a:r>
              <a:rPr lang="zh-CN" altLang="en-US" sz="2400" dirty="0">
                <a:latin typeface="SimSun" panose="02010600030101010101" pitchFamily="2" charset="-122"/>
                <a:ea typeface="SimSun" panose="02010600030101010101" pitchFamily="2" charset="-122"/>
              </a:rPr>
              <a:t>卷一（</a:t>
            </a:r>
            <a:r>
              <a:rPr lang="en-US" altLang="zh-CN" sz="2400" dirty="0">
                <a:latin typeface="SimSun" panose="02010600030101010101" pitchFamily="2" charset="-122"/>
                <a:ea typeface="SimSun" panose="02010600030101010101" pitchFamily="2" charset="-122"/>
              </a:rPr>
              <a:t>1-41</a:t>
            </a:r>
            <a:r>
              <a:rPr lang="zh-CN" altLang="en-US" sz="2400" dirty="0">
                <a:latin typeface="SimSun" panose="02010600030101010101" pitchFamily="2" charset="-122"/>
                <a:ea typeface="SimSun" panose="02010600030101010101" pitchFamily="2" charset="-122"/>
              </a:rPr>
              <a:t>）大卫的诗</a:t>
            </a:r>
          </a:p>
          <a:p>
            <a:pPr>
              <a:lnSpc>
                <a:spcPct val="100000"/>
              </a:lnSpc>
            </a:pPr>
            <a:r>
              <a:rPr lang="zh-CN" altLang="en-US" sz="2400" dirty="0">
                <a:latin typeface="SimSun" panose="02010600030101010101" pitchFamily="2" charset="-122"/>
                <a:ea typeface="SimSun" panose="02010600030101010101" pitchFamily="2" charset="-122"/>
              </a:rPr>
              <a:t>卷二（</a:t>
            </a:r>
            <a:r>
              <a:rPr lang="en-US" altLang="zh-CN" sz="2400" dirty="0">
                <a:latin typeface="SimSun" panose="02010600030101010101" pitchFamily="2" charset="-122"/>
                <a:ea typeface="SimSun" panose="02010600030101010101" pitchFamily="2" charset="-122"/>
              </a:rPr>
              <a:t>42-72</a:t>
            </a:r>
            <a:r>
              <a:rPr lang="zh-CN" altLang="en-US" sz="2400" dirty="0">
                <a:latin typeface="SimSun" panose="02010600030101010101" pitchFamily="2" charset="-122"/>
                <a:ea typeface="SimSun" panose="02010600030101010101" pitchFamily="2" charset="-122"/>
              </a:rPr>
              <a:t>）大卫和可拉后裔的诗</a:t>
            </a:r>
          </a:p>
          <a:p>
            <a:pPr>
              <a:lnSpc>
                <a:spcPct val="100000"/>
              </a:lnSpc>
            </a:pPr>
            <a:r>
              <a:rPr lang="zh-CN" altLang="en-US" sz="2400" dirty="0">
                <a:latin typeface="SimSun" panose="02010600030101010101" pitchFamily="2" charset="-122"/>
                <a:ea typeface="SimSun" panose="02010600030101010101" pitchFamily="2" charset="-122"/>
              </a:rPr>
              <a:t>卷三（</a:t>
            </a:r>
            <a:r>
              <a:rPr lang="en-US" altLang="zh-CN" sz="2400" dirty="0">
                <a:latin typeface="SimSun" panose="02010600030101010101" pitchFamily="2" charset="-122"/>
                <a:ea typeface="SimSun" panose="02010600030101010101" pitchFamily="2" charset="-122"/>
              </a:rPr>
              <a:t>73-89</a:t>
            </a:r>
            <a:r>
              <a:rPr lang="zh-CN" altLang="en-US" sz="2400" dirty="0">
                <a:latin typeface="SimSun" panose="02010600030101010101" pitchFamily="2" charset="-122"/>
                <a:ea typeface="SimSun" panose="02010600030101010101" pitchFamily="2" charset="-122"/>
              </a:rPr>
              <a:t>）亚萨的诗</a:t>
            </a:r>
          </a:p>
          <a:p>
            <a:pPr>
              <a:lnSpc>
                <a:spcPct val="100000"/>
              </a:lnSpc>
            </a:pPr>
            <a:r>
              <a:rPr lang="zh-CN" altLang="en-US" sz="2400" dirty="0">
                <a:latin typeface="SimSun" panose="02010600030101010101" pitchFamily="2" charset="-122"/>
                <a:ea typeface="SimSun" panose="02010600030101010101" pitchFamily="2" charset="-122"/>
              </a:rPr>
              <a:t>卷四（</a:t>
            </a:r>
            <a:r>
              <a:rPr lang="en-US" altLang="zh-CN" sz="2400" dirty="0">
                <a:latin typeface="SimSun" panose="02010600030101010101" pitchFamily="2" charset="-122"/>
                <a:ea typeface="SimSun" panose="02010600030101010101" pitchFamily="2" charset="-122"/>
              </a:rPr>
              <a:t>90-106</a:t>
            </a:r>
            <a:r>
              <a:rPr lang="zh-CN" altLang="en-US" sz="2400" dirty="0">
                <a:latin typeface="SimSun" panose="02010600030101010101" pitchFamily="2" charset="-122"/>
                <a:ea typeface="SimSun" panose="02010600030101010101" pitchFamily="2" charset="-122"/>
              </a:rPr>
              <a:t>）无名诗人的诗</a:t>
            </a:r>
          </a:p>
          <a:p>
            <a:pPr>
              <a:lnSpc>
                <a:spcPct val="100000"/>
              </a:lnSpc>
            </a:pPr>
            <a:r>
              <a:rPr lang="zh-CN" altLang="en-US" sz="2400" dirty="0">
                <a:latin typeface="SimSun" panose="02010600030101010101" pitchFamily="2" charset="-122"/>
                <a:ea typeface="SimSun" panose="02010600030101010101" pitchFamily="2" charset="-122"/>
              </a:rPr>
              <a:t>卷五（</a:t>
            </a:r>
            <a:r>
              <a:rPr lang="en-US" altLang="zh-CN" sz="2400" dirty="0">
                <a:latin typeface="SimSun" panose="02010600030101010101" pitchFamily="2" charset="-122"/>
                <a:ea typeface="SimSun" panose="02010600030101010101" pitchFamily="2" charset="-122"/>
              </a:rPr>
              <a:t>107-150</a:t>
            </a:r>
            <a:r>
              <a:rPr lang="zh-CN" altLang="en-US" sz="2400" dirty="0">
                <a:latin typeface="SimSun" panose="02010600030101010101" pitchFamily="2" charset="-122"/>
                <a:ea typeface="SimSun" panose="02010600030101010101" pitchFamily="2" charset="-122"/>
              </a:rPr>
              <a:t>）大卫和无名诗人的诗</a:t>
            </a:r>
          </a:p>
          <a:p>
            <a:endParaRPr lang="en-US" sz="24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46516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770E9-2D40-40DE-DAD7-BCFEC74A7DF1}"/>
              </a:ext>
            </a:extLst>
          </p:cNvPr>
          <p:cNvSpPr>
            <a:spLocks noGrp="1"/>
          </p:cNvSpPr>
          <p:nvPr>
            <p:ph type="title"/>
          </p:nvPr>
        </p:nvSpPr>
        <p:spPr>
          <a:xfrm>
            <a:off x="683205" y="521702"/>
            <a:ext cx="4453622" cy="837541"/>
          </a:xfrm>
        </p:spPr>
        <p:txBody>
          <a:bodyPr>
            <a:normAutofit/>
          </a:bodyPr>
          <a:lstStyle/>
          <a:p>
            <a:r>
              <a:rPr lang="zh-CN" altLang="en-US" sz="3600" dirty="0">
                <a:solidFill>
                  <a:srgbClr val="00B050"/>
                </a:solidFill>
              </a:rPr>
              <a:t>诗篇细分</a:t>
            </a:r>
            <a:r>
              <a:rPr lang="en-US" altLang="zh-CN" sz="3600" dirty="0">
                <a:solidFill>
                  <a:srgbClr val="00B050"/>
                </a:solidFill>
              </a:rPr>
              <a:t>——</a:t>
            </a:r>
            <a:r>
              <a:rPr lang="zh-CN" altLang="en-US" sz="3600" dirty="0">
                <a:solidFill>
                  <a:srgbClr val="00B050"/>
                </a:solidFill>
              </a:rPr>
              <a:t>次文体</a:t>
            </a:r>
            <a:endParaRPr lang="en-US" sz="3600" dirty="0">
              <a:solidFill>
                <a:srgbClr val="00B050"/>
              </a:solidFill>
            </a:endParaRPr>
          </a:p>
        </p:txBody>
      </p:sp>
      <p:sp>
        <p:nvSpPr>
          <p:cNvPr id="3" name="Content Placeholder 2">
            <a:extLst>
              <a:ext uri="{FF2B5EF4-FFF2-40B4-BE49-F238E27FC236}">
                <a16:creationId xmlns:a16="http://schemas.microsoft.com/office/drawing/2014/main" id="{4A0D22AF-53C9-BB2F-E036-2399A46E65BB}"/>
              </a:ext>
            </a:extLst>
          </p:cNvPr>
          <p:cNvSpPr>
            <a:spLocks noGrp="1"/>
          </p:cNvSpPr>
          <p:nvPr>
            <p:ph sz="half" idx="1"/>
          </p:nvPr>
        </p:nvSpPr>
        <p:spPr>
          <a:xfrm>
            <a:off x="395416" y="1470453"/>
            <a:ext cx="5066270" cy="4955060"/>
          </a:xfrm>
        </p:spPr>
        <p:txBody>
          <a:bodyPr>
            <a:noAutofit/>
          </a:bodyPr>
          <a:lstStyle/>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弥赛亚</a:t>
            </a:r>
            <a:r>
              <a:rPr lang="zh-CN" altLang="en-US" sz="2200" dirty="0">
                <a:latin typeface="STZhongsong" panose="02010600040101010101" pitchFamily="2" charset="-122"/>
                <a:ea typeface="STZhongsong" panose="02010600040101010101" pitchFamily="2" charset="-122"/>
              </a:rPr>
              <a:t>诗篇、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赞美和感恩</a:t>
            </a:r>
            <a:r>
              <a:rPr lang="zh-CN" altLang="en-US" sz="2200" dirty="0">
                <a:latin typeface="STZhongsong" panose="02010600040101010101" pitchFamily="2" charset="-122"/>
                <a:ea typeface="STZhongsong" panose="02010600040101010101" pitchFamily="2" charset="-122"/>
              </a:rPr>
              <a:t>的诗篇、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哀歌</a:t>
            </a:r>
            <a:r>
              <a:rPr lang="zh-CN" altLang="en-US" sz="2200" dirty="0">
                <a:latin typeface="STZhongsong" panose="02010600040101010101" pitchFamily="2" charset="-122"/>
                <a:ea typeface="STZhongsong" panose="02010600040101010101" pitchFamily="2" charset="-122"/>
              </a:rPr>
              <a:t>（数量最多的一种类型，一共有</a:t>
            </a:r>
            <a:r>
              <a:rPr lang="en-US" altLang="zh-CN" sz="2200" dirty="0">
                <a:latin typeface="STZhongsong" panose="02010600040101010101" pitchFamily="2" charset="-122"/>
                <a:ea typeface="STZhongsong" panose="02010600040101010101" pitchFamily="2" charset="-122"/>
              </a:rPr>
              <a:t>67</a:t>
            </a:r>
            <a:r>
              <a:rPr lang="zh-CN" altLang="en-US" sz="2200" dirty="0">
                <a:latin typeface="STZhongsong" panose="02010600040101010101" pitchFamily="2" charset="-122"/>
                <a:ea typeface="STZhongsong" panose="02010600040101010101" pitchFamily="2" charset="-122"/>
              </a:rPr>
              <a:t>篇，比如第</a:t>
            </a:r>
            <a:r>
              <a:rPr lang="en-US" altLang="zh-CN" sz="2200" dirty="0">
                <a:latin typeface="STZhongsong" panose="02010600040101010101" pitchFamily="2" charset="-122"/>
                <a:ea typeface="STZhongsong" panose="02010600040101010101" pitchFamily="2" charset="-122"/>
              </a:rPr>
              <a:t>3</a:t>
            </a:r>
            <a:r>
              <a:rPr lang="zh-CN" altLang="en-US" sz="2200" dirty="0">
                <a:latin typeface="STZhongsong" panose="02010600040101010101" pitchFamily="2" charset="-122"/>
                <a:ea typeface="STZhongsong" panose="02010600040101010101" pitchFamily="2" charset="-122"/>
              </a:rPr>
              <a:t>、</a:t>
            </a:r>
            <a:r>
              <a:rPr lang="en-US" altLang="zh-CN" sz="2200" dirty="0">
                <a:latin typeface="STZhongsong" panose="02010600040101010101" pitchFamily="2" charset="-122"/>
                <a:ea typeface="STZhongsong" panose="02010600040101010101" pitchFamily="2" charset="-122"/>
              </a:rPr>
              <a:t>4</a:t>
            </a:r>
            <a:r>
              <a:rPr lang="zh-CN" altLang="en-US" sz="2200" dirty="0">
                <a:latin typeface="STZhongsong" panose="02010600040101010101" pitchFamily="2" charset="-122"/>
                <a:ea typeface="STZhongsong" panose="02010600040101010101" pitchFamily="2" charset="-122"/>
              </a:rPr>
              <a:t>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智慧</a:t>
            </a:r>
            <a:r>
              <a:rPr lang="zh-CN" altLang="en-US" sz="2200" dirty="0">
                <a:latin typeface="STZhongsong" panose="02010600040101010101" pitchFamily="2" charset="-122"/>
                <a:ea typeface="STZhongsong" panose="02010600040101010101" pitchFamily="2" charset="-122"/>
              </a:rPr>
              <a:t>诗篇、  </a:t>
            </a:r>
            <a:r>
              <a:rPr lang="en-US" altLang="zh-CN" sz="2200" dirty="0">
                <a:solidFill>
                  <a:schemeClr val="accent2"/>
                </a:solidFill>
                <a:latin typeface="STZhongsong" panose="02010600040101010101" pitchFamily="2" charset="-122"/>
                <a:ea typeface="STZhongsong" panose="02010600040101010101" pitchFamily="2" charset="-122"/>
                <a:sym typeface="Wingdings" panose="05000000000000000000" pitchFamily="2" charset="2"/>
              </a:rPr>
              <a:t> </a:t>
            </a: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立约</a:t>
            </a:r>
            <a:r>
              <a:rPr lang="zh-CN" altLang="en-US" sz="2200" dirty="0">
                <a:latin typeface="STZhongsong" panose="02010600040101010101" pitchFamily="2" charset="-122"/>
                <a:ea typeface="STZhongsong" panose="02010600040101010101" pitchFamily="2" charset="-122"/>
              </a:rPr>
              <a:t>诗篇、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历史</a:t>
            </a:r>
            <a:r>
              <a:rPr lang="zh-CN" altLang="en-US" sz="2200" dirty="0">
                <a:latin typeface="STZhongsong" panose="02010600040101010101" pitchFamily="2" charset="-122"/>
                <a:ea typeface="STZhongsong" panose="02010600040101010101" pitchFamily="2" charset="-122"/>
              </a:rPr>
              <a:t>诗篇、  </a:t>
            </a:r>
            <a:r>
              <a:rPr lang="en-US" altLang="zh-CN" sz="2200" dirty="0">
                <a:solidFill>
                  <a:schemeClr val="accent2"/>
                </a:solidFill>
                <a:latin typeface="STZhongsong" panose="02010600040101010101" pitchFamily="2" charset="-122"/>
                <a:ea typeface="STZhongsong" panose="02010600040101010101" pitchFamily="2" charset="-122"/>
                <a:sym typeface="Wingdings" panose="05000000000000000000" pitchFamily="2" charset="2"/>
              </a:rPr>
              <a:t> </a:t>
            </a: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自然</a:t>
            </a:r>
            <a:r>
              <a:rPr lang="zh-CN" altLang="en-US" sz="2200" dirty="0">
                <a:latin typeface="STZhongsong" panose="02010600040101010101" pitchFamily="2" charset="-122"/>
                <a:ea typeface="STZhongsong" panose="02010600040101010101" pitchFamily="2" charset="-122"/>
              </a:rPr>
              <a:t>诗篇、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朝圣</a:t>
            </a:r>
            <a:r>
              <a:rPr lang="zh-CN" altLang="en-US" sz="2200" dirty="0">
                <a:latin typeface="STZhongsong" panose="02010600040101010101" pitchFamily="2" charset="-122"/>
                <a:ea typeface="STZhongsong" panose="02010600040101010101" pitchFamily="2" charset="-122"/>
              </a:rPr>
              <a:t>诗篇（也称为“上行之诗”）</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solidFill>
                  <a:srgbClr val="0070C0"/>
                </a:solidFill>
                <a:highlight>
                  <a:srgbClr val="FFFF00"/>
                </a:highlight>
                <a:latin typeface="STZhongsong" panose="02010600040101010101" pitchFamily="2" charset="-122"/>
                <a:ea typeface="STZhongsong" panose="02010600040101010101" pitchFamily="2" charset="-122"/>
              </a:rPr>
              <a:t>咒诅</a:t>
            </a:r>
            <a:r>
              <a:rPr lang="zh-CN" altLang="en-US" sz="2200" dirty="0">
                <a:latin typeface="STZhongsong" panose="02010600040101010101" pitchFamily="2" charset="-122"/>
                <a:ea typeface="STZhongsong" panose="02010600040101010101" pitchFamily="2" charset="-122"/>
              </a:rPr>
              <a:t>诗篇（或称审判诗篇，如第</a:t>
            </a:r>
            <a:r>
              <a:rPr lang="en-US" altLang="zh-CN" sz="2200" dirty="0">
                <a:latin typeface="STZhongsong" panose="02010600040101010101" pitchFamily="2" charset="-122"/>
                <a:ea typeface="STZhongsong" panose="02010600040101010101" pitchFamily="2" charset="-122"/>
              </a:rPr>
              <a:t>109</a:t>
            </a:r>
            <a:r>
              <a:rPr lang="zh-CN" altLang="en-US" sz="2200" dirty="0">
                <a:latin typeface="STZhongsong" panose="02010600040101010101" pitchFamily="2" charset="-122"/>
                <a:ea typeface="STZhongsong" panose="02010600040101010101" pitchFamily="2" charset="-122"/>
              </a:rPr>
              <a:t>篇）。</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buFont typeface="Wingdings" panose="05000000000000000000" pitchFamily="2" charset="2"/>
              <a:buChar char="q"/>
            </a:pPr>
            <a:r>
              <a:rPr lang="zh-CN" altLang="en-US" sz="2200" dirty="0">
                <a:latin typeface="STZhongsong" panose="02010600040101010101" pitchFamily="2" charset="-122"/>
                <a:ea typeface="STZhongsong" panose="02010600040101010101" pitchFamily="2" charset="-122"/>
              </a:rPr>
              <a:t>请看右边的例子：大家觉得这是哪一种诗篇？为什么？</a:t>
            </a:r>
            <a:endParaRPr lang="en-US" altLang="zh-CN" sz="2200" dirty="0">
              <a:latin typeface="STZhongsong" panose="02010600040101010101" pitchFamily="2" charset="-122"/>
              <a:ea typeface="STZhongsong" panose="02010600040101010101" pitchFamily="2" charset="-122"/>
            </a:endParaRPr>
          </a:p>
          <a:p>
            <a:pPr>
              <a:lnSpc>
                <a:spcPct val="100000"/>
              </a:lnSpc>
              <a:spcBef>
                <a:spcPts val="600"/>
              </a:spcBef>
            </a:pPr>
            <a:r>
              <a:rPr lang="zh-CN" altLang="en-US" sz="2200" dirty="0">
                <a:highlight>
                  <a:srgbClr val="FFFF00"/>
                </a:highlight>
                <a:latin typeface="STZhongsong" panose="02010600040101010101" pitchFamily="2" charset="-122"/>
                <a:ea typeface="STZhongsong" panose="02010600040101010101" pitchFamily="2" charset="-122"/>
              </a:rPr>
              <a:t>自然诗篇</a:t>
            </a:r>
            <a:r>
              <a:rPr lang="zh-CN" altLang="en-US" sz="2200" dirty="0">
                <a:solidFill>
                  <a:schemeClr val="accent1"/>
                </a:solidFill>
                <a:latin typeface="STZhongsong" panose="02010600040101010101" pitchFamily="2" charset="-122"/>
                <a:ea typeface="STZhongsong" panose="02010600040101010101" pitchFamily="2" charset="-122"/>
              </a:rPr>
              <a:t>：赞美神这位创造者和保守者</a:t>
            </a:r>
          </a:p>
        </p:txBody>
      </p:sp>
      <p:sp>
        <p:nvSpPr>
          <p:cNvPr id="4" name="Content Placeholder 3">
            <a:extLst>
              <a:ext uri="{FF2B5EF4-FFF2-40B4-BE49-F238E27FC236}">
                <a16:creationId xmlns:a16="http://schemas.microsoft.com/office/drawing/2014/main" id="{FFBC1D28-1B12-5D69-9576-CD577D927629}"/>
              </a:ext>
            </a:extLst>
          </p:cNvPr>
          <p:cNvSpPr>
            <a:spLocks noGrp="1"/>
          </p:cNvSpPr>
          <p:nvPr>
            <p:ph sz="half" idx="2"/>
          </p:nvPr>
        </p:nvSpPr>
        <p:spPr>
          <a:xfrm>
            <a:off x="5609967" y="741405"/>
            <a:ext cx="6339016" cy="5684108"/>
          </a:xfrm>
          <a:solidFill>
            <a:schemeClr val="bg2">
              <a:alpha val="48000"/>
            </a:schemeClr>
          </a:solidFill>
          <a:effectLst>
            <a:softEdge rad="152400"/>
          </a:effectLst>
        </p:spPr>
        <p:txBody>
          <a:bodyPr>
            <a:noAutofit/>
          </a:bodyPr>
          <a:lstStyle/>
          <a:p>
            <a:pPr marL="0" indent="0">
              <a:lnSpc>
                <a:spcPct val="100000"/>
              </a:lnSpc>
              <a:buNone/>
            </a:pPr>
            <a:r>
              <a:rPr lang="zh-CN" altLang="en-US" sz="2300" dirty="0">
                <a:latin typeface="SimSun" panose="02010600030101010101" pitchFamily="2" charset="-122"/>
                <a:ea typeface="SimSun" panose="02010600030101010101" pitchFamily="2" charset="-122"/>
              </a:rPr>
              <a:t>诗</a:t>
            </a:r>
            <a:r>
              <a:rPr lang="en-US" altLang="zh-CN" sz="2300" dirty="0">
                <a:latin typeface="SimSun" panose="02010600030101010101" pitchFamily="2" charset="-122"/>
                <a:ea typeface="SimSun" panose="02010600030101010101" pitchFamily="2" charset="-122"/>
              </a:rPr>
              <a:t>29</a:t>
            </a:r>
            <a:r>
              <a:rPr lang="zh-CN" altLang="en-US" sz="2300" dirty="0">
                <a:latin typeface="SimSun" panose="02010600030101010101" pitchFamily="2" charset="-122"/>
                <a:ea typeface="SimSun" panose="02010600030101010101" pitchFamily="2" charset="-122"/>
              </a:rPr>
              <a:t>：</a:t>
            </a:r>
            <a:r>
              <a:rPr lang="en-US" altLang="zh-CN" sz="2300" dirty="0">
                <a:latin typeface="SimSun" panose="02010600030101010101" pitchFamily="2" charset="-122"/>
                <a:ea typeface="SimSun" panose="02010600030101010101" pitchFamily="2" charset="-122"/>
              </a:rPr>
              <a:t>1 </a:t>
            </a:r>
            <a:r>
              <a:rPr lang="zh-CN" altLang="en-US" sz="2300" dirty="0">
                <a:latin typeface="SimSun" panose="02010600030101010101" pitchFamily="2" charset="-122"/>
                <a:ea typeface="SimSun" panose="02010600030101010101" pitchFamily="2" charset="-122"/>
              </a:rPr>
              <a:t>神的众子啊，你们要将荣耀、能力归给耶和华，归给耶和华！</a:t>
            </a:r>
            <a:r>
              <a:rPr lang="en-US" altLang="zh-CN" sz="2300" dirty="0">
                <a:latin typeface="SimSun" panose="02010600030101010101" pitchFamily="2" charset="-122"/>
                <a:ea typeface="SimSun" panose="02010600030101010101" pitchFamily="2" charset="-122"/>
              </a:rPr>
              <a:t>2 </a:t>
            </a:r>
            <a:r>
              <a:rPr lang="zh-CN" altLang="en-US" sz="2300" dirty="0">
                <a:latin typeface="SimSun" panose="02010600030101010101" pitchFamily="2" charset="-122"/>
                <a:ea typeface="SimSun" panose="02010600030101010101" pitchFamily="2" charset="-122"/>
              </a:rPr>
              <a:t>要将耶和华的名所当得的荣耀归给他，以圣洁的（的：或译为）妆饰敬拜耶和华。</a:t>
            </a:r>
            <a:r>
              <a:rPr lang="en-US" altLang="zh-CN" sz="2300" dirty="0">
                <a:latin typeface="SimSun" panose="02010600030101010101" pitchFamily="2" charset="-122"/>
                <a:ea typeface="SimSun" panose="02010600030101010101" pitchFamily="2" charset="-122"/>
              </a:rPr>
              <a:t>3 </a:t>
            </a:r>
            <a:r>
              <a:rPr lang="zh-CN" altLang="en-US" sz="2300" dirty="0">
                <a:latin typeface="SimSun" panose="02010600030101010101" pitchFamily="2" charset="-122"/>
                <a:ea typeface="SimSun" panose="02010600030101010101" pitchFamily="2" charset="-122"/>
              </a:rPr>
              <a:t>耶和华的声音发在水上；荣耀的神打雷，耶和华打雷在大水之上。</a:t>
            </a:r>
            <a:r>
              <a:rPr lang="en-US" altLang="zh-CN" sz="2300" dirty="0">
                <a:latin typeface="SimSun" panose="02010600030101010101" pitchFamily="2" charset="-122"/>
                <a:ea typeface="SimSun" panose="02010600030101010101" pitchFamily="2" charset="-122"/>
              </a:rPr>
              <a:t>4 </a:t>
            </a:r>
            <a:r>
              <a:rPr lang="zh-CN" altLang="en-US" sz="2300" dirty="0">
                <a:latin typeface="SimSun" panose="02010600030101010101" pitchFamily="2" charset="-122"/>
                <a:ea typeface="SimSun" panose="02010600030101010101" pitchFamily="2" charset="-122"/>
              </a:rPr>
              <a:t>耶和华的声音大有能力；耶和华的声音满有威严。</a:t>
            </a:r>
            <a:r>
              <a:rPr lang="en-US" altLang="zh-CN" sz="2300" dirty="0">
                <a:latin typeface="SimSun" panose="02010600030101010101" pitchFamily="2" charset="-122"/>
                <a:ea typeface="SimSun" panose="02010600030101010101" pitchFamily="2" charset="-122"/>
              </a:rPr>
              <a:t>5 </a:t>
            </a:r>
            <a:r>
              <a:rPr lang="zh-CN" altLang="en-US" sz="2300" dirty="0">
                <a:latin typeface="SimSun" panose="02010600030101010101" pitchFamily="2" charset="-122"/>
                <a:ea typeface="SimSun" panose="02010600030101010101" pitchFamily="2" charset="-122"/>
              </a:rPr>
              <a:t>耶和华的声音震破香柏树；耶和华震碎利巴嫩的香柏树。</a:t>
            </a:r>
            <a:r>
              <a:rPr lang="en-US" altLang="zh-CN" sz="2300" dirty="0">
                <a:latin typeface="SimSun" panose="02010600030101010101" pitchFamily="2" charset="-122"/>
                <a:ea typeface="SimSun" panose="02010600030101010101" pitchFamily="2" charset="-122"/>
              </a:rPr>
              <a:t>6 </a:t>
            </a:r>
            <a:r>
              <a:rPr lang="zh-CN" altLang="en-US" sz="2300" dirty="0">
                <a:latin typeface="SimSun" panose="02010600030101010101" pitchFamily="2" charset="-122"/>
                <a:ea typeface="SimSun" panose="02010600030101010101" pitchFamily="2" charset="-122"/>
              </a:rPr>
              <a:t>他也使之跳跃如牛犊，使利巴嫩和西连跳跃如野牛犊。</a:t>
            </a:r>
            <a:r>
              <a:rPr lang="en-US" altLang="zh-CN" sz="2300" dirty="0">
                <a:latin typeface="SimSun" panose="02010600030101010101" pitchFamily="2" charset="-122"/>
                <a:ea typeface="SimSun" panose="02010600030101010101" pitchFamily="2" charset="-122"/>
              </a:rPr>
              <a:t>7 </a:t>
            </a:r>
            <a:r>
              <a:rPr lang="zh-CN" altLang="en-US" sz="2300" dirty="0">
                <a:latin typeface="SimSun" panose="02010600030101010101" pitchFamily="2" charset="-122"/>
                <a:ea typeface="SimSun" panose="02010600030101010101" pitchFamily="2" charset="-122"/>
              </a:rPr>
              <a:t>耶和华的声音使火焰分岔。</a:t>
            </a:r>
            <a:r>
              <a:rPr lang="en-US" altLang="zh-CN" sz="2300" dirty="0">
                <a:latin typeface="SimSun" panose="02010600030101010101" pitchFamily="2" charset="-122"/>
                <a:ea typeface="SimSun" panose="02010600030101010101" pitchFamily="2" charset="-122"/>
              </a:rPr>
              <a:t>8 </a:t>
            </a:r>
            <a:r>
              <a:rPr lang="zh-CN" altLang="en-US" sz="2300" dirty="0">
                <a:latin typeface="SimSun" panose="02010600030101010101" pitchFamily="2" charset="-122"/>
                <a:ea typeface="SimSun" panose="02010600030101010101" pitchFamily="2" charset="-122"/>
              </a:rPr>
              <a:t>耶和华的声音震动旷野；耶和华震动加低斯的旷野。</a:t>
            </a:r>
            <a:r>
              <a:rPr lang="en-US" altLang="zh-CN" sz="2300" dirty="0">
                <a:latin typeface="SimSun" panose="02010600030101010101" pitchFamily="2" charset="-122"/>
                <a:ea typeface="SimSun" panose="02010600030101010101" pitchFamily="2" charset="-122"/>
              </a:rPr>
              <a:t>9 </a:t>
            </a:r>
            <a:r>
              <a:rPr lang="zh-CN" altLang="en-US" sz="2300" dirty="0">
                <a:latin typeface="SimSun" panose="02010600030101010101" pitchFamily="2" charset="-122"/>
                <a:ea typeface="SimSun" panose="02010600030101010101" pitchFamily="2" charset="-122"/>
              </a:rPr>
              <a:t>耶和华的声音惊动母鹿落胎，树木也脱落净光。凡在他殿中的，都称说他的荣耀。</a:t>
            </a:r>
            <a:r>
              <a:rPr lang="en-US" altLang="zh-CN" sz="2300" dirty="0">
                <a:latin typeface="SimSun" panose="02010600030101010101" pitchFamily="2" charset="-122"/>
                <a:ea typeface="SimSun" panose="02010600030101010101" pitchFamily="2" charset="-122"/>
              </a:rPr>
              <a:t>10 </a:t>
            </a:r>
            <a:r>
              <a:rPr lang="zh-CN" altLang="en-US" sz="2300" dirty="0">
                <a:latin typeface="SimSun" panose="02010600030101010101" pitchFamily="2" charset="-122"/>
                <a:ea typeface="SimSun" panose="02010600030101010101" pitchFamily="2" charset="-122"/>
              </a:rPr>
              <a:t>洪水泛滥之时，耶和华坐着为王；耶和华坐着为王，直到永远。</a:t>
            </a:r>
            <a:r>
              <a:rPr lang="en-US" altLang="zh-CN" sz="2300" dirty="0">
                <a:latin typeface="SimSun" panose="02010600030101010101" pitchFamily="2" charset="-122"/>
                <a:ea typeface="SimSun" panose="02010600030101010101" pitchFamily="2" charset="-122"/>
              </a:rPr>
              <a:t>11 </a:t>
            </a:r>
            <a:r>
              <a:rPr lang="zh-CN" altLang="en-US" sz="2300" dirty="0">
                <a:latin typeface="SimSun" panose="02010600030101010101" pitchFamily="2" charset="-122"/>
                <a:ea typeface="SimSun" panose="02010600030101010101" pitchFamily="2" charset="-122"/>
              </a:rPr>
              <a:t>耶和华必赐力量给他的百姓；耶和华必赐平安的福给他的百姓。</a:t>
            </a:r>
          </a:p>
        </p:txBody>
      </p:sp>
    </p:spTree>
    <p:extLst>
      <p:ext uri="{BB962C8B-B14F-4D97-AF65-F5344CB8AC3E}">
        <p14:creationId xmlns:p14="http://schemas.microsoft.com/office/powerpoint/2010/main" val="396314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barn(inVertical)">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barn(inVertical)">
                                      <p:cBhvr>
                                        <p:cTn id="1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A38036-E768-D4CD-86FE-CEEB447D3BE3}"/>
              </a:ext>
            </a:extLst>
          </p:cNvPr>
          <p:cNvSpPr>
            <a:spLocks noGrp="1"/>
          </p:cNvSpPr>
          <p:nvPr>
            <p:ph type="title"/>
          </p:nvPr>
        </p:nvSpPr>
        <p:spPr>
          <a:xfrm>
            <a:off x="1069848" y="484632"/>
            <a:ext cx="10058400" cy="800471"/>
          </a:xfrm>
        </p:spPr>
        <p:txBody>
          <a:bodyPr>
            <a:normAutofit/>
          </a:bodyPr>
          <a:lstStyle/>
          <a:p>
            <a:r>
              <a:rPr lang="zh-CN" altLang="en-US" sz="4400" dirty="0">
                <a:solidFill>
                  <a:srgbClr val="00B050"/>
                </a:solidFill>
              </a:rPr>
              <a:t>例</a:t>
            </a:r>
            <a:r>
              <a:rPr lang="en-US" altLang="zh-CN" sz="4400" dirty="0">
                <a:solidFill>
                  <a:srgbClr val="00B050"/>
                </a:solidFill>
              </a:rPr>
              <a:t>2</a:t>
            </a:r>
            <a:r>
              <a:rPr lang="zh-CN" altLang="en-US" sz="4400" dirty="0">
                <a:solidFill>
                  <a:srgbClr val="00B050"/>
                </a:solidFill>
              </a:rPr>
              <a:t>：</a:t>
            </a:r>
            <a:endParaRPr lang="en-US" sz="4400" dirty="0">
              <a:solidFill>
                <a:srgbClr val="00B050"/>
              </a:solidFill>
            </a:endParaRPr>
          </a:p>
        </p:txBody>
      </p:sp>
      <p:sp>
        <p:nvSpPr>
          <p:cNvPr id="3" name="Content Placeholder 2">
            <a:extLst>
              <a:ext uri="{FF2B5EF4-FFF2-40B4-BE49-F238E27FC236}">
                <a16:creationId xmlns:a16="http://schemas.microsoft.com/office/drawing/2014/main" id="{73C04130-4515-CFC0-4E81-4DE085357375}"/>
              </a:ext>
            </a:extLst>
          </p:cNvPr>
          <p:cNvSpPr>
            <a:spLocks noGrp="1"/>
          </p:cNvSpPr>
          <p:nvPr>
            <p:ph sz="half" idx="1"/>
          </p:nvPr>
        </p:nvSpPr>
        <p:spPr>
          <a:xfrm>
            <a:off x="6367271" y="1062680"/>
            <a:ext cx="5416377" cy="5103341"/>
          </a:xfrm>
          <a:solidFill>
            <a:schemeClr val="bg2">
              <a:alpha val="54000"/>
            </a:schemeClr>
          </a:solidFill>
          <a:effectLst>
            <a:softEdge rad="292100"/>
          </a:effectLst>
        </p:spPr>
        <p:txBody>
          <a:bodyPr>
            <a:noAutofit/>
          </a:bodyPr>
          <a:lstStyle/>
          <a:p>
            <a:pPr marL="0" indent="0">
              <a:lnSpc>
                <a:spcPct val="100000"/>
              </a:lnSpc>
              <a:buNone/>
            </a:pPr>
            <a:r>
              <a:rPr lang="zh-CN" altLang="en-US" sz="2400" dirty="0"/>
              <a:t>诗</a:t>
            </a:r>
            <a:r>
              <a:rPr lang="en-US" altLang="zh-CN" sz="2400" dirty="0"/>
              <a:t>110</a:t>
            </a:r>
            <a:r>
              <a:rPr lang="zh-CN" altLang="en-US" sz="2400" dirty="0"/>
              <a:t>：</a:t>
            </a:r>
            <a:r>
              <a:rPr lang="en-US" altLang="zh-CN" sz="2400" dirty="0">
                <a:latin typeface="SimSun" panose="02010600030101010101" pitchFamily="2" charset="-122"/>
                <a:ea typeface="SimSun" panose="02010600030101010101" pitchFamily="2" charset="-122"/>
              </a:rPr>
              <a:t>1 </a:t>
            </a:r>
            <a:r>
              <a:rPr lang="zh-CN" altLang="en-US" sz="2400" dirty="0">
                <a:latin typeface="SimSun" panose="02010600030101010101" pitchFamily="2" charset="-122"/>
                <a:ea typeface="SimSun" panose="02010600030101010101" pitchFamily="2" charset="-122"/>
              </a:rPr>
              <a:t>耶和华对我主说：你坐在我的右边，等我使你仇敌作你的脚凳。</a:t>
            </a:r>
            <a:r>
              <a:rPr lang="en-US" altLang="zh-CN" sz="2400" dirty="0">
                <a:latin typeface="SimSun" panose="02010600030101010101" pitchFamily="2" charset="-122"/>
                <a:ea typeface="SimSun" panose="02010600030101010101" pitchFamily="2" charset="-122"/>
              </a:rPr>
              <a:t>2 </a:t>
            </a:r>
            <a:r>
              <a:rPr lang="zh-CN" altLang="en-US" sz="2400" dirty="0">
                <a:latin typeface="SimSun" panose="02010600030101010101" pitchFamily="2" charset="-122"/>
                <a:ea typeface="SimSun" panose="02010600030101010101" pitchFamily="2" charset="-122"/>
              </a:rPr>
              <a:t>耶和华必使你从锡安伸出能力的杖来；你要在你仇敌中掌权。</a:t>
            </a:r>
            <a:r>
              <a:rPr lang="en-US" altLang="zh-CN" sz="2400" dirty="0">
                <a:latin typeface="SimSun" panose="02010600030101010101" pitchFamily="2" charset="-122"/>
                <a:ea typeface="SimSun" panose="02010600030101010101" pitchFamily="2" charset="-122"/>
              </a:rPr>
              <a:t>3 </a:t>
            </a:r>
            <a:r>
              <a:rPr lang="zh-CN" altLang="en-US" sz="2400" dirty="0">
                <a:latin typeface="SimSun" panose="02010600030101010101" pitchFamily="2" charset="-122"/>
                <a:ea typeface="SimSun" panose="02010600030101010101" pitchFamily="2" charset="-122"/>
              </a:rPr>
              <a:t>当你掌权的日子，你的民要以圣洁的妆饰为衣，甘心牺牲自己；你的民多如清晨的甘露。</a:t>
            </a:r>
            <a:r>
              <a:rPr lang="en-US" altLang="zh-CN" sz="2400" dirty="0">
                <a:latin typeface="SimSun" panose="02010600030101010101" pitchFamily="2" charset="-122"/>
                <a:ea typeface="SimSun" panose="02010600030101010101" pitchFamily="2" charset="-122"/>
              </a:rPr>
              <a:t>4 </a:t>
            </a:r>
            <a:r>
              <a:rPr lang="zh-CN" altLang="en-US" sz="2400" dirty="0">
                <a:latin typeface="SimSun" panose="02010600030101010101" pitchFamily="2" charset="-122"/>
                <a:ea typeface="SimSun" panose="02010600030101010101" pitchFamily="2" charset="-122"/>
              </a:rPr>
              <a:t>耶和华起了誓，决不后悔，说：你是照着麦基洗德的等次永远为祭司。</a:t>
            </a:r>
            <a:r>
              <a:rPr lang="en-US" altLang="zh-CN" sz="2400" dirty="0">
                <a:latin typeface="SimSun" panose="02010600030101010101" pitchFamily="2" charset="-122"/>
                <a:ea typeface="SimSun" panose="02010600030101010101" pitchFamily="2" charset="-122"/>
              </a:rPr>
              <a:t>5 </a:t>
            </a:r>
            <a:r>
              <a:rPr lang="zh-CN" altLang="en-US" sz="2400" dirty="0">
                <a:latin typeface="SimSun" panose="02010600030101010101" pitchFamily="2" charset="-122"/>
                <a:ea typeface="SimSun" panose="02010600030101010101" pitchFamily="2" charset="-122"/>
              </a:rPr>
              <a:t>在你右边的主，当他发怒的日子，必打伤列王。</a:t>
            </a:r>
            <a:r>
              <a:rPr lang="en-US" altLang="zh-CN" sz="2400" dirty="0">
                <a:latin typeface="SimSun" panose="02010600030101010101" pitchFamily="2" charset="-122"/>
                <a:ea typeface="SimSun" panose="02010600030101010101" pitchFamily="2" charset="-122"/>
              </a:rPr>
              <a:t>6 </a:t>
            </a:r>
            <a:r>
              <a:rPr lang="zh-CN" altLang="en-US" sz="2400" dirty="0">
                <a:latin typeface="SimSun" panose="02010600030101010101" pitchFamily="2" charset="-122"/>
                <a:ea typeface="SimSun" panose="02010600030101010101" pitchFamily="2" charset="-122"/>
              </a:rPr>
              <a:t>他要在列邦中刑罚恶人，尸首就遍满各处；他要在许多国中打破仇敌的头。</a:t>
            </a:r>
            <a:r>
              <a:rPr lang="en-US" altLang="zh-CN" sz="2400" dirty="0">
                <a:latin typeface="SimSun" panose="02010600030101010101" pitchFamily="2" charset="-122"/>
                <a:ea typeface="SimSun" panose="02010600030101010101" pitchFamily="2" charset="-122"/>
              </a:rPr>
              <a:t>7 </a:t>
            </a:r>
            <a:r>
              <a:rPr lang="zh-CN" altLang="en-US" sz="2400" dirty="0">
                <a:latin typeface="SimSun" panose="02010600030101010101" pitchFamily="2" charset="-122"/>
                <a:ea typeface="SimSun" panose="02010600030101010101" pitchFamily="2" charset="-122"/>
              </a:rPr>
              <a:t>他要喝路旁的河水，因此必抬起头来。</a:t>
            </a:r>
          </a:p>
        </p:txBody>
      </p:sp>
      <p:sp>
        <p:nvSpPr>
          <p:cNvPr id="5" name="Content Placeholder 4">
            <a:extLst>
              <a:ext uri="{FF2B5EF4-FFF2-40B4-BE49-F238E27FC236}">
                <a16:creationId xmlns:a16="http://schemas.microsoft.com/office/drawing/2014/main" id="{54D11F07-D5BD-9FEB-7B13-454CEBC436E3}"/>
              </a:ext>
            </a:extLst>
          </p:cNvPr>
          <p:cNvSpPr>
            <a:spLocks noGrp="1"/>
          </p:cNvSpPr>
          <p:nvPr>
            <p:ph sz="half" idx="2"/>
          </p:nvPr>
        </p:nvSpPr>
        <p:spPr>
          <a:xfrm>
            <a:off x="514866" y="1507524"/>
            <a:ext cx="5416377" cy="4865844"/>
          </a:xfrm>
        </p:spPr>
        <p:txBody>
          <a:bodyPr>
            <a:normAutofit fontScale="92500" lnSpcReduction="10000"/>
          </a:bodyPr>
          <a:lstStyle/>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弥赛亚</a:t>
            </a:r>
            <a:r>
              <a:rPr lang="zh-CN" altLang="en-US" sz="2400" dirty="0">
                <a:solidFill>
                  <a:prstClr val="black"/>
                </a:solidFill>
                <a:latin typeface="STZhongsong" panose="02010600040101010101" pitchFamily="2" charset="-122"/>
                <a:ea typeface="STZhongsong" panose="02010600040101010101" pitchFamily="2" charset="-122"/>
              </a:rPr>
              <a:t>诗篇、</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赞美和感恩</a:t>
            </a:r>
            <a:r>
              <a:rPr lang="zh-CN" altLang="en-US" sz="2400" dirty="0">
                <a:solidFill>
                  <a:prstClr val="black"/>
                </a:solidFill>
                <a:latin typeface="STZhongsong" panose="02010600040101010101" pitchFamily="2" charset="-122"/>
                <a:ea typeface="STZhongsong" panose="02010600040101010101" pitchFamily="2" charset="-122"/>
              </a:rPr>
              <a:t>的诗篇、</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哀歌</a:t>
            </a:r>
            <a:r>
              <a:rPr lang="zh-CN" altLang="en-US" sz="2400" dirty="0">
                <a:solidFill>
                  <a:prstClr val="black"/>
                </a:solidFill>
                <a:latin typeface="STZhongsong" panose="02010600040101010101" pitchFamily="2" charset="-122"/>
                <a:ea typeface="STZhongsong" panose="02010600040101010101" pitchFamily="2" charset="-122"/>
              </a:rPr>
              <a:t>（数量最多的一种类型，一共有</a:t>
            </a:r>
            <a:r>
              <a:rPr lang="en-US" altLang="zh-CN" sz="2400" dirty="0">
                <a:solidFill>
                  <a:prstClr val="black"/>
                </a:solidFill>
                <a:latin typeface="STZhongsong" panose="02010600040101010101" pitchFamily="2" charset="-122"/>
                <a:ea typeface="STZhongsong" panose="02010600040101010101" pitchFamily="2" charset="-122"/>
              </a:rPr>
              <a:t>67</a:t>
            </a:r>
            <a:r>
              <a:rPr lang="zh-CN" altLang="en-US" sz="2400" dirty="0">
                <a:solidFill>
                  <a:prstClr val="black"/>
                </a:solidFill>
                <a:latin typeface="STZhongsong" panose="02010600040101010101" pitchFamily="2" charset="-122"/>
                <a:ea typeface="STZhongsong" panose="02010600040101010101" pitchFamily="2" charset="-122"/>
              </a:rPr>
              <a:t>篇，比如第</a:t>
            </a:r>
            <a:r>
              <a:rPr lang="en-US" altLang="zh-CN" sz="2400" dirty="0">
                <a:solidFill>
                  <a:prstClr val="black"/>
                </a:solidFill>
                <a:latin typeface="STZhongsong" panose="02010600040101010101" pitchFamily="2" charset="-122"/>
                <a:ea typeface="STZhongsong" panose="02010600040101010101" pitchFamily="2" charset="-122"/>
              </a:rPr>
              <a:t>3</a:t>
            </a:r>
            <a:r>
              <a:rPr lang="zh-CN" altLang="en-US" sz="2400" dirty="0">
                <a:solidFill>
                  <a:prstClr val="black"/>
                </a:solidFill>
                <a:latin typeface="STZhongsong" panose="02010600040101010101" pitchFamily="2" charset="-122"/>
                <a:ea typeface="STZhongsong" panose="02010600040101010101" pitchFamily="2" charset="-122"/>
              </a:rPr>
              <a:t>、</a:t>
            </a:r>
            <a:r>
              <a:rPr lang="en-US" altLang="zh-CN" sz="2400" dirty="0">
                <a:solidFill>
                  <a:prstClr val="black"/>
                </a:solidFill>
                <a:latin typeface="STZhongsong" panose="02010600040101010101" pitchFamily="2" charset="-122"/>
                <a:ea typeface="STZhongsong" panose="02010600040101010101" pitchFamily="2" charset="-122"/>
              </a:rPr>
              <a:t>4</a:t>
            </a:r>
            <a:r>
              <a:rPr lang="zh-CN" altLang="en-US" sz="2400" dirty="0">
                <a:solidFill>
                  <a:prstClr val="black"/>
                </a:solidFill>
                <a:latin typeface="STZhongsong" panose="02010600040101010101" pitchFamily="2" charset="-122"/>
                <a:ea typeface="STZhongsong" panose="02010600040101010101" pitchFamily="2" charset="-122"/>
              </a:rPr>
              <a:t>篇）、</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智慧</a:t>
            </a:r>
            <a:r>
              <a:rPr lang="zh-CN" altLang="en-US" sz="2400" dirty="0">
                <a:solidFill>
                  <a:prstClr val="black"/>
                </a:solidFill>
                <a:latin typeface="STZhongsong" panose="02010600040101010101" pitchFamily="2" charset="-122"/>
                <a:ea typeface="STZhongsong" panose="02010600040101010101" pitchFamily="2" charset="-122"/>
              </a:rPr>
              <a:t>诗篇、  </a:t>
            </a:r>
            <a:r>
              <a:rPr lang="en-US" altLang="zh-CN" sz="2400" dirty="0">
                <a:solidFill>
                  <a:srgbClr val="9B2D1F"/>
                </a:solidFill>
                <a:latin typeface="STZhongsong" panose="02010600040101010101" pitchFamily="2" charset="-122"/>
                <a:ea typeface="STZhongsong" panose="02010600040101010101" pitchFamily="2" charset="-122"/>
                <a:sym typeface="Wingdings" panose="05000000000000000000" pitchFamily="2" charset="2"/>
              </a:rPr>
              <a:t> </a:t>
            </a: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立约</a:t>
            </a:r>
            <a:r>
              <a:rPr lang="zh-CN" altLang="en-US" sz="2400" dirty="0">
                <a:solidFill>
                  <a:prstClr val="black"/>
                </a:solidFill>
                <a:latin typeface="STZhongsong" panose="02010600040101010101" pitchFamily="2" charset="-122"/>
                <a:ea typeface="STZhongsong" panose="02010600040101010101" pitchFamily="2" charset="-122"/>
              </a:rPr>
              <a:t>诗篇、</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历史</a:t>
            </a:r>
            <a:r>
              <a:rPr lang="zh-CN" altLang="en-US" sz="2400" dirty="0">
                <a:solidFill>
                  <a:prstClr val="black"/>
                </a:solidFill>
                <a:latin typeface="STZhongsong" panose="02010600040101010101" pitchFamily="2" charset="-122"/>
                <a:ea typeface="STZhongsong" panose="02010600040101010101" pitchFamily="2" charset="-122"/>
              </a:rPr>
              <a:t>诗篇、  </a:t>
            </a:r>
            <a:r>
              <a:rPr lang="en-US" altLang="zh-CN" sz="2400" dirty="0">
                <a:solidFill>
                  <a:srgbClr val="9B2D1F"/>
                </a:solidFill>
                <a:latin typeface="STZhongsong" panose="02010600040101010101" pitchFamily="2" charset="-122"/>
                <a:ea typeface="STZhongsong" panose="02010600040101010101" pitchFamily="2" charset="-122"/>
                <a:sym typeface="Wingdings" panose="05000000000000000000" pitchFamily="2" charset="2"/>
              </a:rPr>
              <a:t> </a:t>
            </a: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自然</a:t>
            </a:r>
            <a:r>
              <a:rPr lang="zh-CN" altLang="en-US" sz="2400" dirty="0">
                <a:solidFill>
                  <a:prstClr val="black"/>
                </a:solidFill>
                <a:latin typeface="STZhongsong" panose="02010600040101010101" pitchFamily="2" charset="-122"/>
                <a:ea typeface="STZhongsong" panose="02010600040101010101" pitchFamily="2" charset="-122"/>
              </a:rPr>
              <a:t>诗篇、</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朝圣</a:t>
            </a:r>
            <a:r>
              <a:rPr lang="zh-CN" altLang="en-US" sz="2400" dirty="0">
                <a:solidFill>
                  <a:prstClr val="black"/>
                </a:solidFill>
                <a:latin typeface="STZhongsong" panose="02010600040101010101" pitchFamily="2" charset="-122"/>
                <a:ea typeface="STZhongsong" panose="02010600040101010101" pitchFamily="2" charset="-122"/>
              </a:rPr>
              <a:t>诗篇（也称为“上行之诗”）</a:t>
            </a:r>
            <a:endParaRPr lang="en-US" altLang="zh-CN" sz="2400" dirty="0">
              <a:solidFill>
                <a:prstClr val="black"/>
              </a:solidFill>
              <a:latin typeface="STZhongsong" panose="02010600040101010101" pitchFamily="2" charset="-122"/>
              <a:ea typeface="STZhongsong" panose="02010600040101010101" pitchFamily="2" charset="-122"/>
            </a:endParaRPr>
          </a:p>
          <a:p>
            <a:pPr lvl="0">
              <a:lnSpc>
                <a:spcPct val="100000"/>
              </a:lnSpc>
              <a:spcBef>
                <a:spcPts val="600"/>
              </a:spcBef>
              <a:buClr>
                <a:srgbClr val="D34817">
                  <a:lumMod val="75000"/>
                </a:srgbClr>
              </a:buClr>
            </a:pPr>
            <a:r>
              <a:rPr lang="zh-CN" altLang="en-US" sz="2400" dirty="0">
                <a:solidFill>
                  <a:srgbClr val="0070C0"/>
                </a:solidFill>
                <a:highlight>
                  <a:srgbClr val="FFFF00"/>
                </a:highlight>
                <a:latin typeface="STZhongsong" panose="02010600040101010101" pitchFamily="2" charset="-122"/>
                <a:ea typeface="STZhongsong" panose="02010600040101010101" pitchFamily="2" charset="-122"/>
              </a:rPr>
              <a:t>咒诅</a:t>
            </a:r>
            <a:r>
              <a:rPr lang="zh-CN" altLang="en-US" sz="2400" dirty="0">
                <a:solidFill>
                  <a:prstClr val="black"/>
                </a:solidFill>
                <a:latin typeface="STZhongsong" panose="02010600040101010101" pitchFamily="2" charset="-122"/>
                <a:ea typeface="STZhongsong" panose="02010600040101010101" pitchFamily="2" charset="-122"/>
              </a:rPr>
              <a:t>诗篇（或称审判诗篇，如第</a:t>
            </a:r>
            <a:r>
              <a:rPr lang="en-US" altLang="zh-CN" sz="2400" dirty="0">
                <a:solidFill>
                  <a:prstClr val="black"/>
                </a:solidFill>
                <a:latin typeface="STZhongsong" panose="02010600040101010101" pitchFamily="2" charset="-122"/>
                <a:ea typeface="STZhongsong" panose="02010600040101010101" pitchFamily="2" charset="-122"/>
              </a:rPr>
              <a:t>109</a:t>
            </a:r>
            <a:r>
              <a:rPr lang="zh-CN" altLang="en-US" sz="2400" dirty="0">
                <a:solidFill>
                  <a:prstClr val="black"/>
                </a:solidFill>
                <a:latin typeface="STZhongsong" panose="02010600040101010101" pitchFamily="2" charset="-122"/>
                <a:ea typeface="STZhongsong" panose="02010600040101010101" pitchFamily="2" charset="-122"/>
              </a:rPr>
              <a:t>篇）</a:t>
            </a:r>
            <a:endParaRPr lang="en-US" altLang="zh-CN" sz="2400" dirty="0">
              <a:latin typeface="STZhongsong" panose="02010600040101010101" pitchFamily="2" charset="-122"/>
              <a:ea typeface="STZhongsong" panose="02010600040101010101" pitchFamily="2" charset="-122"/>
            </a:endParaRPr>
          </a:p>
          <a:p>
            <a:pPr marL="0" indent="0">
              <a:lnSpc>
                <a:spcPct val="110000"/>
              </a:lnSpc>
              <a:buNone/>
            </a:pPr>
            <a:r>
              <a:rPr lang="zh-CN" altLang="en-US" sz="2400" dirty="0">
                <a:solidFill>
                  <a:schemeClr val="accent1"/>
                </a:solidFill>
                <a:latin typeface="STZhongsong" panose="02010600040101010101" pitchFamily="2" charset="-122"/>
                <a:ea typeface="STZhongsong" panose="02010600040101010101" pitchFamily="2" charset="-122"/>
                <a:sym typeface="Wingdings" panose="05000000000000000000" pitchFamily="2" charset="2"/>
              </a:rPr>
              <a:t></a:t>
            </a:r>
            <a:r>
              <a:rPr lang="zh-CN" altLang="en-US" sz="2400" dirty="0">
                <a:latin typeface="STZhongsong" panose="02010600040101010101" pitchFamily="2" charset="-122"/>
                <a:ea typeface="STZhongsong" panose="02010600040101010101" pitchFamily="2" charset="-122"/>
              </a:rPr>
              <a:t>右边这是哪一种诗篇？为什么？</a:t>
            </a:r>
            <a:endParaRPr lang="en-US" altLang="zh-CN" sz="2400" dirty="0">
              <a:latin typeface="STZhongsong" panose="02010600040101010101" pitchFamily="2" charset="-122"/>
              <a:ea typeface="STZhongsong" panose="02010600040101010101" pitchFamily="2" charset="-122"/>
            </a:endParaRPr>
          </a:p>
          <a:p>
            <a:pPr>
              <a:lnSpc>
                <a:spcPct val="110000"/>
              </a:lnSpc>
            </a:pPr>
            <a:r>
              <a:rPr lang="zh-CN" altLang="en-US" sz="2400" dirty="0">
                <a:highlight>
                  <a:srgbClr val="FFFF00"/>
                </a:highlight>
                <a:latin typeface="STZhongsong" panose="02010600040101010101" pitchFamily="2" charset="-122"/>
                <a:ea typeface="STZhongsong" panose="02010600040101010101" pitchFamily="2" charset="-122"/>
              </a:rPr>
              <a:t>弥赛亚诗篇：</a:t>
            </a:r>
            <a:r>
              <a:rPr lang="zh-CN" altLang="en-US" sz="2400" dirty="0">
                <a:solidFill>
                  <a:schemeClr val="accent1"/>
                </a:solidFill>
                <a:latin typeface="STZhongsong" panose="02010600040101010101" pitchFamily="2" charset="-122"/>
                <a:ea typeface="STZhongsong" panose="02010600040101010101" pitchFamily="2" charset="-122"/>
              </a:rPr>
              <a:t> “主（圣父）对我主（圣子）说”</a:t>
            </a:r>
            <a:r>
              <a:rPr lang="en-US" altLang="zh-CN" sz="2400" dirty="0">
                <a:solidFill>
                  <a:schemeClr val="accent1"/>
                </a:solidFill>
                <a:latin typeface="STZhongsong" panose="02010600040101010101" pitchFamily="2" charset="-122"/>
                <a:ea typeface="STZhongsong" panose="02010600040101010101" pitchFamily="2" charset="-122"/>
              </a:rPr>
              <a:t>[</a:t>
            </a:r>
            <a:r>
              <a:rPr lang="zh-CN" altLang="en-US" sz="2400" dirty="0">
                <a:solidFill>
                  <a:schemeClr val="accent1"/>
                </a:solidFill>
                <a:latin typeface="STZhongsong" panose="02010600040101010101" pitchFamily="2" charset="-122"/>
                <a:ea typeface="STZhongsong" panose="02010600040101010101" pitchFamily="2" charset="-122"/>
              </a:rPr>
              <a:t>太</a:t>
            </a:r>
            <a:r>
              <a:rPr lang="en-US" altLang="zh-CN" sz="2400" dirty="0">
                <a:solidFill>
                  <a:schemeClr val="accent1"/>
                </a:solidFill>
                <a:latin typeface="STZhongsong" panose="02010600040101010101" pitchFamily="2" charset="-122"/>
                <a:ea typeface="STZhongsong" panose="02010600040101010101" pitchFamily="2" charset="-122"/>
              </a:rPr>
              <a:t>22:44——</a:t>
            </a:r>
            <a:r>
              <a:rPr lang="zh-CN" altLang="en-US" sz="2400" dirty="0">
                <a:solidFill>
                  <a:schemeClr val="accent1"/>
                </a:solidFill>
                <a:latin typeface="STZhongsong" panose="02010600040101010101" pitchFamily="2" charset="-122"/>
                <a:ea typeface="STZhongsong" panose="02010600040101010101" pitchFamily="2" charset="-122"/>
              </a:rPr>
              <a:t>大卫称自己的子孙为主</a:t>
            </a:r>
            <a:r>
              <a:rPr lang="en-US" altLang="zh-CN" sz="2400" dirty="0">
                <a:solidFill>
                  <a:schemeClr val="accent1"/>
                </a:solidFill>
                <a:latin typeface="STZhongsong" panose="02010600040101010101" pitchFamily="2" charset="-122"/>
                <a:ea typeface="STZhongsong" panose="02010600040101010101" pitchFamily="2" charset="-122"/>
              </a:rPr>
              <a:t>]</a:t>
            </a:r>
            <a:endParaRPr lang="en-US" sz="2400" dirty="0">
              <a:solidFill>
                <a:schemeClr val="accent1"/>
              </a:solidFill>
              <a:latin typeface="STZhongsong" panose="02010600040101010101" pitchFamily="2" charset="-122"/>
              <a:ea typeface="STZhongsong" panose="02010600040101010101" pitchFamily="2" charset="-122"/>
            </a:endParaRPr>
          </a:p>
        </p:txBody>
      </p:sp>
    </p:spTree>
    <p:extLst>
      <p:ext uri="{BB962C8B-B14F-4D97-AF65-F5344CB8AC3E}">
        <p14:creationId xmlns:p14="http://schemas.microsoft.com/office/powerpoint/2010/main" val="428170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animEffect transition="in" filter="barn(inVertical)">
                                      <p:cBhvr>
                                        <p:cTn id="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2C9DB-5CAC-84FA-401A-33647C6ECAB3}"/>
              </a:ext>
            </a:extLst>
          </p:cNvPr>
          <p:cNvSpPr>
            <a:spLocks noGrp="1"/>
          </p:cNvSpPr>
          <p:nvPr>
            <p:ph type="title"/>
          </p:nvPr>
        </p:nvSpPr>
        <p:spPr>
          <a:xfrm>
            <a:off x="1069848" y="484632"/>
            <a:ext cx="10058400" cy="1195887"/>
          </a:xfrm>
        </p:spPr>
        <p:txBody>
          <a:bodyPr/>
          <a:lstStyle/>
          <a:p>
            <a:r>
              <a:rPr lang="zh-CN" altLang="en-US" dirty="0">
                <a:solidFill>
                  <a:srgbClr val="00B050"/>
                </a:solidFill>
              </a:rPr>
              <a:t>平行结构</a:t>
            </a:r>
            <a:endParaRPr lang="en-US" dirty="0">
              <a:solidFill>
                <a:srgbClr val="00B050"/>
              </a:solidFill>
            </a:endParaRPr>
          </a:p>
        </p:txBody>
      </p:sp>
      <p:sp>
        <p:nvSpPr>
          <p:cNvPr id="3" name="Content Placeholder 2">
            <a:extLst>
              <a:ext uri="{FF2B5EF4-FFF2-40B4-BE49-F238E27FC236}">
                <a16:creationId xmlns:a16="http://schemas.microsoft.com/office/drawing/2014/main" id="{F9A078B9-1348-46C9-07AF-9E0F1D02FB5E}"/>
              </a:ext>
            </a:extLst>
          </p:cNvPr>
          <p:cNvSpPr>
            <a:spLocks noGrp="1"/>
          </p:cNvSpPr>
          <p:nvPr>
            <p:ph sz="half" idx="1"/>
          </p:nvPr>
        </p:nvSpPr>
        <p:spPr>
          <a:xfrm>
            <a:off x="333632" y="1823857"/>
            <a:ext cx="7166919" cy="4725224"/>
          </a:xfrm>
        </p:spPr>
        <p:txBody>
          <a:bodyPr>
            <a:noAutofit/>
          </a:bodyPr>
          <a:lstStyle/>
          <a:p>
            <a:pPr>
              <a:lnSpc>
                <a:spcPct val="100000"/>
              </a:lnSpc>
              <a:spcBef>
                <a:spcPts val="600"/>
              </a:spcBef>
            </a:pPr>
            <a:r>
              <a:rPr lang="zh-CN" altLang="en-US" sz="2300" dirty="0">
                <a:latin typeface="SimSun" panose="02010600030101010101" pitchFamily="2" charset="-122"/>
                <a:ea typeface="SimSun" panose="02010600030101010101" pitchFamily="2" charset="-122"/>
              </a:rPr>
              <a:t>理解希伯来诗歌的</a:t>
            </a:r>
            <a:r>
              <a:rPr lang="zh-CN" altLang="en-US" sz="2300" dirty="0">
                <a:solidFill>
                  <a:srgbClr val="C00000"/>
                </a:solidFill>
                <a:latin typeface="SimSun" panose="02010600030101010101" pitchFamily="2" charset="-122"/>
                <a:ea typeface="SimSun" panose="02010600030101010101" pitchFamily="2" charset="-122"/>
              </a:rPr>
              <a:t>另一把钥匙</a:t>
            </a:r>
            <a:r>
              <a:rPr lang="zh-CN" altLang="en-US" sz="2300" dirty="0">
                <a:latin typeface="SimSun" panose="02010600030101010101" pitchFamily="2" charset="-122"/>
                <a:ea typeface="SimSun" panose="02010600030101010101" pitchFamily="2" charset="-122"/>
              </a:rPr>
              <a:t>是这种文体对平行结构的使用。最常见的有</a:t>
            </a:r>
            <a:r>
              <a:rPr lang="zh-CN" altLang="en-US" sz="2300" dirty="0">
                <a:solidFill>
                  <a:srgbClr val="C00000"/>
                </a:solidFill>
                <a:latin typeface="SimSun" panose="02010600030101010101" pitchFamily="2" charset="-122"/>
                <a:ea typeface="SimSun" panose="02010600030101010101" pitchFamily="2" charset="-122"/>
              </a:rPr>
              <a:t>三种平行结构</a:t>
            </a:r>
            <a:r>
              <a:rPr lang="zh-CN" altLang="en-US" sz="2300" dirty="0">
                <a:latin typeface="SimSun" panose="02010600030101010101" pitchFamily="2" charset="-122"/>
                <a:ea typeface="SimSun" panose="02010600030101010101" pitchFamily="2" charset="-122"/>
              </a:rPr>
              <a:t>，对于研习圣经也很有用。</a:t>
            </a:r>
            <a:endParaRPr lang="en-US" altLang="zh-CN" sz="2300" dirty="0">
              <a:latin typeface="SimSun" panose="02010600030101010101" pitchFamily="2" charset="-122"/>
              <a:ea typeface="SimSun" panose="02010600030101010101" pitchFamily="2" charset="-122"/>
            </a:endParaRPr>
          </a:p>
          <a:p>
            <a:pPr>
              <a:lnSpc>
                <a:spcPct val="100000"/>
              </a:lnSpc>
              <a:spcBef>
                <a:spcPts val="600"/>
              </a:spcBef>
            </a:pPr>
            <a:r>
              <a:rPr lang="zh-CN" altLang="en-US" sz="2300" dirty="0">
                <a:latin typeface="SimSun" panose="02010600030101010101" pitchFamily="2" charset="-122"/>
                <a:ea typeface="SimSun" panose="02010600030101010101" pitchFamily="2" charset="-122"/>
              </a:rPr>
              <a:t>例如：诗篇</a:t>
            </a:r>
            <a:r>
              <a:rPr lang="en-US" altLang="zh-CN" sz="2300" dirty="0">
                <a:latin typeface="SimSun" panose="02010600030101010101" pitchFamily="2" charset="-122"/>
                <a:ea typeface="SimSun" panose="02010600030101010101" pitchFamily="2" charset="-122"/>
              </a:rPr>
              <a:t>18</a:t>
            </a:r>
            <a:r>
              <a:rPr lang="zh-CN" altLang="en-US" sz="2300" dirty="0">
                <a:latin typeface="SimSun" panose="02010600030101010101" pitchFamily="2" charset="-122"/>
                <a:ea typeface="SimSun" panose="02010600030101010101" pitchFamily="2" charset="-122"/>
              </a:rPr>
              <a:t>中可以看到所有三种平行结构。</a:t>
            </a:r>
          </a:p>
          <a:p>
            <a:pPr marL="457200" indent="-457200">
              <a:lnSpc>
                <a:spcPct val="100000"/>
              </a:lnSpc>
              <a:spcBef>
                <a:spcPts val="2400"/>
              </a:spcBef>
              <a:buFont typeface="+mj-lt"/>
              <a:buAutoNum type="arabicPeriod"/>
            </a:pPr>
            <a:r>
              <a:rPr lang="zh-CN" altLang="en-US" sz="2300" dirty="0">
                <a:highlight>
                  <a:srgbClr val="FFFF00"/>
                </a:highlight>
                <a:latin typeface="SimHei" panose="02010609060101010101" pitchFamily="49" charset="-122"/>
                <a:ea typeface="SimHei" panose="02010609060101010101" pitchFamily="49" charset="-122"/>
              </a:rPr>
              <a:t>同义平行</a:t>
            </a:r>
            <a:r>
              <a:rPr lang="zh-CN" altLang="en-US" sz="2300" dirty="0">
                <a:latin typeface="SimHei" panose="02010609060101010101" pitchFamily="49" charset="-122"/>
                <a:ea typeface="SimHei" panose="02010609060101010101" pitchFamily="49" charset="-122"/>
              </a:rPr>
              <a:t>：</a:t>
            </a:r>
            <a:r>
              <a:rPr lang="en-US" altLang="zh-CN" sz="2300" dirty="0">
                <a:latin typeface="SimHei" panose="02010609060101010101" pitchFamily="49" charset="-122"/>
                <a:ea typeface="SimHei" panose="02010609060101010101" pitchFamily="49" charset="-122"/>
              </a:rPr>
              <a:t>2-3</a:t>
            </a:r>
            <a:r>
              <a:rPr lang="zh-CN" altLang="en-US" sz="2300" dirty="0">
                <a:latin typeface="SimHei" panose="02010609060101010101" pitchFamily="49" charset="-122"/>
                <a:ea typeface="SimHei" panose="02010609060101010101" pitchFamily="49" charset="-122"/>
              </a:rPr>
              <a:t>句中，通常使用相同的词汇或同义词，更完整地共同表达了一个观念。</a:t>
            </a:r>
          </a:p>
          <a:p>
            <a:pPr>
              <a:lnSpc>
                <a:spcPct val="100000"/>
              </a:lnSpc>
              <a:spcBef>
                <a:spcPts val="600"/>
              </a:spcBef>
            </a:pPr>
            <a:r>
              <a:rPr lang="zh-CN" altLang="en-US" sz="2300" dirty="0">
                <a:latin typeface="SimSun" panose="02010600030101010101" pitchFamily="2" charset="-122"/>
                <a:ea typeface="SimSun" panose="02010600030101010101" pitchFamily="2" charset="-122"/>
              </a:rPr>
              <a:t>在解释同义平行句时，要试着把经文的含义视为</a:t>
            </a:r>
            <a:r>
              <a:rPr lang="zh-CN" altLang="en-US" sz="2300" dirty="0">
                <a:solidFill>
                  <a:srgbClr val="C00000"/>
                </a:solidFill>
                <a:latin typeface="SimSun" panose="02010600030101010101" pitchFamily="2" charset="-122"/>
                <a:ea typeface="SimSun" panose="02010600030101010101" pitchFamily="2" charset="-122"/>
              </a:rPr>
              <a:t>一个单一的陈述</a:t>
            </a:r>
            <a:r>
              <a:rPr lang="zh-CN" altLang="en-US" sz="2300" dirty="0">
                <a:latin typeface="SimSun" panose="02010600030101010101" pitchFamily="2" charset="-122"/>
                <a:ea typeface="SimSun" panose="02010600030101010101" pitchFamily="2" charset="-122"/>
              </a:rPr>
              <a:t>。不需要把第二句（或者第三句）解释为表达一种新的想法或意义。在箴言中这一点尤其重要，我们可能会被诱惑去从半句箴言中发掘出新的神学或教导。</a:t>
            </a:r>
          </a:p>
          <a:p>
            <a:endParaRPr lang="en-US" sz="2300" dirty="0">
              <a:latin typeface="SimSun" panose="02010600030101010101" pitchFamily="2" charset="-122"/>
              <a:ea typeface="SimSun" panose="02010600030101010101" pitchFamily="2" charset="-122"/>
            </a:endParaRPr>
          </a:p>
        </p:txBody>
      </p:sp>
      <p:sp>
        <p:nvSpPr>
          <p:cNvPr id="4" name="Content Placeholder 3">
            <a:extLst>
              <a:ext uri="{FF2B5EF4-FFF2-40B4-BE49-F238E27FC236}">
                <a16:creationId xmlns:a16="http://schemas.microsoft.com/office/drawing/2014/main" id="{02E30FED-7728-D198-9242-D27FF4CE2DFB}"/>
              </a:ext>
            </a:extLst>
          </p:cNvPr>
          <p:cNvSpPr>
            <a:spLocks noGrp="1"/>
          </p:cNvSpPr>
          <p:nvPr>
            <p:ph sz="half" idx="2"/>
          </p:nvPr>
        </p:nvSpPr>
        <p:spPr>
          <a:xfrm>
            <a:off x="7636476" y="982362"/>
            <a:ext cx="4114799" cy="4578180"/>
          </a:xfrm>
          <a:solidFill>
            <a:schemeClr val="accent3">
              <a:lumMod val="20000"/>
              <a:lumOff val="80000"/>
              <a:alpha val="66000"/>
            </a:schemeClr>
          </a:solidFill>
          <a:effectLst>
            <a:softEdge rad="139700"/>
          </a:effectLst>
        </p:spPr>
        <p:txBody>
          <a:bodyPr>
            <a:noAutofit/>
          </a:bodyPr>
          <a:lstStyle/>
          <a:p>
            <a:pPr marL="0" indent="0">
              <a:lnSpc>
                <a:spcPct val="100000"/>
              </a:lnSpc>
              <a:spcBef>
                <a:spcPts val="0"/>
              </a:spcBef>
              <a:buNone/>
            </a:pPr>
            <a:r>
              <a:rPr lang="en-US" altLang="zh-CN" sz="2400" dirty="0">
                <a:latin typeface="KaiTi" panose="02010609060101010101" pitchFamily="49" charset="-122"/>
                <a:ea typeface="KaiTi" panose="02010609060101010101" pitchFamily="49" charset="-122"/>
              </a:rPr>
              <a:t>1</a:t>
            </a:r>
            <a:r>
              <a:rPr lang="zh-CN" altLang="en-US" sz="2400" dirty="0">
                <a:latin typeface="KaiTi" panose="02010609060101010101" pitchFamily="49" charset="-122"/>
                <a:ea typeface="KaiTi" panose="02010609060101010101" pitchFamily="49" charset="-122"/>
              </a:rPr>
              <a:t>耶和华我的力量阿，我爱你。</a:t>
            </a:r>
            <a:r>
              <a:rPr lang="en-US" altLang="zh-CN" sz="2400" dirty="0">
                <a:latin typeface="KaiTi" panose="02010609060101010101" pitchFamily="49" charset="-122"/>
                <a:ea typeface="KaiTi" panose="02010609060101010101" pitchFamily="49" charset="-122"/>
              </a:rPr>
              <a:t>2</a:t>
            </a:r>
            <a:r>
              <a:rPr lang="zh-CN" altLang="en-US" sz="2400" dirty="0">
                <a:latin typeface="KaiTi" panose="02010609060101010101" pitchFamily="49" charset="-122"/>
                <a:ea typeface="KaiTi" panose="02010609060101010101" pitchFamily="49" charset="-122"/>
              </a:rPr>
              <a:t>耶和华是我的岩石，我的山寨，我的救主，我的神，我的磐石，我所投靠的。他是我的盾牌，是拯救我的角，是我的高台。</a:t>
            </a:r>
            <a:r>
              <a:rPr lang="en-US" altLang="zh-CN" sz="2400" dirty="0">
                <a:latin typeface="KaiTi" panose="02010609060101010101" pitchFamily="49" charset="-122"/>
                <a:ea typeface="KaiTi" panose="02010609060101010101" pitchFamily="49" charset="-122"/>
              </a:rPr>
              <a:t>3</a:t>
            </a:r>
            <a:r>
              <a:rPr lang="zh-CN" altLang="en-US" sz="2400" dirty="0">
                <a:latin typeface="KaiTi" panose="02010609060101010101" pitchFamily="49" charset="-122"/>
                <a:ea typeface="KaiTi" panose="02010609060101010101" pitchFamily="49" charset="-122"/>
              </a:rPr>
              <a:t>我要求告当赞美的耶和华。这样我必从仇敌手中被救出来。</a:t>
            </a:r>
          </a:p>
          <a:p>
            <a:pPr>
              <a:lnSpc>
                <a:spcPct val="100000"/>
              </a:lnSpc>
              <a:spcBef>
                <a:spcPts val="0"/>
              </a:spcBef>
            </a:pPr>
            <a:r>
              <a:rPr lang="en-US" altLang="zh-CN" sz="2400" dirty="0">
                <a:latin typeface="KaiTi" panose="02010609060101010101" pitchFamily="49" charset="-122"/>
                <a:ea typeface="KaiTi" panose="02010609060101010101" pitchFamily="49" charset="-122"/>
              </a:rPr>
              <a:t>4</a:t>
            </a:r>
            <a:r>
              <a:rPr lang="zh-CN" altLang="en-US" sz="2400" dirty="0">
                <a:latin typeface="STXinwei" panose="02010800040101010101" pitchFamily="2" charset="-122"/>
                <a:ea typeface="STXinwei" panose="02010800040101010101" pitchFamily="2" charset="-122"/>
              </a:rPr>
              <a:t>曾有死亡的绳索缠绕我。匪类的急流使我惊惧。</a:t>
            </a:r>
          </a:p>
          <a:p>
            <a:pPr>
              <a:lnSpc>
                <a:spcPct val="100000"/>
              </a:lnSpc>
              <a:spcBef>
                <a:spcPts val="0"/>
              </a:spcBef>
            </a:pPr>
            <a:r>
              <a:rPr lang="en-US" altLang="zh-CN" sz="2400" dirty="0">
                <a:latin typeface="STXinwei" panose="02010800040101010101" pitchFamily="2" charset="-122"/>
                <a:ea typeface="STXinwei" panose="02010800040101010101" pitchFamily="2" charset="-122"/>
              </a:rPr>
              <a:t>5</a:t>
            </a:r>
            <a:r>
              <a:rPr lang="zh-CN" altLang="en-US" sz="2400" dirty="0">
                <a:latin typeface="STXinwei" panose="02010800040101010101" pitchFamily="2" charset="-122"/>
                <a:ea typeface="STXinwei" panose="02010800040101010101" pitchFamily="2" charset="-122"/>
              </a:rPr>
              <a:t>阴间的绳索缠绕我。死亡的网罗临到我。</a:t>
            </a:r>
            <a:endParaRPr lang="en-US" sz="2400" dirty="0">
              <a:latin typeface="STXinwei" panose="02010800040101010101" pitchFamily="2" charset="-122"/>
              <a:ea typeface="STXinwei" panose="02010800040101010101" pitchFamily="2" charset="-122"/>
            </a:endParaRPr>
          </a:p>
        </p:txBody>
      </p:sp>
    </p:spTree>
    <p:extLst>
      <p:ext uri="{BB962C8B-B14F-4D97-AF65-F5344CB8AC3E}">
        <p14:creationId xmlns:p14="http://schemas.microsoft.com/office/powerpoint/2010/main" val="802470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1E04B-834D-8502-E1AD-814BDB859A6A}"/>
              </a:ext>
            </a:extLst>
          </p:cNvPr>
          <p:cNvSpPr>
            <a:spLocks noGrp="1"/>
          </p:cNvSpPr>
          <p:nvPr>
            <p:ph type="title"/>
          </p:nvPr>
        </p:nvSpPr>
        <p:spPr/>
        <p:txBody>
          <a:bodyPr/>
          <a:lstStyle/>
          <a:p>
            <a:r>
              <a:rPr lang="zh-CN" altLang="en-US" dirty="0">
                <a:solidFill>
                  <a:srgbClr val="00B050"/>
                </a:solidFill>
              </a:rPr>
              <a:t>平行结构</a:t>
            </a:r>
            <a:endParaRPr lang="en-US" dirty="0">
              <a:solidFill>
                <a:srgbClr val="00B050"/>
              </a:solidFill>
            </a:endParaRPr>
          </a:p>
        </p:txBody>
      </p:sp>
      <p:sp>
        <p:nvSpPr>
          <p:cNvPr id="3" name="Content Placeholder 2">
            <a:extLst>
              <a:ext uri="{FF2B5EF4-FFF2-40B4-BE49-F238E27FC236}">
                <a16:creationId xmlns:a16="http://schemas.microsoft.com/office/drawing/2014/main" id="{6C34C35B-700E-733E-5274-A1786D82ED83}"/>
              </a:ext>
            </a:extLst>
          </p:cNvPr>
          <p:cNvSpPr>
            <a:spLocks noGrp="1"/>
          </p:cNvSpPr>
          <p:nvPr>
            <p:ph sz="half" idx="1"/>
          </p:nvPr>
        </p:nvSpPr>
        <p:spPr/>
        <p:txBody>
          <a:bodyPr>
            <a:normAutofit/>
          </a:bodyPr>
          <a:lstStyle/>
          <a:p>
            <a:pPr marL="457200" indent="-457200">
              <a:lnSpc>
                <a:spcPct val="110000"/>
              </a:lnSpc>
              <a:spcBef>
                <a:spcPts val="600"/>
              </a:spcBef>
              <a:buFont typeface="+mj-lt"/>
              <a:buAutoNum type="arabicPeriod" startAt="2"/>
            </a:pPr>
            <a:r>
              <a:rPr lang="zh-CN" altLang="en-US" sz="2400" dirty="0">
                <a:highlight>
                  <a:srgbClr val="FFFF00"/>
                </a:highlight>
                <a:latin typeface="SimHei" panose="02010609060101010101" pitchFamily="49" charset="-122"/>
                <a:ea typeface="SimHei" panose="02010609060101010101" pitchFamily="49" charset="-122"/>
              </a:rPr>
              <a:t>反义平行</a:t>
            </a:r>
            <a:r>
              <a:rPr lang="en-US" altLang="zh-CN" sz="2400" dirty="0">
                <a:highlight>
                  <a:srgbClr val="FFFF00"/>
                </a:highlight>
                <a:latin typeface="SimHei" panose="02010609060101010101" pitchFamily="49" charset="-122"/>
                <a:ea typeface="SimHei" panose="02010609060101010101" pitchFamily="49" charset="-122"/>
              </a:rPr>
              <a:t>: </a:t>
            </a:r>
            <a:r>
              <a:rPr lang="zh-CN" altLang="en-US" sz="2400" dirty="0">
                <a:latin typeface="SimHei" panose="02010609060101010101" pitchFamily="49" charset="-122"/>
                <a:ea typeface="SimHei" panose="02010609060101010101" pitchFamily="49" charset="-122"/>
              </a:rPr>
              <a:t>就是第二句表达了与第一句相反的意义。</a:t>
            </a:r>
          </a:p>
          <a:p>
            <a:pPr marL="0" indent="0">
              <a:lnSpc>
                <a:spcPct val="110000"/>
              </a:lnSpc>
              <a:spcBef>
                <a:spcPts val="600"/>
              </a:spcBef>
              <a:buNone/>
            </a:pPr>
            <a:r>
              <a:rPr lang="en-US" altLang="zh-CN" sz="2400" dirty="0">
                <a:latin typeface="SimSun" panose="02010600030101010101" pitchFamily="2" charset="-122"/>
                <a:ea typeface="SimSun" panose="02010600030101010101" pitchFamily="2" charset="-122"/>
              </a:rPr>
              <a:t>26 </a:t>
            </a:r>
            <a:r>
              <a:rPr lang="zh-CN" altLang="en-US" sz="2400" dirty="0">
                <a:latin typeface="SimSun" panose="02010600030101010101" pitchFamily="2" charset="-122"/>
                <a:ea typeface="SimSun" panose="02010600030101010101" pitchFamily="2" charset="-122"/>
              </a:rPr>
              <a:t>清洁的人，你以清洁待他；乖僻的人，你以弯曲待他。</a:t>
            </a:r>
          </a:p>
          <a:p>
            <a:pPr marL="0" indent="0">
              <a:lnSpc>
                <a:spcPct val="110000"/>
              </a:lnSpc>
              <a:spcBef>
                <a:spcPts val="600"/>
              </a:spcBef>
              <a:buNone/>
            </a:pPr>
            <a:r>
              <a:rPr lang="en-US" altLang="zh-CN" sz="2400" dirty="0">
                <a:latin typeface="SimSun" panose="02010600030101010101" pitchFamily="2" charset="-122"/>
                <a:ea typeface="SimSun" panose="02010600030101010101" pitchFamily="2" charset="-122"/>
              </a:rPr>
              <a:t>27 </a:t>
            </a:r>
            <a:r>
              <a:rPr lang="zh-CN" altLang="en-US" sz="2400" dirty="0">
                <a:latin typeface="SimSun" panose="02010600030101010101" pitchFamily="2" charset="-122"/>
                <a:ea typeface="SimSun" panose="02010600030101010101" pitchFamily="2" charset="-122"/>
              </a:rPr>
              <a:t>困苦的百姓，你必拯救；高傲的眼目，你必使他降卑</a:t>
            </a:r>
            <a:r>
              <a:rPr lang="zh-CN" altLang="en-US" sz="2400" dirty="0"/>
              <a:t>。</a:t>
            </a:r>
          </a:p>
        </p:txBody>
      </p:sp>
      <p:sp>
        <p:nvSpPr>
          <p:cNvPr id="4" name="Content Placeholder 3">
            <a:extLst>
              <a:ext uri="{FF2B5EF4-FFF2-40B4-BE49-F238E27FC236}">
                <a16:creationId xmlns:a16="http://schemas.microsoft.com/office/drawing/2014/main" id="{BE501483-9E48-B359-3A46-F105971C9087}"/>
              </a:ext>
            </a:extLst>
          </p:cNvPr>
          <p:cNvSpPr>
            <a:spLocks noGrp="1"/>
          </p:cNvSpPr>
          <p:nvPr>
            <p:ph sz="half" idx="2"/>
          </p:nvPr>
        </p:nvSpPr>
        <p:spPr>
          <a:xfrm>
            <a:off x="6364223" y="2093975"/>
            <a:ext cx="5337625" cy="4078225"/>
          </a:xfrm>
        </p:spPr>
        <p:txBody>
          <a:bodyPr>
            <a:normAutofit/>
          </a:bodyPr>
          <a:lstStyle/>
          <a:p>
            <a:pPr marL="0" indent="0">
              <a:lnSpc>
                <a:spcPct val="100000"/>
              </a:lnSpc>
              <a:spcBef>
                <a:spcPts val="600"/>
              </a:spcBef>
              <a:buNone/>
            </a:pPr>
            <a:r>
              <a:rPr lang="zh-CN" altLang="en-US" sz="2400" dirty="0">
                <a:latin typeface="SimHei" panose="02010609060101010101" pitchFamily="49" charset="-122"/>
                <a:ea typeface="SimHei" panose="02010609060101010101" pitchFamily="49" charset="-122"/>
              </a:rPr>
              <a:t>（</a:t>
            </a:r>
            <a:r>
              <a:rPr lang="en-US" altLang="zh-CN" sz="2400" dirty="0">
                <a:latin typeface="SimHei" panose="02010609060101010101" pitchFamily="49" charset="-122"/>
                <a:ea typeface="SimHei" panose="02010609060101010101" pitchFamily="49" charset="-122"/>
              </a:rPr>
              <a:t>3</a:t>
            </a:r>
            <a:r>
              <a:rPr lang="zh-CN" altLang="en-US" sz="2400" dirty="0">
                <a:latin typeface="SimHei" panose="02010609060101010101" pitchFamily="49" charset="-122"/>
                <a:ea typeface="SimHei" panose="02010609060101010101" pitchFamily="49" charset="-122"/>
              </a:rPr>
              <a:t>）</a:t>
            </a:r>
            <a:r>
              <a:rPr lang="zh-CN" altLang="en-US" sz="2400" dirty="0">
                <a:highlight>
                  <a:srgbClr val="FFFF00"/>
                </a:highlight>
                <a:latin typeface="SimHei" panose="02010609060101010101" pitchFamily="49" charset="-122"/>
                <a:ea typeface="SimHei" panose="02010609060101010101" pitchFamily="49" charset="-122"/>
              </a:rPr>
              <a:t>综合平行</a:t>
            </a:r>
            <a:r>
              <a:rPr lang="en-US" altLang="zh-CN" sz="2400" dirty="0">
                <a:highlight>
                  <a:srgbClr val="FFFF00"/>
                </a:highlight>
                <a:latin typeface="SimHei" panose="02010609060101010101" pitchFamily="49" charset="-122"/>
                <a:ea typeface="SimHei" panose="02010609060101010101" pitchFamily="49" charset="-122"/>
              </a:rPr>
              <a:t>: </a:t>
            </a:r>
            <a:endParaRPr lang="zh-CN" altLang="en-US" sz="2400" dirty="0">
              <a:highlight>
                <a:srgbClr val="FFFF00"/>
              </a:highlight>
              <a:latin typeface="SimHei" panose="02010609060101010101" pitchFamily="49" charset="-122"/>
              <a:ea typeface="SimHei" panose="02010609060101010101" pitchFamily="49" charset="-122"/>
            </a:endParaRPr>
          </a:p>
          <a:p>
            <a:pPr marL="0" indent="0">
              <a:lnSpc>
                <a:spcPct val="100000"/>
              </a:lnSpc>
              <a:spcBef>
                <a:spcPts val="600"/>
              </a:spcBef>
              <a:buNone/>
            </a:pPr>
            <a:r>
              <a:rPr lang="zh-CN" altLang="en-US" sz="2400" dirty="0">
                <a:latin typeface="SimHei" panose="02010609060101010101" pitchFamily="49" charset="-122"/>
                <a:ea typeface="SimHei" panose="02010609060101010101" pitchFamily="49" charset="-122"/>
              </a:rPr>
              <a:t>在这种平行结构中，一句诗句建立在另一句之上，但它们并不是同义或反义的关系。</a:t>
            </a:r>
          </a:p>
          <a:p>
            <a:pPr marL="0" indent="0">
              <a:lnSpc>
                <a:spcPct val="100000"/>
              </a:lnSpc>
              <a:spcBef>
                <a:spcPts val="600"/>
              </a:spcBef>
              <a:buNone/>
            </a:pPr>
            <a:r>
              <a:rPr lang="en-US" altLang="zh-CN" sz="2400" dirty="0"/>
              <a:t>3 </a:t>
            </a:r>
            <a:r>
              <a:rPr lang="zh-CN" altLang="en-US" sz="2400" dirty="0">
                <a:latin typeface="SimSun" panose="02010600030101010101" pitchFamily="2" charset="-122"/>
                <a:ea typeface="SimSun" panose="02010600030101010101" pitchFamily="2" charset="-122"/>
              </a:rPr>
              <a:t>我要求告当赞美的耶和华；这样我必从仇敌手中被救出来。</a:t>
            </a:r>
          </a:p>
          <a:p>
            <a:pPr marL="0" indent="0">
              <a:lnSpc>
                <a:spcPct val="100000"/>
              </a:lnSpc>
              <a:spcBef>
                <a:spcPts val="600"/>
              </a:spcBef>
              <a:buNone/>
            </a:pPr>
            <a:r>
              <a:rPr lang="en-US" altLang="zh-CN" sz="2400" dirty="0">
                <a:latin typeface="SimSun" panose="02010600030101010101" pitchFamily="2" charset="-122"/>
                <a:ea typeface="SimSun" panose="02010600030101010101" pitchFamily="2" charset="-122"/>
              </a:rPr>
              <a:t>7 </a:t>
            </a:r>
            <a:r>
              <a:rPr lang="zh-CN" altLang="en-US" sz="2400" dirty="0">
                <a:latin typeface="SimSun" panose="02010600030101010101" pitchFamily="2" charset="-122"/>
                <a:ea typeface="SimSun" panose="02010600030101010101" pitchFamily="2" charset="-122"/>
              </a:rPr>
              <a:t>那时，因他发怒，地就摇撼战抖；山的根基也震动摇撼。</a:t>
            </a:r>
          </a:p>
        </p:txBody>
      </p:sp>
    </p:spTree>
    <p:extLst>
      <p:ext uri="{BB962C8B-B14F-4D97-AF65-F5344CB8AC3E}">
        <p14:creationId xmlns:p14="http://schemas.microsoft.com/office/powerpoint/2010/main" val="358657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Wood Type</Template>
  <TotalTime>7587</TotalTime>
  <Words>4739</Words>
  <Application>Microsoft Office PowerPoint</Application>
  <PresentationFormat>Widescreen</PresentationFormat>
  <Paragraphs>135</Paragraphs>
  <Slides>20</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KaiTi</vt:lpstr>
      <vt:lpstr>SimHei</vt:lpstr>
      <vt:lpstr>SimSun</vt:lpstr>
      <vt:lpstr>STXinwei</vt:lpstr>
      <vt:lpstr>STZhongsong</vt:lpstr>
      <vt:lpstr>Aptos</vt:lpstr>
      <vt:lpstr>Rockwell</vt:lpstr>
      <vt:lpstr>Rockwell Condensed</vt:lpstr>
      <vt:lpstr>Wingdings</vt:lpstr>
      <vt:lpstr>Wood Type</vt:lpstr>
      <vt:lpstr>第八讲：诗歌与智慧文学（圣经文体）</vt:lpstr>
      <vt:lpstr>课程安排 </vt:lpstr>
      <vt:lpstr>回顾： 圣经文体</vt:lpstr>
      <vt:lpstr>诗歌与智慧文学</vt:lpstr>
      <vt:lpstr>什么是诗篇？</vt:lpstr>
      <vt:lpstr>诗篇细分——次文体</vt:lpstr>
      <vt:lpstr>例2：</vt:lpstr>
      <vt:lpstr>平行结构</vt:lpstr>
      <vt:lpstr>平行结构</vt:lpstr>
      <vt:lpstr>学习诗篇的六项解释原则</vt:lpstr>
      <vt:lpstr>解释原则：</vt:lpstr>
      <vt:lpstr>解释原则：</vt:lpstr>
      <vt:lpstr>解释原则：</vt:lpstr>
      <vt:lpstr>智慧文学：</vt:lpstr>
      <vt:lpstr>约伯记：</vt:lpstr>
      <vt:lpstr>箴言</vt:lpstr>
      <vt:lpstr>传道书</vt:lpstr>
      <vt:lpstr>雅歌</vt:lpstr>
      <vt:lpstr>总之</vt:lpstr>
      <vt:lpstr>回顾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Wei Deyi</dc:creator>
  <cp:lastModifiedBy>Wei Deyi</cp:lastModifiedBy>
  <cp:revision>6</cp:revision>
  <dcterms:created xsi:type="dcterms:W3CDTF">2025-05-05T04:45:41Z</dcterms:created>
  <dcterms:modified xsi:type="dcterms:W3CDTF">2025-05-11T17:25:30Z</dcterms:modified>
</cp:coreProperties>
</file>