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62" r:id="rId2"/>
    <p:sldId id="283" r:id="rId3"/>
    <p:sldId id="263" r:id="rId4"/>
    <p:sldId id="264" r:id="rId5"/>
    <p:sldId id="265" r:id="rId6"/>
    <p:sldId id="269" r:id="rId7"/>
    <p:sldId id="277" r:id="rId8"/>
    <p:sldId id="268" r:id="rId9"/>
    <p:sldId id="256" r:id="rId10"/>
    <p:sldId id="257" r:id="rId11"/>
    <p:sldId id="258" r:id="rId12"/>
    <p:sldId id="259" r:id="rId13"/>
    <p:sldId id="260" r:id="rId14"/>
    <p:sldId id="261" r:id="rId15"/>
    <p:sldId id="270" r:id="rId16"/>
    <p:sldId id="271" r:id="rId17"/>
    <p:sldId id="278" r:id="rId18"/>
    <p:sldId id="279" r:id="rId19"/>
    <p:sldId id="280" r:id="rId20"/>
    <p:sldId id="281" r:id="rId21"/>
    <p:sldId id="282" r:id="rId22"/>
    <p:sldId id="284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60" d="100"/>
          <a:sy n="160" d="100"/>
        </p:scale>
        <p:origin x="24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db06cec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db06cec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db06cec7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db06cec7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db06cec7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db06cec7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db06cec7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db06cec7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db06cec7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db06cec7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82D43-C499-6F43-949A-BDBD24684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5200" dirty="0">
                <a:solidFill>
                  <a:srgbClr val="C00000"/>
                </a:solidFill>
              </a:rPr>
              <a:t>祷告产生工人</a:t>
            </a:r>
            <a:endParaRPr lang="en-US" sz="5200" dirty="0">
              <a:solidFill>
                <a:srgbClr val="C00000"/>
              </a:solidFill>
            </a:endParaRP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0A52655E-9244-1448-8B49-7BFD60C4DF9C}"/>
              </a:ext>
            </a:extLst>
          </p:cNvPr>
          <p:cNvSpPr txBox="1">
            <a:spLocks/>
          </p:cNvSpPr>
          <p:nvPr/>
        </p:nvSpPr>
        <p:spPr>
          <a:xfrm>
            <a:off x="311700" y="3207837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zh-CN" altLang="en-US" sz="2800" dirty="0"/>
              <a:t>第十课</a:t>
            </a:r>
          </a:p>
        </p:txBody>
      </p:sp>
    </p:spTree>
    <p:extLst>
      <p:ext uri="{BB962C8B-B14F-4D97-AF65-F5344CB8AC3E}">
        <p14:creationId xmlns:p14="http://schemas.microsoft.com/office/powerpoint/2010/main" val="3380585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词语辨析</a:t>
            </a:r>
            <a:r>
              <a:rPr lang="zh-CN" altLang="en-US" dirty="0">
                <a:solidFill>
                  <a:srgbClr val="C00000"/>
                </a:solidFill>
              </a:rPr>
              <a:t>：要</a:t>
            </a:r>
            <a:r>
              <a:rPr lang="en-US" altLang="zh-CN" dirty="0">
                <a:solidFill>
                  <a:srgbClr val="C00000"/>
                </a:solidFill>
              </a:rPr>
              <a:t>/Will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buNone/>
            </a:pPr>
            <a:r>
              <a:rPr lang="zh-CN" altLang="en-US" sz="2000" dirty="0">
                <a:solidFill>
                  <a:schemeClr val="tx1"/>
                </a:solidFill>
              </a:rPr>
              <a:t>可</a:t>
            </a:r>
            <a:r>
              <a:rPr lang="en-CA" sz="2000" dirty="0">
                <a:solidFill>
                  <a:schemeClr val="tx1"/>
                </a:solidFill>
              </a:rPr>
              <a:t>10</a:t>
            </a:r>
            <a:r>
              <a:rPr lang="zh-CN" altLang="en-US" sz="2000" dirty="0">
                <a:solidFill>
                  <a:schemeClr val="tx1"/>
                </a:solidFill>
              </a:rPr>
              <a:t>：</a:t>
            </a:r>
            <a:r>
              <a:rPr lang="en-CA" sz="2000" dirty="0">
                <a:solidFill>
                  <a:schemeClr val="tx1"/>
                </a:solidFill>
              </a:rPr>
              <a:t>51</a:t>
            </a:r>
            <a:r>
              <a:rPr lang="zh-CN" altLang="en-US" sz="2000" dirty="0">
                <a:solidFill>
                  <a:schemeClr val="tx1"/>
                </a:solidFill>
              </a:rPr>
              <a:t>； 路</a:t>
            </a:r>
            <a:r>
              <a:rPr lang="en-CA" sz="2000" dirty="0">
                <a:solidFill>
                  <a:schemeClr val="tx1"/>
                </a:solidFill>
              </a:rPr>
              <a:t>18:41</a:t>
            </a:r>
            <a:r>
              <a:rPr lang="zh-CN" altLang="en-US" sz="2000" dirty="0">
                <a:solidFill>
                  <a:schemeClr val="tx1"/>
                </a:solidFill>
              </a:rPr>
              <a:t>    耶稣说：要我为你做什么？</a:t>
            </a:r>
            <a:r>
              <a:rPr lang="en-CA" sz="2000" dirty="0">
                <a:solidFill>
                  <a:schemeClr val="tx1"/>
                </a:solidFill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dirty="0">
                <a:solidFill>
                  <a:schemeClr val="dk1"/>
                </a:solidFill>
              </a:rPr>
              <a:t>“</a:t>
            </a:r>
            <a:r>
              <a:rPr lang="en-CA" sz="2000" dirty="0" err="1">
                <a:solidFill>
                  <a:schemeClr val="dk1"/>
                </a:solidFill>
              </a:rPr>
              <a:t>你要我为你做什么</a:t>
            </a:r>
            <a:r>
              <a:rPr lang="en-CA" sz="2000" dirty="0">
                <a:solidFill>
                  <a:schemeClr val="dk1"/>
                </a:solidFill>
              </a:rPr>
              <a:t>？”——</a:t>
            </a:r>
            <a:r>
              <a:rPr lang="en-CA" sz="2000" dirty="0" err="1">
                <a:solidFill>
                  <a:schemeClr val="dk1"/>
                </a:solidFill>
              </a:rPr>
              <a:t>中文翻译里区别不明显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dirty="0">
                <a:solidFill>
                  <a:schemeClr val="dk1"/>
                </a:solidFill>
              </a:rPr>
              <a:t>“What wilt thou that I shall do unto thee?”——</a:t>
            </a:r>
            <a:r>
              <a:rPr lang="en-CA" sz="2000" dirty="0" err="1">
                <a:solidFill>
                  <a:schemeClr val="dk1"/>
                </a:solidFill>
              </a:rPr>
              <a:t>钦定版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dirty="0" err="1">
                <a:solidFill>
                  <a:schemeClr val="dk1"/>
                </a:solidFill>
              </a:rPr>
              <a:t>要：Will</a:t>
            </a:r>
            <a:r>
              <a:rPr lang="en-CA" sz="2000" dirty="0">
                <a:solidFill>
                  <a:schemeClr val="dk1"/>
                </a:solidFill>
              </a:rPr>
              <a:t> do </a:t>
            </a:r>
            <a:r>
              <a:rPr lang="en-CA" sz="2000" dirty="0" err="1">
                <a:solidFill>
                  <a:schemeClr val="dk1"/>
                </a:solidFill>
              </a:rPr>
              <a:t>主语（主</a:t>
            </a:r>
            <a:r>
              <a:rPr lang="en-CA" sz="2000" dirty="0">
                <a:solidFill>
                  <a:schemeClr val="dk1"/>
                </a:solidFill>
              </a:rPr>
              <a:t>）+</a:t>
            </a:r>
            <a:r>
              <a:rPr lang="zh-CN" altLang="en-CA" sz="2000" dirty="0">
                <a:solidFill>
                  <a:schemeClr val="dk1"/>
                </a:solidFill>
              </a:rPr>
              <a:t>一定有</a:t>
            </a:r>
            <a:r>
              <a:rPr lang="en-CA" sz="2000" dirty="0" err="1">
                <a:solidFill>
                  <a:schemeClr val="dk1"/>
                </a:solidFill>
              </a:rPr>
              <a:t>行动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dirty="0" err="1">
                <a:solidFill>
                  <a:schemeClr val="dk1"/>
                </a:solidFill>
              </a:rPr>
              <a:t>想要：wish</a:t>
            </a:r>
            <a:r>
              <a:rPr lang="en-CA" sz="2000" dirty="0">
                <a:solidFill>
                  <a:schemeClr val="dk1"/>
                </a:solidFill>
              </a:rPr>
              <a:t>/want </a:t>
            </a:r>
            <a:r>
              <a:rPr lang="en-CA" sz="2000" dirty="0" err="1">
                <a:solidFill>
                  <a:schemeClr val="dk1"/>
                </a:solidFill>
              </a:rPr>
              <a:t>未必有行动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祷告的确定性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chemeClr val="tx1"/>
                </a:solidFill>
              </a:rPr>
              <a:t>清楚表白</a:t>
            </a:r>
            <a:r>
              <a:rPr lang="en-CA" dirty="0">
                <a:solidFill>
                  <a:schemeClr val="tx1"/>
                </a:solidFill>
              </a:rPr>
              <a:t>——</a:t>
            </a:r>
            <a:r>
              <a:rPr lang="en-CA" dirty="0" err="1">
                <a:solidFill>
                  <a:schemeClr val="tx1"/>
                </a:solidFill>
              </a:rPr>
              <a:t>得医治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chemeClr val="tx1"/>
                </a:solidFill>
              </a:rPr>
              <a:t>泛泛乞怜</a:t>
            </a:r>
            <a:r>
              <a:rPr lang="en-CA" dirty="0">
                <a:solidFill>
                  <a:schemeClr val="tx1"/>
                </a:solidFill>
              </a:rPr>
              <a:t>——</a:t>
            </a:r>
            <a:r>
              <a:rPr lang="en-CA" dirty="0" err="1">
                <a:solidFill>
                  <a:schemeClr val="tx1"/>
                </a:solidFill>
              </a:rPr>
              <a:t>未必得医治</a:t>
            </a:r>
            <a:r>
              <a:rPr lang="en-CA" dirty="0">
                <a:solidFill>
                  <a:schemeClr val="tx1"/>
                </a:solidFill>
              </a:rPr>
              <a:t>/</a:t>
            </a:r>
            <a:r>
              <a:rPr lang="en-CA" dirty="0" err="1">
                <a:solidFill>
                  <a:schemeClr val="tx1"/>
                </a:solidFill>
              </a:rPr>
              <a:t>不得医治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为什么</a:t>
            </a:r>
            <a:r>
              <a:rPr lang="en-CA" dirty="0">
                <a:solidFill>
                  <a:srgbClr val="C00000"/>
                </a:solidFill>
              </a:rPr>
              <a:t>？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让我们更好地考虑我们需要什么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省察心愿是否真诚，是否坚求到底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判断心愿是否符合神的话语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是否靠着信心而求</a:t>
            </a:r>
            <a:r>
              <a:rPr lang="en-CA" dirty="0">
                <a:solidFill>
                  <a:schemeClr val="tx1"/>
                </a:solidFill>
              </a:rPr>
              <a:t>——</a:t>
            </a:r>
            <a:r>
              <a:rPr lang="en-CA" dirty="0" err="1">
                <a:solidFill>
                  <a:schemeClr val="tx1"/>
                </a:solidFill>
              </a:rPr>
              <a:t>使信心得操练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明确追踪主是否已应允我们的祈求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类比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chemeClr val="tx1"/>
                </a:solidFill>
              </a:rPr>
              <a:t>马</a:t>
            </a:r>
            <a:r>
              <a:rPr lang="zh-CN" altLang="en-CA" dirty="0">
                <a:solidFill>
                  <a:schemeClr val="tx1"/>
                </a:solidFill>
              </a:rPr>
              <a:t>如</a:t>
            </a:r>
            <a:r>
              <a:rPr lang="en-CA" dirty="0" err="1">
                <a:solidFill>
                  <a:schemeClr val="tx1"/>
                </a:solidFill>
              </a:rPr>
              <a:t>巴山战役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1881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zh-CN" altLang="en-CA" dirty="0">
                <a:solidFill>
                  <a:schemeClr val="tx1"/>
                </a:solidFill>
              </a:rPr>
              <a:t>第一次</a:t>
            </a:r>
            <a:r>
              <a:rPr lang="en-CA" dirty="0" err="1">
                <a:solidFill>
                  <a:schemeClr val="tx1"/>
                </a:solidFill>
              </a:rPr>
              <a:t>布尔人战争：南非布尔人vs英国人，英国败，承认南非共和国独立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英军：对集团射击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布尔人：瞄准个体射击</a:t>
            </a:r>
            <a:endParaRPr lang="en-CA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是否真正的心愿</a:t>
            </a:r>
            <a:r>
              <a:rPr lang="en-CA" dirty="0">
                <a:solidFill>
                  <a:schemeClr val="tx1"/>
                </a:solidFill>
              </a:rPr>
              <a:t>——</a:t>
            </a:r>
            <a:r>
              <a:rPr lang="en-CA" dirty="0" err="1">
                <a:solidFill>
                  <a:schemeClr val="tx1"/>
                </a:solidFill>
              </a:rPr>
              <a:t>还是走形式、过场、交差了事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是否凭信心求</a:t>
            </a:r>
            <a:r>
              <a:rPr lang="en-CA" dirty="0">
                <a:solidFill>
                  <a:schemeClr val="tx1"/>
                </a:solidFill>
              </a:rPr>
              <a:t>——</a:t>
            </a:r>
            <a:r>
              <a:rPr lang="en-CA" dirty="0" err="1">
                <a:solidFill>
                  <a:schemeClr val="tx1"/>
                </a:solidFill>
              </a:rPr>
              <a:t>真的相信主会应允</a:t>
            </a:r>
            <a:r>
              <a:rPr lang="en-CA" dirty="0">
                <a:solidFill>
                  <a:schemeClr val="tx1"/>
                </a:solidFill>
              </a:rPr>
              <a:t>？</a:t>
            </a:r>
            <a:endParaRPr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顺服的祷告</a:t>
            </a:r>
            <a:r>
              <a:rPr lang="en-CA" dirty="0">
                <a:solidFill>
                  <a:srgbClr val="C00000"/>
                </a:solidFill>
              </a:rPr>
              <a:t>？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>
                <a:solidFill>
                  <a:schemeClr val="tx1"/>
                </a:solidFill>
              </a:rPr>
              <a:t>“</a:t>
            </a:r>
            <a:r>
              <a:rPr lang="en-CA" dirty="0" err="1">
                <a:solidFill>
                  <a:schemeClr val="tx1"/>
                </a:solidFill>
              </a:rPr>
              <a:t>把</a:t>
            </a:r>
            <a:r>
              <a:rPr lang="zh-CN" altLang="en-CA" dirty="0">
                <a:solidFill>
                  <a:schemeClr val="tx1"/>
                </a:solidFill>
              </a:rPr>
              <a:t>想</a:t>
            </a:r>
            <a:r>
              <a:rPr lang="en-CA" dirty="0" err="1">
                <a:solidFill>
                  <a:schemeClr val="tx1"/>
                </a:solidFill>
              </a:rPr>
              <a:t>望告诉主，由主决定哪样对我们最好，不强按我们的心愿行</a:t>
            </a:r>
            <a:r>
              <a:rPr lang="en-CA" dirty="0">
                <a:solidFill>
                  <a:schemeClr val="tx1"/>
                </a:solidFill>
              </a:rPr>
              <a:t>。”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>
                <a:solidFill>
                  <a:schemeClr val="tx1"/>
                </a:solidFill>
              </a:rPr>
              <a:t>——“</a:t>
            </a:r>
            <a:r>
              <a:rPr lang="en-CA" dirty="0" err="1">
                <a:solidFill>
                  <a:schemeClr val="tx1"/>
                </a:solidFill>
              </a:rPr>
              <a:t>大错特错</a:t>
            </a:r>
            <a:r>
              <a:rPr lang="en-CA" dirty="0">
                <a:solidFill>
                  <a:schemeClr val="tx1"/>
                </a:solidFill>
              </a:rPr>
              <a:t>”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CA" dirty="0">
                <a:solidFill>
                  <a:schemeClr val="tx1"/>
                </a:solidFill>
              </a:rPr>
              <a:t>“</a:t>
            </a:r>
            <a:r>
              <a:rPr lang="en-CA" dirty="0" err="1">
                <a:solidFill>
                  <a:schemeClr val="tx1"/>
                </a:solidFill>
              </a:rPr>
              <a:t>信心的祷告</a:t>
            </a:r>
            <a:r>
              <a:rPr lang="en-CA" dirty="0">
                <a:solidFill>
                  <a:schemeClr val="tx1"/>
                </a:solidFill>
              </a:rPr>
              <a:t>”，</a:t>
            </a:r>
            <a:r>
              <a:rPr lang="en-CA" dirty="0" err="1">
                <a:solidFill>
                  <a:schemeClr val="tx1"/>
                </a:solidFill>
              </a:rPr>
              <a:t>从神应许中明白他的心意，而不断祈求得着应允</a:t>
            </a:r>
            <a:endParaRPr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CA" dirty="0">
                <a:solidFill>
                  <a:schemeClr val="tx1"/>
                </a:solidFill>
              </a:rPr>
              <a:t>太9:29 “</a:t>
            </a:r>
            <a:r>
              <a:rPr lang="en-CA" dirty="0" err="1">
                <a:solidFill>
                  <a:schemeClr val="tx1"/>
                </a:solidFill>
              </a:rPr>
              <a:t>照着你们的信给你们成全了吧</a:t>
            </a:r>
            <a:r>
              <a:rPr lang="en-CA" dirty="0">
                <a:solidFill>
                  <a:schemeClr val="tx1"/>
                </a:solidFill>
              </a:rPr>
              <a:t>。”</a:t>
            </a:r>
            <a:endParaRPr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CA" dirty="0">
                <a:solidFill>
                  <a:schemeClr val="tx1"/>
                </a:solidFill>
              </a:rPr>
              <a:t>太15:28 “</a:t>
            </a:r>
            <a:r>
              <a:rPr lang="en-CA" dirty="0" err="1">
                <a:solidFill>
                  <a:schemeClr val="tx1"/>
                </a:solidFill>
              </a:rPr>
              <a:t>妇人，你的信心是大的！照你所要的，给你成全了吧</a:t>
            </a:r>
            <a:r>
              <a:rPr lang="en-CA" dirty="0">
                <a:solidFill>
                  <a:schemeClr val="tx1"/>
                </a:solidFill>
              </a:rPr>
              <a:t>。”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>
                <a:solidFill>
                  <a:schemeClr val="tx1"/>
                </a:solidFill>
              </a:rPr>
              <a:t>“</a:t>
            </a:r>
            <a:r>
              <a:rPr lang="en-CA" dirty="0" err="1">
                <a:solidFill>
                  <a:schemeClr val="tx1"/>
                </a:solidFill>
              </a:rPr>
              <a:t>顺服的祷告</a:t>
            </a:r>
            <a:r>
              <a:rPr lang="en-CA" dirty="0">
                <a:solidFill>
                  <a:schemeClr val="tx1"/>
                </a:solidFill>
              </a:rPr>
              <a:t>”，</a:t>
            </a:r>
            <a:r>
              <a:rPr lang="en-CA" dirty="0" err="1">
                <a:solidFill>
                  <a:schemeClr val="tx1"/>
                </a:solidFill>
              </a:rPr>
              <a:t>在我们不明白主的旨意的时候，不妨这样</a:t>
            </a:r>
            <a:endParaRPr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CA" dirty="0" err="1">
                <a:solidFill>
                  <a:schemeClr val="tx1"/>
                </a:solidFill>
              </a:rPr>
              <a:t>冲突</a:t>
            </a:r>
            <a:r>
              <a:rPr lang="en-CA" dirty="0">
                <a:solidFill>
                  <a:schemeClr val="tx1"/>
                </a:solidFill>
              </a:rPr>
              <a:t>？</a:t>
            </a:r>
            <a:endParaRPr dirty="0">
              <a:solidFill>
                <a:schemeClr val="tx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CA" dirty="0" err="1">
                <a:solidFill>
                  <a:schemeClr val="tx1"/>
                </a:solidFill>
              </a:rPr>
              <a:t>凭着信心的祷告才是真的荣耀神，真顺服</a:t>
            </a:r>
            <a:r>
              <a:rPr lang="en-CA" dirty="0">
                <a:solidFill>
                  <a:schemeClr val="tx1"/>
                </a:solidFill>
              </a:rPr>
              <a:t> 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68AA-77D2-DC49-B356-F431B9D4C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705577"/>
            <a:ext cx="8520600" cy="841800"/>
          </a:xfrm>
        </p:spPr>
        <p:txBody>
          <a:bodyPr>
            <a:noAutofit/>
          </a:bodyPr>
          <a:lstStyle/>
          <a:p>
            <a:r>
              <a:rPr lang="zh-CN" altLang="en-US" sz="5200" dirty="0">
                <a:solidFill>
                  <a:srgbClr val="C00000"/>
                </a:solidFill>
              </a:rPr>
              <a:t>获取的信心</a:t>
            </a:r>
            <a:endParaRPr lang="en-US" sz="5200" dirty="0">
              <a:solidFill>
                <a:srgbClr val="C00000"/>
              </a:solidFill>
            </a:endParaRP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12F9D5FC-F036-3449-842E-DBB0FD071279}"/>
              </a:ext>
            </a:extLst>
          </p:cNvPr>
          <p:cNvSpPr txBox="1">
            <a:spLocks/>
          </p:cNvSpPr>
          <p:nvPr/>
        </p:nvSpPr>
        <p:spPr>
          <a:xfrm>
            <a:off x="224236" y="2722807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zh-CN" altLang="en-US" sz="2800" dirty="0"/>
              <a:t>第十二课</a:t>
            </a:r>
          </a:p>
        </p:txBody>
      </p:sp>
    </p:spTree>
    <p:extLst>
      <p:ext uri="{BB962C8B-B14F-4D97-AF65-F5344CB8AC3E}">
        <p14:creationId xmlns:p14="http://schemas.microsoft.com/office/powerpoint/2010/main" val="65081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CAE2B-C990-234A-88C5-D09A61BAA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经文：可十一：</a:t>
            </a:r>
            <a:r>
              <a:rPr lang="en-US" altLang="zh-CN" dirty="0">
                <a:solidFill>
                  <a:srgbClr val="C00000"/>
                </a:solidFill>
              </a:rPr>
              <a:t>24 </a:t>
            </a:r>
            <a:br>
              <a:rPr lang="en-US" altLang="zh-CN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AE9F2-B1ED-5342-B73D-1430BF9BE5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  <a:p>
            <a:endParaRPr lang="en-US" altLang="zh-CN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所以我告诉你们，凡你们所祷告祈求的，无论是什么，只要是得着的，就必得着</a:t>
            </a:r>
            <a:r>
              <a:rPr lang="en-US" altLang="zh-CN" dirty="0">
                <a:solidFill>
                  <a:schemeClr val="tx1"/>
                </a:solidFill>
              </a:rPr>
              <a:t>. </a:t>
            </a:r>
            <a:r>
              <a:rPr lang="zh-CN" altLang="en-US" dirty="0">
                <a:solidFill>
                  <a:schemeClr val="tx1"/>
                </a:solidFill>
              </a:rPr>
              <a:t>（可 </a:t>
            </a:r>
            <a:r>
              <a:rPr lang="en-US" altLang="zh-CN" dirty="0">
                <a:solidFill>
                  <a:schemeClr val="tx1"/>
                </a:solidFill>
              </a:rPr>
              <a:t>11:24</a:t>
            </a:r>
            <a:r>
              <a:rPr lang="zh-CN" altLang="en-US" dirty="0">
                <a:solidFill>
                  <a:schemeClr val="tx1"/>
                </a:solidFill>
              </a:rPr>
              <a:t>）</a:t>
            </a:r>
            <a:endParaRPr lang="en-US" altLang="zh-CN" dirty="0">
              <a:solidFill>
                <a:schemeClr val="tx1"/>
              </a:solidFill>
            </a:endParaRPr>
          </a:p>
          <a:p>
            <a:endParaRPr lang="en-US" altLang="zh-CN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这句话直接强调了信心在祷告中的重要性，指出只要信徒带着信心祷告无论所求何事都必将得到回应。 </a:t>
            </a:r>
          </a:p>
          <a:p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45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A7553-ADA7-7C45-A7DC-3E82480B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1.</a:t>
            </a:r>
            <a:r>
              <a:rPr lang="zh-CN" altLang="en-US" dirty="0">
                <a:solidFill>
                  <a:srgbClr val="C00000"/>
                </a:solidFill>
              </a:rPr>
              <a:t> “凡你们所祷告祈求的，无论是什么</a:t>
            </a:r>
            <a:br>
              <a:rPr lang="en-CA" altLang="zh-CN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EB4CE-CE87-D848-B2FA-66789575F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你若能信，在信的人，凡事都能。（可</a:t>
            </a:r>
            <a:r>
              <a:rPr lang="en-US" altLang="zh-CN" dirty="0">
                <a:solidFill>
                  <a:schemeClr val="tx1"/>
                </a:solidFill>
              </a:rPr>
              <a:t>9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r>
              <a:rPr lang="en-US" altLang="zh-CN" dirty="0">
                <a:solidFill>
                  <a:schemeClr val="tx1"/>
                </a:solidFill>
              </a:rPr>
              <a:t>23</a:t>
            </a:r>
            <a:r>
              <a:rPr lang="zh-CN" altLang="en-US" dirty="0">
                <a:solidFill>
                  <a:schemeClr val="tx1"/>
                </a:solidFill>
              </a:rPr>
              <a:t>） </a:t>
            </a:r>
          </a:p>
          <a:p>
            <a:endParaRPr lang="zh-CN" altLang="en-US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你们若有信心</a:t>
            </a:r>
            <a:r>
              <a:rPr lang="en-US" altLang="zh-CN" dirty="0">
                <a:solidFill>
                  <a:schemeClr val="tx1"/>
                </a:solidFill>
              </a:rPr>
              <a:t>......</a:t>
            </a:r>
            <a:r>
              <a:rPr lang="zh-CN" altLang="en-US" dirty="0">
                <a:solidFill>
                  <a:schemeClr val="tx1"/>
                </a:solidFill>
              </a:rPr>
              <a:t>你们没有一件不能做的事了。（太</a:t>
            </a:r>
            <a:r>
              <a:rPr lang="en-US" altLang="zh-CN" dirty="0">
                <a:solidFill>
                  <a:schemeClr val="tx1"/>
                </a:solidFill>
              </a:rPr>
              <a:t>17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r>
              <a:rPr lang="en-US" altLang="zh-CN" dirty="0">
                <a:solidFill>
                  <a:schemeClr val="tx1"/>
                </a:solidFill>
              </a:rPr>
              <a:t>20</a:t>
            </a:r>
            <a:r>
              <a:rPr lang="zh-CN" altLang="en-US" dirty="0">
                <a:solidFill>
                  <a:schemeClr val="tx1"/>
                </a:solidFill>
              </a:rPr>
              <a:t>） </a:t>
            </a:r>
          </a:p>
          <a:p>
            <a:endParaRPr lang="zh-CN" alt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088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7B97A-4E19-194A-9411-C74114402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2.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>
                <a:solidFill>
                  <a:srgbClr val="C00000"/>
                </a:solidFill>
              </a:rPr>
              <a:t>“</a:t>
            </a:r>
            <a:r>
              <a:rPr lang="zh-CN" altLang="en-US" dirty="0">
                <a:solidFill>
                  <a:srgbClr val="C00000"/>
                </a:solidFill>
              </a:rPr>
              <a:t>凡你们所祷告祈求的，无论是什么 </a:t>
            </a:r>
            <a:br>
              <a:rPr lang="zh-CN" alt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55C4B-EEB4-754D-A896-0E0B63F4C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凡是“祈祷，然后才能得着，有信心才能祈祷；信心是祈祷的成长与结果</a:t>
            </a:r>
            <a:r>
              <a:rPr lang="en-US" altLang="zh-CN" dirty="0">
                <a:solidFill>
                  <a:schemeClr val="tx1"/>
                </a:solidFill>
              </a:rPr>
              <a:t>. </a:t>
            </a:r>
          </a:p>
          <a:p>
            <a:endParaRPr lang="en-US" altLang="zh-CN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95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D3149-0035-9D48-8D08-0AC89C314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3.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>
                <a:solidFill>
                  <a:srgbClr val="C00000"/>
                </a:solidFill>
              </a:rPr>
              <a:t>“</a:t>
            </a:r>
            <a:r>
              <a:rPr lang="zh-CN" altLang="en-US" dirty="0">
                <a:solidFill>
                  <a:srgbClr val="C00000"/>
                </a:solidFill>
              </a:rPr>
              <a:t>只要信是得着的” </a:t>
            </a:r>
            <a:br>
              <a:rPr lang="zh-CN" alt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4B3AB-9850-9A4E-A0E8-5F49A0F75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你若心里不怀疑，只信他所说的必成，就必给他成了。（可</a:t>
            </a:r>
            <a:r>
              <a:rPr lang="en-US" altLang="zh-CN" dirty="0">
                <a:solidFill>
                  <a:schemeClr val="tx1"/>
                </a:solidFill>
              </a:rPr>
              <a:t>11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r>
              <a:rPr lang="en-US" altLang="zh-CN" dirty="0">
                <a:solidFill>
                  <a:schemeClr val="tx1"/>
                </a:solidFill>
              </a:rPr>
              <a:t>23</a:t>
            </a:r>
            <a:r>
              <a:rPr lang="zh-CN" altLang="en-US" dirty="0">
                <a:solidFill>
                  <a:schemeClr val="tx1"/>
                </a:solidFill>
              </a:rPr>
              <a:t>） </a:t>
            </a:r>
          </a:p>
          <a:p>
            <a:endParaRPr lang="zh-CN" alt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2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624B5-0A79-DB4B-854A-91CE744E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马太福音 </a:t>
            </a:r>
            <a:r>
              <a:rPr lang="en-US" altLang="zh-CN" dirty="0">
                <a:solidFill>
                  <a:srgbClr val="C00000"/>
                </a:solidFill>
              </a:rPr>
              <a:t>9 </a:t>
            </a:r>
            <a:r>
              <a:rPr lang="zh-CN" altLang="en-US" dirty="0">
                <a:solidFill>
                  <a:srgbClr val="C00000"/>
                </a:solidFill>
              </a:rPr>
              <a:t>章 </a:t>
            </a:r>
            <a:r>
              <a:rPr lang="en-US" altLang="zh-CN" dirty="0">
                <a:solidFill>
                  <a:srgbClr val="C00000"/>
                </a:solidFill>
              </a:rPr>
              <a:t>37-38 </a:t>
            </a:r>
            <a:r>
              <a:rPr lang="zh-CN" altLang="en-US" dirty="0">
                <a:solidFill>
                  <a:srgbClr val="C00000"/>
                </a:solidFill>
              </a:rPr>
              <a:t>节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FB727-5599-6840-8B44-B120C9761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CA" altLang="zh-CN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CA" altLang="zh-CN" dirty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于是对门徒说：“要收的庄稼多，做工的人少。所以，你们当求庄稼的主打发工人出去收他的庄稼。”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652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33DDB-92D8-CD46-8946-9DB91486E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4.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>
                <a:solidFill>
                  <a:srgbClr val="C00000"/>
                </a:solidFill>
              </a:rPr>
              <a:t>“</a:t>
            </a:r>
            <a:r>
              <a:rPr lang="zh-CN" altLang="en-US" dirty="0">
                <a:solidFill>
                  <a:srgbClr val="C00000"/>
                </a:solidFill>
              </a:rPr>
              <a:t>只要信是得着的” </a:t>
            </a:r>
            <a:br>
              <a:rPr lang="zh-CN" alt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050962-ED7B-CC4A-B005-EA625B79D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“既然知道他听我们一切所求的，就知道我们所求于他的无不得着。”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约壹五：</a:t>
            </a:r>
            <a:r>
              <a:rPr lang="en-US" altLang="zh-CN" dirty="0">
                <a:solidFill>
                  <a:schemeClr val="tx1"/>
                </a:solidFill>
              </a:rPr>
              <a:t>15) </a:t>
            </a:r>
          </a:p>
          <a:p>
            <a:endParaRPr lang="en-US" altLang="zh-CN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949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FEB29-9391-FC45-B8BC-069EC5B4D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5.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altLang="zh-CN" dirty="0">
                <a:solidFill>
                  <a:srgbClr val="C00000"/>
                </a:solidFill>
              </a:rPr>
              <a:t>“</a:t>
            </a:r>
            <a:r>
              <a:rPr lang="zh-CN" altLang="en-US" dirty="0">
                <a:solidFill>
                  <a:srgbClr val="C00000"/>
                </a:solidFill>
              </a:rPr>
              <a:t>就必得着”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E1E35-94CB-E644-9AC2-3EBC37F84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altLang="zh-CN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凭信心和“只要信是得着的，就必得着”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41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DDB9-5860-8A4A-B4B5-103A3A45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E8CB1-CEEA-3546-84E9-9CBA4313B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CA" altLang="zh-CN" sz="2400" dirty="0">
              <a:solidFill>
                <a:srgbClr val="C00000"/>
              </a:solidFill>
            </a:endParaRPr>
          </a:p>
          <a:p>
            <a:pPr marL="114300" indent="0" algn="ctr">
              <a:buNone/>
            </a:pPr>
            <a:r>
              <a:rPr lang="zh-CN" altLang="en-US" sz="2400" dirty="0">
                <a:solidFill>
                  <a:srgbClr val="C00000"/>
                </a:solidFill>
              </a:rPr>
              <a:t>亲爱的主内弟兄姊妹，让我们都得着激励，因为这应许是从耶稣而来，他是神的儿子，我们的长兄；也让我们回应说：“我的恩主！我们确信你的话语，确信我们能得着应允。”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9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A2BE-18EA-754C-AB96-14D1D42B8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79" y="2047483"/>
            <a:ext cx="8520600" cy="841800"/>
          </a:xfrm>
        </p:spPr>
        <p:txBody>
          <a:bodyPr/>
          <a:lstStyle/>
          <a:p>
            <a:pPr algn="l"/>
            <a:r>
              <a:rPr lang="zh-CN" altLang="en-US" dirty="0">
                <a:solidFill>
                  <a:srgbClr val="C00000"/>
                </a:solidFill>
              </a:rPr>
              <a:t>一，祷告是使别人蒙福的能力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26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E949D-8EA7-BE4E-92FE-F127B7E06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781" y="2047483"/>
            <a:ext cx="8520600" cy="841800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>
                <a:solidFill>
                  <a:srgbClr val="C00000"/>
                </a:solidFill>
              </a:rPr>
              <a:t>二，祷告不是形式，也不是表演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7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D55C4-EE16-174A-8E54-F174746C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074" y="2150850"/>
            <a:ext cx="8520600" cy="841800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>
                <a:solidFill>
                  <a:srgbClr val="C00000"/>
                </a:solidFill>
              </a:rPr>
              <a:t>三，基督徒缺少庄稼主的心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04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CAE2B-C990-234A-88C5-D09A61BAA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四，为什么不服从主的命令更热切的呼求神打发工人</a:t>
            </a:r>
            <a:r>
              <a:rPr lang="en-US" altLang="zh-CN" dirty="0">
                <a:solidFill>
                  <a:srgbClr val="C00000"/>
                </a:solidFill>
              </a:rPr>
              <a:t>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AE9F2-B1ED-5342-B73D-1430BF9BE5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原因有两个：</a:t>
            </a:r>
            <a:endParaRPr lang="en-CA" altLang="zh-CN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CA" altLang="zh-CN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</a:rPr>
              <a:t>我们没有主耶稣那样怜悯的心肠。</a:t>
            </a:r>
            <a:endParaRPr lang="en-CA" altLang="zh-CN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endParaRPr lang="en-CA" altLang="zh-CN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</a:rPr>
              <a:t>缺乏信心。</a:t>
            </a:r>
            <a:br>
              <a:rPr lang="zh-CN" alt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8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4C236-B7B6-BC46-85FE-7B7EBFD4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1073674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五，求主打发工人这样的祷告是在乞求双重祝福，同时也会得着双重祝福。</a:t>
            </a:r>
            <a:br>
              <a:rPr lang="zh-CN" alt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F0ECE4-4B38-0446-BBB9-8AE4D9FAD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28799"/>
            <a:ext cx="8520600" cy="274007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</a:rPr>
              <a:t>乞求全时间侍奉的人能够增加。</a:t>
            </a:r>
            <a:endParaRPr lang="en-CA" altLang="zh-CN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endParaRPr lang="en-CA" altLang="zh-CN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zh-CN" altLang="en-US" dirty="0">
                <a:solidFill>
                  <a:schemeClr val="tx1"/>
                </a:solidFill>
              </a:rPr>
              <a:t>乞求每一个信徒都成为工人。</a:t>
            </a:r>
            <a:br>
              <a:rPr lang="zh-CN" alt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8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A6E4D-D8C4-5E4D-9902-820C02B00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827" y="2150850"/>
            <a:ext cx="8520600" cy="84180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C00000"/>
                </a:solidFill>
              </a:rPr>
              <a:t>六，应用</a:t>
            </a:r>
            <a:r>
              <a:rPr lang="en-US" altLang="zh-CN" dirty="0">
                <a:solidFill>
                  <a:srgbClr val="C00000"/>
                </a:solidFill>
              </a:rPr>
              <a:t>-</a:t>
            </a:r>
            <a:r>
              <a:rPr lang="zh-CN" altLang="en-US" dirty="0">
                <a:solidFill>
                  <a:srgbClr val="C00000"/>
                </a:solidFill>
              </a:rPr>
              <a:t>让我们一起投身在这件代求的事上。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56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rgbClr val="C00000"/>
                </a:solidFill>
              </a:rPr>
              <a:t>祷告的肯定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/>
              <a:t>第十一课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654</Words>
  <Application>Microsoft Macintosh PowerPoint</Application>
  <PresentationFormat>On-screen Show (16:9)</PresentationFormat>
  <Paragraphs>83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Simple Light</vt:lpstr>
      <vt:lpstr>祷告产生工人</vt:lpstr>
      <vt:lpstr>马太福音 9 章 37-38 节</vt:lpstr>
      <vt:lpstr>一，祷告是使别人蒙福的能力</vt:lpstr>
      <vt:lpstr>二，祷告不是形式，也不是表演</vt:lpstr>
      <vt:lpstr>三，基督徒缺少庄稼主的心</vt:lpstr>
      <vt:lpstr>四，为什么不服从主的命令更热切的呼求神打发工人?</vt:lpstr>
      <vt:lpstr>五，求主打发工人这样的祷告是在乞求双重祝福，同时也会得着双重祝福。 </vt:lpstr>
      <vt:lpstr>六，应用-让我们一起投身在这件代求的事上。</vt:lpstr>
      <vt:lpstr>祷告的肯定</vt:lpstr>
      <vt:lpstr>词语辨析：要/Will</vt:lpstr>
      <vt:lpstr>祷告的确定性</vt:lpstr>
      <vt:lpstr>为什么？</vt:lpstr>
      <vt:lpstr>类比</vt:lpstr>
      <vt:lpstr>顺服的祷告？</vt:lpstr>
      <vt:lpstr>获取的信心</vt:lpstr>
      <vt:lpstr>经文：可十一：24  </vt:lpstr>
      <vt:lpstr>1. “凡你们所祷告祈求的，无论是什么 </vt:lpstr>
      <vt:lpstr>2. “凡你们所祷告祈求的，无论是什么  </vt:lpstr>
      <vt:lpstr>3. “只要信是得着的”  </vt:lpstr>
      <vt:lpstr>4. “只要信是得着的”  </vt:lpstr>
      <vt:lpstr>5. “就必得着”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祷告的肯定</dc:title>
  <cp:lastModifiedBy>Microsoft Office User</cp:lastModifiedBy>
  <cp:revision>17</cp:revision>
  <dcterms:modified xsi:type="dcterms:W3CDTF">2025-10-31T01:55:20Z</dcterms:modified>
</cp:coreProperties>
</file>