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65" r:id="rId2"/>
    <p:sldId id="266" r:id="rId3"/>
    <p:sldId id="267" r:id="rId4"/>
    <p:sldId id="256" r:id="rId5"/>
    <p:sldId id="268" r:id="rId6"/>
    <p:sldId id="257" r:id="rId7"/>
    <p:sldId id="258" r:id="rId8"/>
    <p:sldId id="259" r:id="rId9"/>
    <p:sldId id="269" r:id="rId10"/>
    <p:sldId id="270" r:id="rId11"/>
    <p:sldId id="272" r:id="rId12"/>
    <p:sldId id="260" r:id="rId13"/>
    <p:sldId id="261" r:id="rId14"/>
    <p:sldId id="273" r:id="rId15"/>
    <p:sldId id="274" r:id="rId16"/>
    <p:sldId id="275" r:id="rId17"/>
    <p:sldId id="263" r:id="rId18"/>
    <p:sldId id="276" r:id="rId19"/>
    <p:sldId id="264" r:id="rId20"/>
  </p:sldIdLst>
  <p:sldSz cx="14630400" cy="8229600"/>
  <p:notesSz cx="8229600" cy="14630400"/>
  <p:embeddedFontLst>
    <p:embeddedFont>
      <p:font typeface="Calibri" panose="020F0502020204030204" pitchFamily="34" charset="0"/>
      <p:regular r:id="rId22"/>
      <p:bold r:id="rId23"/>
      <p:italic r:id="rId24"/>
      <p:boldItalic r:id="rId25"/>
    </p:embeddedFont>
    <p:embeddedFont>
      <p:font typeface="Microsoft YaHei" panose="020B0503020204020204" pitchFamily="34" charset="-122"/>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d zhang" initials="Jz" lastIdx="1" clrIdx="0">
    <p:extLst>
      <p:ext uri="{19B8F6BF-5375-455C-9EA6-DF929625EA0E}">
        <p15:presenceInfo xmlns:p15="http://schemas.microsoft.com/office/powerpoint/2012/main" userId="6f5068760fafdf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008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4" d="100"/>
          <a:sy n="9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zh-CN"/>
              <a:t>新约书信的占比</a:t>
            </a:r>
            <a:endParaRPr lang="en-CA"/>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5537985238033092"/>
          <c:y val="0.11437366167023555"/>
          <c:w val="0.67542832180507828"/>
          <c:h val="0.78534813434723227"/>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C2D-40B5-ADF2-F48A4C71863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C2D-40B5-ADF2-F48A4C71863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C2D-40B5-ADF2-F48A4C71863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C2D-40B5-ADF2-F48A4C7186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21卷 书信</c:v>
                </c:pt>
                <c:pt idx="1">
                  <c:v>6卷 非书信</c:v>
                </c:pt>
              </c:strCache>
            </c:strRef>
          </c:cat>
          <c:val>
            <c:numRef>
              <c:f>Sheet1!$B$2:$B$5</c:f>
              <c:numCache>
                <c:formatCode>General</c:formatCode>
                <c:ptCount val="4"/>
                <c:pt idx="0">
                  <c:v>21</c:v>
                </c:pt>
                <c:pt idx="1">
                  <c:v>6</c:v>
                </c:pt>
              </c:numCache>
            </c:numRef>
          </c:val>
          <c:extLst>
            <c:ext xmlns:c16="http://schemas.microsoft.com/office/drawing/2014/chart" uri="{C3380CC4-5D6E-409C-BE32-E72D297353CC}">
              <c16:uniqueId val="{00000000-65D2-448C-8AAB-94B1169149C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9328025985702066"/>
          <c:y val="0.73949316292636869"/>
          <c:w val="0.17449137918533664"/>
          <c:h val="0.2190999679643898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书信比例</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CC7-4B5C-BCA4-ED0559875E0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CC7-4B5C-BCA4-ED0559875E0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CC7-4B5C-BCA4-ED0559875E0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CC7-4B5C-BCA4-ED0559875E0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CC7-4B5C-BCA4-ED0559875E0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CC7-4B5C-BCA4-ED0559875E0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保罗书信13</c:v>
                </c:pt>
                <c:pt idx="1">
                  <c:v>使徒约翰3</c:v>
                </c:pt>
                <c:pt idx="2">
                  <c:v>使徒彼得2</c:v>
                </c:pt>
                <c:pt idx="3">
                  <c:v>雅各1</c:v>
                </c:pt>
                <c:pt idx="4">
                  <c:v>犹大1</c:v>
                </c:pt>
                <c:pt idx="5">
                  <c:v>希伯来书1</c:v>
                </c:pt>
              </c:strCache>
            </c:strRef>
          </c:cat>
          <c:val>
            <c:numRef>
              <c:f>Sheet1!$B$2:$B$7</c:f>
              <c:numCache>
                <c:formatCode>General</c:formatCode>
                <c:ptCount val="6"/>
                <c:pt idx="0">
                  <c:v>13</c:v>
                </c:pt>
                <c:pt idx="1">
                  <c:v>3</c:v>
                </c:pt>
                <c:pt idx="2">
                  <c:v>2</c:v>
                </c:pt>
                <c:pt idx="3">
                  <c:v>1</c:v>
                </c:pt>
                <c:pt idx="4">
                  <c:v>1</c:v>
                </c:pt>
                <c:pt idx="5">
                  <c:v>1</c:v>
                </c:pt>
              </c:numCache>
            </c:numRef>
          </c:val>
          <c:extLst>
            <c:ext xmlns:c16="http://schemas.microsoft.com/office/drawing/2014/chart" uri="{C3380CC4-5D6E-409C-BE32-E72D297353CC}">
              <c16:uniqueId val="{00000000-0B72-4F09-89B2-E8DB10F7C6C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536063508327945"/>
          <c:y val="0.31517481981274742"/>
          <c:w val="0.16371785639776301"/>
          <c:h val="0.3854848447684429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23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25278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19425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11101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15077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00839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88598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73039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4548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21806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26B8C3-E3CA-4F40-9D7B-AF9DBF3F21FC}"/>
              </a:ext>
            </a:extLst>
          </p:cNvPr>
          <p:cNvGraphicFramePr>
            <a:graphicFrameLocks noGrp="1"/>
          </p:cNvGraphicFramePr>
          <p:nvPr>
            <p:extLst>
              <p:ext uri="{D42A27DB-BD31-4B8C-83A1-F6EECF244321}">
                <p14:modId xmlns:p14="http://schemas.microsoft.com/office/powerpoint/2010/main" val="2791947194"/>
              </p:ext>
            </p:extLst>
          </p:nvPr>
        </p:nvGraphicFramePr>
        <p:xfrm>
          <a:off x="640080" y="2006186"/>
          <a:ext cx="13218160" cy="5960176"/>
        </p:xfrm>
        <a:graphic>
          <a:graphicData uri="http://schemas.openxmlformats.org/drawingml/2006/table">
            <a:tbl>
              <a:tblPr>
                <a:tableStyleId>{5C22544A-7EE6-4342-B048-85BDC9FD1C3A}</a:tableStyleId>
              </a:tblPr>
              <a:tblGrid>
                <a:gridCol w="1879600">
                  <a:extLst>
                    <a:ext uri="{9D8B030D-6E8A-4147-A177-3AD203B41FA5}">
                      <a16:colId xmlns:a16="http://schemas.microsoft.com/office/drawing/2014/main" val="849466808"/>
                    </a:ext>
                  </a:extLst>
                </a:gridCol>
                <a:gridCol w="11338560">
                  <a:extLst>
                    <a:ext uri="{9D8B030D-6E8A-4147-A177-3AD203B41FA5}">
                      <a16:colId xmlns:a16="http://schemas.microsoft.com/office/drawing/2014/main" val="2893244495"/>
                    </a:ext>
                  </a:extLst>
                </a:gridCol>
              </a:tblGrid>
              <a:tr h="665241">
                <a:tc gridSpan="2">
                  <a:txBody>
                    <a:bodyPr/>
                    <a:lstStyle/>
                    <a:p>
                      <a:pPr algn="ctr">
                        <a:lnSpc>
                          <a:spcPct val="107000"/>
                        </a:lnSpc>
                        <a:spcAft>
                          <a:spcPts val="800"/>
                        </a:spcAft>
                      </a:pPr>
                      <a:r>
                        <a:rPr lang="zh-CN" sz="3600" dirty="0">
                          <a:effectLst/>
                        </a:rPr>
                        <a:t>圣经文体</a:t>
                      </a:r>
                      <a:endParaRPr lang="en-CA" sz="32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tc hMerge="1">
                  <a:txBody>
                    <a:bodyPr/>
                    <a:lstStyle/>
                    <a:p>
                      <a:endParaRPr lang="en-CA"/>
                    </a:p>
                  </a:txBody>
                  <a:tcPr/>
                </a:tc>
                <a:extLst>
                  <a:ext uri="{0D108BD9-81ED-4DB2-BD59-A6C34878D82A}">
                    <a16:rowId xmlns:a16="http://schemas.microsoft.com/office/drawing/2014/main" val="3766664236"/>
                  </a:ext>
                </a:extLst>
              </a:tr>
              <a:tr h="537504">
                <a:tc>
                  <a:txBody>
                    <a:bodyPr/>
                    <a:lstStyle/>
                    <a:p>
                      <a:pPr algn="ctr">
                        <a:lnSpc>
                          <a:spcPct val="107000"/>
                        </a:lnSpc>
                        <a:spcAft>
                          <a:spcPts val="800"/>
                        </a:spcAft>
                      </a:pPr>
                      <a:r>
                        <a:rPr lang="zh-CN" sz="2000" dirty="0">
                          <a:effectLst/>
                        </a:rPr>
                        <a:t>文体</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tc>
                  <a:txBody>
                    <a:bodyPr/>
                    <a:lstStyle/>
                    <a:p>
                      <a:pPr algn="ctr">
                        <a:lnSpc>
                          <a:spcPct val="107000"/>
                        </a:lnSpc>
                        <a:spcAft>
                          <a:spcPts val="800"/>
                        </a:spcAft>
                      </a:pPr>
                      <a:r>
                        <a:rPr lang="zh-CN" sz="2000" dirty="0">
                          <a:effectLst/>
                        </a:rPr>
                        <a:t>书卷</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extLst>
                  <a:ext uri="{0D108BD9-81ED-4DB2-BD59-A6C34878D82A}">
                    <a16:rowId xmlns:a16="http://schemas.microsoft.com/office/drawing/2014/main" val="3442618230"/>
                  </a:ext>
                </a:extLst>
              </a:tr>
              <a:tr h="814537">
                <a:tc>
                  <a:txBody>
                    <a:bodyPr/>
                    <a:lstStyle/>
                    <a:p>
                      <a:pPr>
                        <a:lnSpc>
                          <a:spcPct val="107000"/>
                        </a:lnSpc>
                        <a:spcAft>
                          <a:spcPts val="800"/>
                        </a:spcAft>
                      </a:pPr>
                      <a:r>
                        <a:rPr lang="zh-CN" sz="2000" b="1" dirty="0">
                          <a:solidFill>
                            <a:srgbClr val="0070C0"/>
                          </a:solidFill>
                          <a:effectLst/>
                        </a:rPr>
                        <a:t>历史</a:t>
                      </a:r>
                      <a:r>
                        <a:rPr lang="en-US" sz="2000" b="1" dirty="0">
                          <a:solidFill>
                            <a:srgbClr val="0070C0"/>
                          </a:solidFill>
                          <a:effectLst/>
                        </a:rPr>
                        <a:t>/</a:t>
                      </a:r>
                      <a:r>
                        <a:rPr lang="zh-CN" sz="2000" b="1" dirty="0">
                          <a:solidFill>
                            <a:srgbClr val="0070C0"/>
                          </a:solidFill>
                          <a:effectLst/>
                        </a:rPr>
                        <a:t>律法叙事</a:t>
                      </a:r>
                      <a:endParaRPr lang="en-CA" sz="2000" b="1"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创世记、出埃及记、利未记、申命记、民数记、约书亚记、士师记、路得记、撒母耳书上下、列王纪上下、历代志上下、以斯拉记、尼希米记、以斯帖记、约拿书</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2006416023"/>
                  </a:ext>
                </a:extLst>
              </a:tr>
              <a:tr h="491807">
                <a:tc>
                  <a:txBody>
                    <a:bodyPr/>
                    <a:lstStyle/>
                    <a:p>
                      <a:pPr>
                        <a:lnSpc>
                          <a:spcPct val="107000"/>
                        </a:lnSpc>
                        <a:spcAft>
                          <a:spcPts val="800"/>
                        </a:spcAft>
                      </a:pPr>
                      <a:r>
                        <a:rPr lang="zh-CN" sz="2000" dirty="0">
                          <a:solidFill>
                            <a:srgbClr val="800080"/>
                          </a:solidFill>
                          <a:effectLst/>
                        </a:rPr>
                        <a:t>智慧文学</a:t>
                      </a:r>
                      <a:endParaRPr lang="en-CA" sz="2000" dirty="0">
                        <a:solidFill>
                          <a:srgbClr val="80008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a:effectLst/>
                        </a:rPr>
                        <a:t>约伯记、箴言、传道书</a:t>
                      </a:r>
                      <a:endParaRPr lang="en-CA" sz="200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3752084214"/>
                  </a:ext>
                </a:extLst>
              </a:tr>
              <a:tr h="491807">
                <a:tc>
                  <a:txBody>
                    <a:bodyPr/>
                    <a:lstStyle/>
                    <a:p>
                      <a:pPr>
                        <a:lnSpc>
                          <a:spcPct val="107000"/>
                        </a:lnSpc>
                        <a:spcAft>
                          <a:spcPts val="800"/>
                        </a:spcAft>
                      </a:pPr>
                      <a:r>
                        <a:rPr lang="zh-CN" sz="2000" dirty="0">
                          <a:solidFill>
                            <a:srgbClr val="800080"/>
                          </a:solidFill>
                          <a:effectLst/>
                        </a:rPr>
                        <a:t>诗歌</a:t>
                      </a:r>
                      <a:endParaRPr lang="en-CA" sz="2000" dirty="0">
                        <a:solidFill>
                          <a:srgbClr val="80008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诗篇、雅歌、耶利米哀歌</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1390557423"/>
                  </a:ext>
                </a:extLst>
              </a:tr>
              <a:tr h="814537">
                <a:tc>
                  <a:txBody>
                    <a:bodyPr/>
                    <a:lstStyle/>
                    <a:p>
                      <a:pPr>
                        <a:lnSpc>
                          <a:spcPct val="107000"/>
                        </a:lnSpc>
                        <a:spcAft>
                          <a:spcPts val="800"/>
                        </a:spcAft>
                      </a:pPr>
                      <a:r>
                        <a:rPr lang="zh-CN" sz="2000" dirty="0">
                          <a:solidFill>
                            <a:srgbClr val="C00000"/>
                          </a:solidFill>
                          <a:effectLst/>
                        </a:rPr>
                        <a:t>预言</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a:effectLst/>
                        </a:rPr>
                        <a:t>以赛亚书、耶利米书、以西结书、但以理书、何西阿书、约珥书、阿摩司书、俄巴底亚书、弥迦书、那鸿书、哈巴谷书、西番雅书、哈该书、撒迦利亚书、玛拉基书</a:t>
                      </a:r>
                      <a:endParaRPr lang="en-CA" sz="200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1143190419"/>
                  </a:ext>
                </a:extLst>
              </a:tr>
              <a:tr h="491807">
                <a:tc>
                  <a:txBody>
                    <a:bodyPr/>
                    <a:lstStyle/>
                    <a:p>
                      <a:pPr>
                        <a:lnSpc>
                          <a:spcPct val="107000"/>
                        </a:lnSpc>
                        <a:spcAft>
                          <a:spcPts val="800"/>
                        </a:spcAft>
                      </a:pPr>
                      <a:r>
                        <a:rPr lang="zh-CN" sz="2000" dirty="0">
                          <a:solidFill>
                            <a:srgbClr val="C00000"/>
                          </a:solidFill>
                          <a:effectLst/>
                        </a:rPr>
                        <a:t>天启文学</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a:effectLst/>
                        </a:rPr>
                        <a:t>但以理书、启示录</a:t>
                      </a:r>
                      <a:endParaRPr lang="en-CA" sz="200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335871838"/>
                  </a:ext>
                </a:extLst>
              </a:tr>
              <a:tr h="491807">
                <a:tc>
                  <a:txBody>
                    <a:bodyPr/>
                    <a:lstStyle/>
                    <a:p>
                      <a:pPr>
                        <a:lnSpc>
                          <a:spcPct val="107000"/>
                        </a:lnSpc>
                        <a:spcAft>
                          <a:spcPts val="800"/>
                        </a:spcAft>
                      </a:pPr>
                      <a:r>
                        <a:rPr lang="zh-CN" sz="2000" dirty="0">
                          <a:solidFill>
                            <a:srgbClr val="C00000"/>
                          </a:solidFill>
                          <a:effectLst/>
                        </a:rPr>
                        <a:t>福音书</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a:effectLst/>
                        </a:rPr>
                        <a:t>马太福音、马可福音、路加福音、约翰福音、使徒行传</a:t>
                      </a:r>
                      <a:endParaRPr lang="en-CA" sz="200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2125496863"/>
                  </a:ext>
                </a:extLst>
              </a:tr>
              <a:tr h="1137268">
                <a:tc>
                  <a:txBody>
                    <a:bodyPr/>
                    <a:lstStyle/>
                    <a:p>
                      <a:pPr>
                        <a:lnSpc>
                          <a:spcPct val="107000"/>
                        </a:lnSpc>
                        <a:spcAft>
                          <a:spcPts val="800"/>
                        </a:spcAft>
                      </a:pPr>
                      <a:r>
                        <a:rPr lang="zh-CN" sz="2000" dirty="0">
                          <a:solidFill>
                            <a:srgbClr val="C00000"/>
                          </a:solidFill>
                          <a:effectLst/>
                        </a:rPr>
                        <a:t>书信</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罗马书、哥林多前后书、加拉太书、以弗所书、腓立比书、歌罗西书、帖撒罗尼迦前后书、提摩太前后书、提多书、腓利门书、希伯来书、雅各书、彼得前后书、约翰一二三书、犹大书</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3468694400"/>
                  </a:ext>
                </a:extLst>
              </a:tr>
            </a:tbl>
          </a:graphicData>
        </a:graphic>
      </p:graphicFrame>
      <p:sp>
        <p:nvSpPr>
          <p:cNvPr id="3" name="Text 0">
            <a:extLst>
              <a:ext uri="{FF2B5EF4-FFF2-40B4-BE49-F238E27FC236}">
                <a16:creationId xmlns:a16="http://schemas.microsoft.com/office/drawing/2014/main" id="{074A311A-6F9F-4636-9EDE-D5DF71834E93}"/>
              </a:ext>
            </a:extLst>
          </p:cNvPr>
          <p:cNvSpPr/>
          <p:nvPr/>
        </p:nvSpPr>
        <p:spPr>
          <a:xfrm>
            <a:off x="538917" y="287099"/>
            <a:ext cx="11957883" cy="1719087"/>
          </a:xfrm>
          <a:prstGeom prst="rect">
            <a:avLst/>
          </a:prstGeom>
          <a:noFill/>
          <a:ln/>
        </p:spPr>
        <p:txBody>
          <a:bodyPr wrap="square" lIns="0" tIns="0" rIns="0" bIns="0" rtlCol="0" anchor="t"/>
          <a:lstStyle/>
          <a:p>
            <a:pPr marL="0" indent="0" algn="l">
              <a:lnSpc>
                <a:spcPts val="4850"/>
              </a:lnSpc>
              <a:buNone/>
            </a:pP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圣经文体</a:t>
            </a:r>
            <a:endPar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r>
              <a:rPr lang="zh-CN" sz="1800" dirty="0">
                <a:effectLst/>
                <a:latin typeface="Calibri" panose="020F0502020204030204" pitchFamily="34" charset="0"/>
                <a:ea typeface="SimSun" panose="02010600030101010101" pitchFamily="2" charset="-122"/>
                <a:cs typeface="Times New Roman" panose="02020603050405020304" pitchFamily="18" charset="0"/>
              </a:rPr>
              <a:t>“</a:t>
            </a:r>
            <a:r>
              <a:rPr lang="zh-CN" sz="2400" b="1" dirty="0">
                <a:effectLst/>
                <a:latin typeface="Calibri" panose="020F0502020204030204" pitchFamily="34" charset="0"/>
                <a:ea typeface="SimSun" panose="02010600030101010101" pitchFamily="2" charset="-122"/>
                <a:cs typeface="Times New Roman" panose="02020603050405020304" pitchFamily="18" charset="0"/>
              </a:rPr>
              <a:t>文体是一种根据文本的类型或风格，而不是其特定的内容或故事线索进行分类的方式。”</a:t>
            </a:r>
            <a:r>
              <a:rPr lang="zh-CN" sz="2400" b="1" baseline="30000" dirty="0">
                <a:effectLst/>
                <a:ea typeface="Calibri" panose="020F0502020204030204" pitchFamily="34" charset="0"/>
                <a:cs typeface="Times New Roman" panose="02020603050405020304" pitchFamily="18" charset="0"/>
              </a:rPr>
              <a:t> </a:t>
            </a:r>
            <a:r>
              <a:rPr lang="zh-CN" sz="2400" b="1" dirty="0">
                <a:effectLst/>
                <a:latin typeface="Calibri" panose="020F0502020204030204" pitchFamily="34" charset="0"/>
                <a:ea typeface="SimSun" panose="02010600030101010101" pitchFamily="2" charset="-122"/>
                <a:cs typeface="Times New Roman" panose="02020603050405020304" pitchFamily="18" charset="0"/>
              </a:rPr>
              <a:t>我们通常通过考察书卷的风格、结构、形式、语气、上下文以及文学技巧来辨识圣经文体。</a:t>
            </a:r>
            <a:r>
              <a:rPr lang="en-CA" sz="4800" b="1" dirty="0">
                <a:effectLst/>
              </a:rPr>
              <a:t> </a:t>
            </a:r>
            <a:r>
              <a:rPr lang="en-US" sz="2400" b="1" dirty="0">
                <a:effectLst/>
                <a:latin typeface="Calibri" panose="020F0502020204030204" pitchFamily="34" charset="0"/>
                <a:ea typeface="SimSun" panose="02010600030101010101" pitchFamily="2" charset="-122"/>
                <a:cs typeface="Times New Roman" panose="02020603050405020304" pitchFamily="18" charset="0"/>
              </a:rPr>
              <a:t> </a:t>
            </a:r>
            <a:endParaRPr lang="en-CA" sz="24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30AF5FAB-BE4D-4847-9E8F-7C6AAF57B494}"/>
              </a:ext>
            </a:extLst>
          </p:cNvPr>
          <p:cNvSpPr txBox="1"/>
          <p:nvPr/>
        </p:nvSpPr>
        <p:spPr>
          <a:xfrm>
            <a:off x="11832067" y="165110"/>
            <a:ext cx="2056653" cy="523220"/>
          </a:xfrm>
          <a:prstGeom prst="rect">
            <a:avLst/>
          </a:prstGeom>
          <a:noFill/>
        </p:spPr>
        <p:txBody>
          <a:bodyPr wrap="none" rtlCol="0">
            <a:spAutoFit/>
          </a:bodyPr>
          <a:lstStyle/>
          <a:p>
            <a:r>
              <a:rPr lang="en-US" altLang="zh-CN" sz="2800" dirty="0"/>
              <a:t>By </a:t>
            </a:r>
            <a:r>
              <a:rPr lang="zh-CN" altLang="en-US" sz="2800" dirty="0"/>
              <a:t>治宏弟兄</a:t>
            </a:r>
            <a:endParaRPr lang="en-CA" sz="2800" dirty="0"/>
          </a:p>
        </p:txBody>
      </p:sp>
    </p:spTree>
    <p:extLst>
      <p:ext uri="{BB962C8B-B14F-4D97-AF65-F5344CB8AC3E}">
        <p14:creationId xmlns:p14="http://schemas.microsoft.com/office/powerpoint/2010/main" val="190732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573087"/>
            <a:ext cx="4937760" cy="617101"/>
          </a:xfrm>
          <a:prstGeom prst="rect">
            <a:avLst/>
          </a:prstGeom>
          <a:noFill/>
          <a:ln/>
        </p:spPr>
        <p:txBody>
          <a:bodyPr wrap="none" lIns="0" tIns="0" rIns="0" bIns="0" rtlCol="0" anchor="t"/>
          <a:lstStyle/>
          <a:p>
            <a:pPr marL="0" indent="0" algn="l">
              <a:lnSpc>
                <a:spcPts val="4850"/>
              </a:lnSpc>
              <a:buNone/>
            </a:pP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书信</a:t>
            </a: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的结构</a:t>
            </a:r>
            <a:endParaRPr lang="en-US" sz="4000" b="1" dirty="0">
              <a:latin typeface="Microsoft YaHei" panose="020B0503020204020204" pitchFamily="34" charset="-122"/>
              <a:ea typeface="Microsoft YaHei" panose="020B0503020204020204" pitchFamily="34" charset="-122"/>
            </a:endParaRPr>
          </a:p>
        </p:txBody>
      </p:sp>
      <p:sp>
        <p:nvSpPr>
          <p:cNvPr id="3" name="Text 1"/>
          <p:cNvSpPr/>
          <p:nvPr/>
        </p:nvSpPr>
        <p:spPr>
          <a:xfrm>
            <a:off x="864037" y="1451689"/>
            <a:ext cx="7954843" cy="6436388"/>
          </a:xfrm>
          <a:prstGeom prst="rect">
            <a:avLst/>
          </a:prstGeom>
          <a:noFill/>
          <a:ln/>
        </p:spPr>
        <p:txBody>
          <a:bodyPr wrap="square" lIns="0" tIns="0" rIns="0" bIns="0" rtlCol="0" anchor="t"/>
          <a:lstStyle/>
          <a:p>
            <a:pPr marL="0" indent="0" algn="l">
              <a:lnSpc>
                <a:spcPct val="150000"/>
              </a:lnSpc>
              <a:buNone/>
            </a:pPr>
            <a:r>
              <a:rPr lang="zh-CN" altLang="en-US" sz="2800" dirty="0">
                <a:solidFill>
                  <a:srgbClr val="383838"/>
                </a:solidFill>
                <a:latin typeface="Microsoft YaHei" panose="020B0503020204020204" pitchFamily="34" charset="-122"/>
                <a:ea typeface="Microsoft YaHei" panose="020B0503020204020204" pitchFamily="34" charset="-122"/>
              </a:rPr>
              <a:t>通常书信由三部分构成：</a:t>
            </a:r>
            <a:endParaRPr lang="en-CA" altLang="zh-CN" sz="2800" dirty="0">
              <a:solidFill>
                <a:srgbClr val="383838"/>
              </a:solidFill>
              <a:latin typeface="Microsoft YaHei" panose="020B0503020204020204" pitchFamily="34" charset="-122"/>
              <a:ea typeface="Microsoft YaHei" panose="020B0503020204020204" pitchFamily="34" charset="-122"/>
            </a:endParaRPr>
          </a:p>
          <a:p>
            <a:pPr marL="457200" indent="-457200" algn="l">
              <a:lnSpc>
                <a:spcPct val="150000"/>
              </a:lnSpc>
              <a:buFont typeface="Arial" panose="020B0604020202020204" pitchFamily="34" charset="0"/>
              <a:buChar char="•"/>
            </a:pPr>
            <a:r>
              <a:rPr lang="zh-CN" altLang="en-US" sz="2800" dirty="0">
                <a:solidFill>
                  <a:srgbClr val="383838"/>
                </a:solidFill>
                <a:latin typeface="Microsoft YaHei" panose="020B0503020204020204" pitchFamily="34" charset="-122"/>
                <a:ea typeface="Microsoft YaHei" panose="020B0503020204020204" pitchFamily="34" charset="-122"/>
              </a:rPr>
              <a:t>开头；</a:t>
            </a:r>
            <a:endParaRPr lang="en-CA" altLang="zh-CN" sz="2800" dirty="0">
              <a:solidFill>
                <a:srgbClr val="383838"/>
              </a:solidFill>
              <a:latin typeface="Microsoft YaHei" panose="020B0503020204020204" pitchFamily="34" charset="-122"/>
              <a:ea typeface="Microsoft YaHei" panose="020B0503020204020204" pitchFamily="34" charset="-122"/>
            </a:endParaRPr>
          </a:p>
          <a:p>
            <a:pPr marL="914400" lvl="1" indent="-457200">
              <a:lnSpc>
                <a:spcPct val="150000"/>
              </a:lnSpc>
              <a:buFont typeface="+mj-lt"/>
              <a:buAutoNum type="arabicPeriod"/>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写信人（比如，保罗）</a:t>
            </a:r>
            <a:endParaRPr lang="en-CA"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14400" lvl="1" indent="-457200">
              <a:lnSpc>
                <a:spcPct val="150000"/>
              </a:lnSpc>
              <a:buFont typeface="+mj-lt"/>
              <a:buAutoNum type="arabicPeriod"/>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收信人（比如，哥林多人）</a:t>
            </a:r>
            <a:endParaRPr lang="en-CA"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14400" lvl="1" indent="-457200">
              <a:lnSpc>
                <a:spcPct val="150000"/>
              </a:lnSpc>
              <a:buFont typeface="+mj-lt"/>
              <a:buAutoNum type="arabicPeriod"/>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问候（比如，“愿恩惠平安临到你们”）</a:t>
            </a:r>
            <a:endParaRPr lang="en-CA"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14400" lvl="1" indent="-457200">
              <a:lnSpc>
                <a:spcPct val="150000"/>
              </a:lnSpc>
              <a:buFont typeface="+mj-lt"/>
              <a:buAutoNum type="arabicPeriod"/>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祷告（通常是感恩）。</a:t>
            </a:r>
            <a:endParaRPr lang="en-CA" altLang="zh-CN" sz="2800" dirty="0">
              <a:solidFill>
                <a:srgbClr val="383838"/>
              </a:solidFill>
              <a:latin typeface="Microsoft YaHei" panose="020B0503020204020204" pitchFamily="34" charset="-122"/>
              <a:ea typeface="Microsoft YaHei" panose="020B0503020204020204" pitchFamily="34" charset="-122"/>
            </a:endParaRPr>
          </a:p>
          <a:p>
            <a:pPr marL="457200" indent="-457200" algn="l">
              <a:lnSpc>
                <a:spcPct val="150000"/>
              </a:lnSpc>
              <a:buFont typeface="Arial" panose="020B0604020202020204" pitchFamily="34" charset="0"/>
              <a:buChar char="•"/>
            </a:pPr>
            <a:r>
              <a:rPr lang="zh-CN" altLang="en-US" sz="2800" dirty="0">
                <a:solidFill>
                  <a:srgbClr val="383838"/>
                </a:solidFill>
                <a:latin typeface="Microsoft YaHei" panose="020B0503020204020204" pitchFamily="34" charset="-122"/>
                <a:ea typeface="Microsoft YaHei" panose="020B0503020204020204" pitchFamily="34" charset="-122"/>
              </a:rPr>
              <a:t>主体部分</a:t>
            </a:r>
            <a:endParaRPr lang="en-CA" altLang="zh-CN" sz="2800" dirty="0">
              <a:solidFill>
                <a:srgbClr val="383838"/>
              </a:solidFill>
              <a:latin typeface="Microsoft YaHei" panose="020B0503020204020204" pitchFamily="34" charset="-122"/>
              <a:ea typeface="Microsoft YaHei" panose="020B0503020204020204" pitchFamily="34" charset="-122"/>
            </a:endParaRPr>
          </a:p>
          <a:p>
            <a:pPr marL="457200" indent="-457200" algn="l">
              <a:lnSpc>
                <a:spcPct val="150000"/>
              </a:lnSpc>
              <a:buFont typeface="Arial" panose="020B0604020202020204" pitchFamily="34" charset="0"/>
              <a:buChar char="•"/>
            </a:pPr>
            <a:r>
              <a:rPr lang="zh-CN" altLang="en-US" sz="2800" dirty="0">
                <a:solidFill>
                  <a:srgbClr val="383838"/>
                </a:solidFill>
                <a:latin typeface="Microsoft YaHei" panose="020B0503020204020204" pitchFamily="34" charset="-122"/>
                <a:ea typeface="Microsoft YaHei" panose="020B0503020204020204" pitchFamily="34" charset="-122"/>
              </a:rPr>
              <a:t>结尾。</a:t>
            </a:r>
            <a:endParaRPr lang="en-CA" altLang="zh-CN" sz="2800" dirty="0">
              <a:solidFill>
                <a:srgbClr val="383838"/>
              </a:solidFill>
              <a:latin typeface="Microsoft YaHei" panose="020B0503020204020204" pitchFamily="34" charset="-122"/>
              <a:ea typeface="Microsoft YaHei" panose="020B0503020204020204" pitchFamily="34" charset="-122"/>
            </a:endParaRPr>
          </a:p>
          <a:p>
            <a:pPr lvl="1">
              <a:lnSpc>
                <a:spcPct val="150000"/>
              </a:lnSpc>
            </a:pPr>
            <a:r>
              <a:rPr lang="zh-CN" altLang="en-US" sz="2800" dirty="0">
                <a:solidFill>
                  <a:srgbClr val="383838"/>
                </a:solidFill>
                <a:latin typeface="Microsoft YaHei" panose="020B0503020204020204" pitchFamily="34" charset="-122"/>
                <a:ea typeface="Microsoft YaHei" panose="020B0503020204020204" pitchFamily="34" charset="-122"/>
              </a:rPr>
              <a:t>例外：希伯来书就没有注明写信人，也没有说收信人。</a:t>
            </a:r>
            <a:endParaRPr lang="en-CA" sz="2800" dirty="0">
              <a:solidFill>
                <a:srgbClr val="383838"/>
              </a:solidFill>
              <a:latin typeface="Microsoft YaHei" panose="020B0503020204020204" pitchFamily="34" charset="-122"/>
              <a:ea typeface="Microsoft YaHei" panose="020B0503020204020204" pitchFamily="34" charset="-122"/>
            </a:endParaRPr>
          </a:p>
          <a:p>
            <a:pPr marL="914400" lvl="1" indent="-457200">
              <a:lnSpc>
                <a:spcPct val="150000"/>
              </a:lnSpc>
              <a:buFont typeface="Arial" panose="020B0604020202020204" pitchFamily="34" charset="0"/>
              <a:buChar char="•"/>
            </a:pPr>
            <a:endParaRPr lang="en-CA" altLang="zh-CN" sz="2800" dirty="0">
              <a:solidFill>
                <a:srgbClr val="383838"/>
              </a:solidFill>
              <a:latin typeface="Microsoft YaHei" panose="020B0503020204020204" pitchFamily="34" charset="-122"/>
              <a:ea typeface="Microsoft YaHei" panose="020B0503020204020204" pitchFamily="34" charset="-122"/>
            </a:endParaRPr>
          </a:p>
        </p:txBody>
      </p:sp>
      <p:pic>
        <p:nvPicPr>
          <p:cNvPr id="9" name="Image 0" descr="preencoded.png">
            <a:extLst>
              <a:ext uri="{FF2B5EF4-FFF2-40B4-BE49-F238E27FC236}">
                <a16:creationId xmlns:a16="http://schemas.microsoft.com/office/drawing/2014/main" id="{08B6B941-6371-4CA8-B51B-A9A770DC394E}"/>
              </a:ext>
            </a:extLst>
          </p:cNvPr>
          <p:cNvPicPr>
            <a:picLocks noChangeAspect="1"/>
          </p:cNvPicPr>
          <p:nvPr/>
        </p:nvPicPr>
        <p:blipFill>
          <a:blip r:embed="rId3"/>
          <a:stretch>
            <a:fillRect/>
          </a:stretch>
        </p:blipFill>
        <p:spPr>
          <a:xfrm>
            <a:off x="9144000" y="0"/>
            <a:ext cx="5486400" cy="8229600"/>
          </a:xfrm>
          <a:prstGeom prst="rect">
            <a:avLst/>
          </a:prstGeom>
        </p:spPr>
      </p:pic>
    </p:spTree>
    <p:extLst>
      <p:ext uri="{BB962C8B-B14F-4D97-AF65-F5344CB8AC3E}">
        <p14:creationId xmlns:p14="http://schemas.microsoft.com/office/powerpoint/2010/main" val="187744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573087"/>
            <a:ext cx="4937760" cy="617101"/>
          </a:xfrm>
          <a:prstGeom prst="rect">
            <a:avLst/>
          </a:prstGeom>
          <a:noFill/>
          <a:ln/>
        </p:spPr>
        <p:txBody>
          <a:bodyPr wrap="none" lIns="0" tIns="0" rIns="0" bIns="0" rtlCol="0" anchor="t"/>
          <a:lstStyle/>
          <a:p>
            <a:pPr marL="0" indent="0" algn="l">
              <a:lnSpc>
                <a:spcPts val="4850"/>
              </a:lnSpc>
              <a:buNone/>
            </a:pP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书信</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的</a:t>
            </a: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解读</a:t>
            </a:r>
            <a:endParaRPr lang="en-US" sz="4000" b="1" dirty="0">
              <a:latin typeface="Microsoft YaHei" panose="020B0503020204020204" pitchFamily="34" charset="-122"/>
              <a:ea typeface="Microsoft YaHei" panose="020B0503020204020204" pitchFamily="34" charset="-122"/>
            </a:endParaRPr>
          </a:p>
        </p:txBody>
      </p:sp>
      <p:sp>
        <p:nvSpPr>
          <p:cNvPr id="3" name="Text 1"/>
          <p:cNvSpPr/>
          <p:nvPr/>
        </p:nvSpPr>
        <p:spPr>
          <a:xfrm>
            <a:off x="864037" y="1593928"/>
            <a:ext cx="13055163" cy="5965111"/>
          </a:xfrm>
          <a:prstGeom prst="rect">
            <a:avLst/>
          </a:prstGeom>
          <a:noFill/>
          <a:ln/>
        </p:spPr>
        <p:txBody>
          <a:bodyPr wrap="square" lIns="0" tIns="0" rIns="0" bIns="0" rtlCol="0" anchor="t"/>
          <a:lstStyle/>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主体部分</a:t>
            </a:r>
            <a:r>
              <a:rPr lang="zh-CN" altLang="en-US" sz="2400" dirty="0">
                <a:solidFill>
                  <a:srgbClr val="383838"/>
                </a:solidFill>
                <a:latin typeface="Microsoft YaHei" panose="020B0503020204020204" pitchFamily="34" charset="-122"/>
                <a:ea typeface="Microsoft YaHei" panose="020B0503020204020204" pitchFamily="34" charset="-122"/>
              </a:rPr>
              <a:t>：总体上没有任何特定的模式。需要小心地分别寻索每一封书信的思想脉络。</a:t>
            </a:r>
            <a:r>
              <a:rPr lang="zh-CN" sz="1800" dirty="0">
                <a:solidFill>
                  <a:srgbClr val="0000FF"/>
                </a:solidFill>
                <a:effectLst/>
                <a:latin typeface="Microsoft YaHei" panose="020B0503020204020204" pitchFamily="34" charset="-122"/>
                <a:ea typeface="Microsoft YaHei" panose="020B0503020204020204" pitchFamily="34" charset="-122"/>
                <a:cs typeface="Times New Roman" panose="02020603050405020304" pitchFamily="18" charset="0"/>
              </a:rPr>
              <a:t>保罗书信</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和</a:t>
            </a:r>
            <a:r>
              <a:rPr lang="zh-CN" altLang="en-US"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希伯来书</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有</a:t>
            </a:r>
            <a:r>
              <a:rPr lang="zh-CN" sz="18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很仔细的逻辑演进</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，而</a:t>
            </a:r>
            <a:r>
              <a:rPr lang="zh-CN" altLang="en-US"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约翰一书</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采用</a:t>
            </a:r>
            <a:r>
              <a:rPr lang="zh-CN" sz="18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不断重复回到相同主题</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的方式。</a:t>
            </a:r>
            <a:r>
              <a:rPr lang="zh-CN" altLang="en-US"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雅各书</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则采用了一种令人联想起箴言的风格，集合了有关许多主题的简短教导，但</a:t>
            </a:r>
            <a:r>
              <a:rPr lang="zh-CN" sz="18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没有清晰的结构</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CA"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书信的结尾</a:t>
            </a:r>
            <a:r>
              <a:rPr lang="zh-CN" altLang="en-US" sz="1800" dirty="0">
                <a:effectLst/>
                <a:latin typeface="Calibri" panose="020F0502020204030204" pitchFamily="34" charset="0"/>
                <a:ea typeface="SimSun" panose="02010600030101010101" pitchFamily="2" charset="-122"/>
                <a:cs typeface="Times New Roman" panose="02020603050405020304" pitchFamily="18" charset="0"/>
              </a:rPr>
              <a:t>：</a:t>
            </a:r>
            <a:r>
              <a:rPr lang="zh-CN" altLang="en-US" sz="2400" dirty="0">
                <a:solidFill>
                  <a:srgbClr val="383838"/>
                </a:solidFill>
                <a:latin typeface="Microsoft YaHei" panose="020B0503020204020204" pitchFamily="34" charset="-122"/>
                <a:ea typeface="Microsoft YaHei" panose="020B0503020204020204" pitchFamily="34" charset="-122"/>
              </a:rPr>
              <a:t>差异很大。</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保罗常常提到旅行计划、祷告请求、最后的教导以及祝福。</a:t>
            </a:r>
            <a:endParaRPr lang="en-CA" altLang="zh-CN"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书信的深刻揭示：</a:t>
            </a:r>
            <a:r>
              <a:rPr lang="zh-CN" altLang="en-US" sz="2400" dirty="0">
                <a:solidFill>
                  <a:srgbClr val="383838"/>
                </a:solidFill>
                <a:latin typeface="Microsoft YaHei" panose="020B0503020204020204" pitchFamily="34" charset="-122"/>
                <a:ea typeface="Microsoft YaHei" panose="020B0503020204020204" pitchFamily="34" charset="-122"/>
              </a:rPr>
              <a:t>书信是在基督复活之后写作的</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，所以相比福音书，书信对</a:t>
            </a:r>
            <a:r>
              <a:rPr lang="zh-CN" altLang="en-US"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基督的死和复活的含义</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有更深刻的反映。</a:t>
            </a:r>
            <a:endParaRPr lang="en-CA" altLang="zh-CN"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书信重要的角色：</a:t>
            </a:r>
            <a:r>
              <a:rPr lang="zh-CN" altLang="en-US" sz="2400" dirty="0">
                <a:solidFill>
                  <a:srgbClr val="383838"/>
                </a:solidFill>
                <a:latin typeface="Microsoft YaHei" panose="020B0503020204020204" pitchFamily="34" charset="-122"/>
                <a:ea typeface="Microsoft YaHei" panose="020B0503020204020204" pitchFamily="34" charset="-122"/>
              </a:rPr>
              <a:t>阐述了关于</a:t>
            </a:r>
            <a:r>
              <a:rPr lang="zh-CN" altLang="en-US" sz="2400" dirty="0">
                <a:solidFill>
                  <a:srgbClr val="C00000"/>
                </a:solidFill>
                <a:latin typeface="Microsoft YaHei" panose="020B0503020204020204" pitchFamily="34" charset="-122"/>
                <a:ea typeface="Microsoft YaHei" panose="020B0503020204020204" pitchFamily="34" charset="-122"/>
              </a:rPr>
              <a:t>神的十架救赎之工</a:t>
            </a:r>
            <a:r>
              <a:rPr lang="zh-CN" altLang="en-US" sz="2400" dirty="0">
                <a:solidFill>
                  <a:srgbClr val="383838"/>
                </a:solidFill>
                <a:latin typeface="Microsoft YaHei" panose="020B0503020204020204" pitchFamily="34" charset="-122"/>
                <a:ea typeface="Microsoft YaHei" panose="020B0503020204020204" pitchFamily="34" charset="-122"/>
              </a:rPr>
              <a:t>的许多重要主题</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。帮助我们理解旧约，通过学习书信中</a:t>
            </a:r>
            <a:r>
              <a:rPr lang="zh-CN" altLang="en-US"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直接、间接引用的旧约经文</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，我们得以看见</a:t>
            </a:r>
            <a:r>
              <a:rPr lang="zh-CN" altLang="en-US"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神如何在基督里成就了他在旧约所作的应许</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CA" altLang="zh-CN"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书信的写作背景：</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我们需要</a:t>
            </a:r>
            <a:r>
              <a:rPr lang="zh-CN" altLang="en-US"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尝试理解最初的读者所面对的特定环境</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。例如，在加拉太书中，我们看到保罗是在回应一些颠倒福音的敌对者。要理解这卷书，我们就需要理解加拉太人面临的环境，即，他们被人引诱退回犹太教。</a:t>
            </a:r>
            <a:endParaRPr lang="en-CA" altLang="zh-CN"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rPr>
              <a:t>阅读书信的挑战：</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最初的读者很清楚地知道导致作者写这封信的状况，而我们对于环境的了解却是片面和不完整的。读书信就好像是在听一半的电话交谈：我们只听到作者对某间教会所发生情况的回应。</a:t>
            </a: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endParaRPr lang="en-CA" altLang="zh-CN" sz="2400" b="1" dirty="0">
              <a:solidFill>
                <a:srgbClr val="383838"/>
              </a:solidFill>
              <a:latin typeface="Microsoft YaHei" panose="020B0503020204020204" pitchFamily="34" charset="-122"/>
              <a:ea typeface="Microsoft YaHei" panose="020B0503020204020204" pitchFamily="34" charset="-122"/>
            </a:endParaRPr>
          </a:p>
          <a:p>
            <a:pPr marL="457200" indent="-457200">
              <a:lnSpc>
                <a:spcPct val="150000"/>
              </a:lnSpc>
              <a:buFont typeface="Arial" panose="020B0604020202020204" pitchFamily="34" charset="0"/>
              <a:buChar char="•"/>
            </a:pP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ct val="150000"/>
              </a:lnSpc>
              <a:buFont typeface="Arial" panose="020B0604020202020204" pitchFamily="34" charset="0"/>
              <a:buChar char="•"/>
            </a:pPr>
            <a:endParaRPr lang="en-CA" sz="2400" b="1" dirty="0">
              <a:solidFill>
                <a:srgbClr val="383838"/>
              </a:solidFill>
              <a:latin typeface="Microsoft YaHei" panose="020B0503020204020204" pitchFamily="34" charset="-122"/>
              <a:ea typeface="Microsoft YaHei" panose="020B0503020204020204" pitchFamily="34" charset="-122"/>
            </a:endParaRPr>
          </a:p>
          <a:p>
            <a:pPr marL="457200" indent="-457200" algn="l">
              <a:lnSpc>
                <a:spcPct val="150000"/>
              </a:lnSpc>
              <a:buFont typeface="Arial" panose="020B0604020202020204" pitchFamily="34" charset="0"/>
              <a:buChar char="•"/>
            </a:pPr>
            <a:endParaRPr lang="en-CA" altLang="zh-CN" sz="2400" dirty="0">
              <a:solidFill>
                <a:srgbClr val="383838"/>
              </a:solidFill>
              <a:latin typeface="Microsoft YaHei" panose="020B0503020204020204" pitchFamily="34" charset="-122"/>
              <a:ea typeface="Microsoft YaHei" panose="020B0503020204020204" pitchFamily="34" charset="-122"/>
            </a:endParaRPr>
          </a:p>
          <a:p>
            <a:pPr marL="914400" lvl="1" indent="-457200">
              <a:lnSpc>
                <a:spcPct val="150000"/>
              </a:lnSpc>
              <a:buFont typeface="Arial" panose="020B0604020202020204" pitchFamily="34" charset="0"/>
              <a:buChar char="•"/>
            </a:pPr>
            <a:endParaRPr lang="en-CA" altLang="zh-CN" sz="2400" dirty="0">
              <a:solidFill>
                <a:srgbClr val="383838"/>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313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11411" y="637937"/>
            <a:ext cx="4637127" cy="579596"/>
          </a:xfrm>
          <a:prstGeom prst="rect">
            <a:avLst/>
          </a:prstGeom>
          <a:noFill/>
          <a:ln/>
        </p:spPr>
        <p:txBody>
          <a:bodyPr wrap="none" lIns="0" tIns="0" rIns="0" bIns="0" rtlCol="0" anchor="t"/>
          <a:lstStyle/>
          <a:p>
            <a:pPr marL="0" indent="0" algn="l">
              <a:lnSpc>
                <a:spcPts val="4550"/>
              </a:lnSpc>
              <a:buNone/>
            </a:pP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先知著作的特点与解释</a:t>
            </a:r>
            <a:endParaRPr lang="en-US" sz="4000" b="1" dirty="0">
              <a:latin typeface="Microsoft YaHei" panose="020B0503020204020204" pitchFamily="34" charset="-122"/>
              <a:ea typeface="Microsoft YaHei" panose="020B0503020204020204" pitchFamily="34" charset="-122"/>
            </a:endParaRPr>
          </a:p>
        </p:txBody>
      </p:sp>
      <p:pic>
        <p:nvPicPr>
          <p:cNvPr id="3" name="Image 0" descr="preencoded.png"/>
          <p:cNvPicPr>
            <a:picLocks noChangeAspect="1"/>
          </p:cNvPicPr>
          <p:nvPr/>
        </p:nvPicPr>
        <p:blipFill>
          <a:blip r:embed="rId3"/>
          <a:stretch>
            <a:fillRect/>
          </a:stretch>
        </p:blipFill>
        <p:spPr>
          <a:xfrm>
            <a:off x="1812289" y="1730810"/>
            <a:ext cx="968375" cy="1263253"/>
          </a:xfrm>
          <a:prstGeom prst="rect">
            <a:avLst/>
          </a:prstGeom>
        </p:spPr>
      </p:pic>
      <p:sp>
        <p:nvSpPr>
          <p:cNvPr id="5" name="Text 1"/>
          <p:cNvSpPr/>
          <p:nvPr/>
        </p:nvSpPr>
        <p:spPr>
          <a:xfrm>
            <a:off x="3890962" y="4497348"/>
            <a:ext cx="2318504" cy="289679"/>
          </a:xfrm>
          <a:prstGeom prst="rect">
            <a:avLst/>
          </a:prstGeom>
          <a:noFill/>
          <a:ln/>
        </p:spPr>
        <p:txBody>
          <a:bodyPr wrap="none" lIns="0" tIns="0" rIns="0" bIns="0" rtlCol="0" anchor="t"/>
          <a:lstStyle/>
          <a:p>
            <a:pPr marL="0" indent="0" algn="l">
              <a:lnSpc>
                <a:spcPts val="2250"/>
              </a:lnSpc>
              <a:buNone/>
            </a:pPr>
            <a:r>
              <a:rPr 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直言不讳</a:t>
            </a:r>
            <a:endParaRPr lang="en-US" sz="2400" b="1" dirty="0">
              <a:latin typeface="Microsoft YaHei" panose="020B0503020204020204" pitchFamily="34" charset="-122"/>
              <a:ea typeface="Microsoft YaHei" panose="020B0503020204020204" pitchFamily="34" charset="-122"/>
            </a:endParaRPr>
          </a:p>
        </p:txBody>
      </p:sp>
      <p:sp>
        <p:nvSpPr>
          <p:cNvPr id="6" name="Text 2"/>
          <p:cNvSpPr/>
          <p:nvPr/>
        </p:nvSpPr>
        <p:spPr>
          <a:xfrm>
            <a:off x="4184907" y="4864680"/>
            <a:ext cx="9634082" cy="715638"/>
          </a:xfrm>
          <a:prstGeom prst="rect">
            <a:avLst/>
          </a:prstGeom>
          <a:noFill/>
          <a:ln/>
        </p:spPr>
        <p:txBody>
          <a:bodyPr wrap="square" lIns="0" tIns="0" rIns="0" bIns="0" rtlCol="0" anchor="t"/>
          <a:lstStyle/>
          <a:p>
            <a:pPr>
              <a:lnSpc>
                <a:spcPts val="2900"/>
              </a:lnSpc>
            </a:pPr>
            <a:r>
              <a:rPr lang="en-US" dirty="0" err="1">
                <a:solidFill>
                  <a:srgbClr val="383838"/>
                </a:solidFill>
                <a:latin typeface="Microsoft YaHei" panose="020B0503020204020204" pitchFamily="34" charset="-122"/>
                <a:ea typeface="Microsoft YaHei" panose="020B0503020204020204" pitchFamily="34" charset="-122"/>
              </a:rPr>
              <a:t>先知著作则从</a:t>
            </a:r>
            <a:r>
              <a:rPr lang="en-US" b="1" dirty="0" err="1">
                <a:solidFill>
                  <a:srgbClr val="0000FF"/>
                </a:solidFill>
                <a:latin typeface="Microsoft YaHei" panose="020B0503020204020204" pitchFamily="34" charset="-122"/>
                <a:ea typeface="Microsoft YaHei" panose="020B0503020204020204" pitchFamily="34" charset="-122"/>
              </a:rPr>
              <a:t>"直言"开始</a:t>
            </a:r>
            <a:r>
              <a:rPr lang="en-US" dirty="0" err="1">
                <a:solidFill>
                  <a:srgbClr val="383838"/>
                </a:solidFill>
                <a:latin typeface="Microsoft YaHei" panose="020B0503020204020204" pitchFamily="34" charset="-122"/>
                <a:ea typeface="Microsoft YaHei" panose="020B0503020204020204" pitchFamily="34" charset="-122"/>
              </a:rPr>
              <a:t>，呼召以色列离开罪，指出他们的不顺服</a:t>
            </a:r>
            <a:r>
              <a:rPr lang="en-US" dirty="0">
                <a:solidFill>
                  <a:srgbClr val="383838"/>
                </a:solidFill>
                <a:latin typeface="Microsoft YaHei" panose="020B0503020204020204" pitchFamily="34" charset="-122"/>
                <a:ea typeface="Microsoft YaHei" panose="020B0503020204020204" pitchFamily="34" charset="-122"/>
              </a:rPr>
              <a:t>。 </a:t>
            </a:r>
          </a:p>
          <a:p>
            <a:pPr>
              <a:lnSpc>
                <a:spcPts val="2900"/>
              </a:lnSpc>
            </a:pPr>
            <a:r>
              <a:rPr lang="zh-CN" altLang="en-US" dirty="0">
                <a:solidFill>
                  <a:srgbClr val="383838"/>
                </a:solidFill>
                <a:latin typeface="Microsoft YaHei" panose="020B0503020204020204" pitchFamily="34" charset="-122"/>
                <a:ea typeface="Microsoft YaHei" panose="020B0503020204020204" pitchFamily="34" charset="-122"/>
              </a:rPr>
              <a:t>在某些情况下，是指出他们的罪如何由先前的先知预言了。</a:t>
            </a:r>
            <a:r>
              <a:rPr lang="zh-CN" altLang="en-US" sz="1400" dirty="0">
                <a:solidFill>
                  <a:srgbClr val="383838"/>
                </a:solidFill>
                <a:latin typeface="Microsoft YaHei" panose="020B0503020204020204" pitchFamily="34" charset="-122"/>
                <a:ea typeface="Microsoft YaHei" panose="020B0503020204020204" pitchFamily="34" charset="-122"/>
              </a:rPr>
              <a:t>耶利米书 </a:t>
            </a:r>
            <a:r>
              <a:rPr lang="en-US" altLang="zh-CN" sz="1400" dirty="0">
                <a:solidFill>
                  <a:srgbClr val="383838"/>
                </a:solidFill>
                <a:latin typeface="Microsoft YaHei" panose="020B0503020204020204" pitchFamily="34" charset="-122"/>
                <a:ea typeface="Microsoft YaHei" panose="020B0503020204020204" pitchFamily="34" charset="-122"/>
              </a:rPr>
              <a:t>26:18 </a:t>
            </a:r>
            <a:r>
              <a:rPr lang="en-CA" altLang="zh-CN" sz="1400" dirty="0">
                <a:solidFill>
                  <a:srgbClr val="383838"/>
                </a:solidFill>
                <a:latin typeface="Microsoft YaHei" panose="020B0503020204020204" pitchFamily="34" charset="-122"/>
                <a:ea typeface="Microsoft YaHei" panose="020B0503020204020204" pitchFamily="34" charset="-122"/>
              </a:rPr>
              <a:t>-</a:t>
            </a:r>
            <a:r>
              <a:rPr lang="zh-CN" altLang="en-US" sz="1400" dirty="0">
                <a:solidFill>
                  <a:srgbClr val="383838"/>
                </a:solidFill>
                <a:latin typeface="Microsoft YaHei" panose="020B0503020204020204" pitchFamily="34" charset="-122"/>
                <a:ea typeface="Microsoft YaHei" panose="020B0503020204020204" pitchFamily="34" charset="-122"/>
              </a:rPr>
              <a:t>弥迦书 </a:t>
            </a:r>
            <a:r>
              <a:rPr lang="en-US" altLang="zh-CN" sz="1400" dirty="0">
                <a:solidFill>
                  <a:srgbClr val="383838"/>
                </a:solidFill>
                <a:latin typeface="Microsoft YaHei" panose="020B0503020204020204" pitchFamily="34" charset="-122"/>
                <a:ea typeface="Microsoft YaHei" panose="020B0503020204020204" pitchFamily="34" charset="-122"/>
              </a:rPr>
              <a:t>3:12</a:t>
            </a:r>
            <a:endParaRPr lang="en-US" dirty="0">
              <a:solidFill>
                <a:srgbClr val="383838"/>
              </a:solidFill>
              <a:latin typeface="Microsoft YaHei" panose="020B0503020204020204" pitchFamily="34" charset="-122"/>
              <a:ea typeface="Microsoft YaHei" panose="020B0503020204020204" pitchFamily="34" charset="-122"/>
            </a:endParaRPr>
          </a:p>
        </p:txBody>
      </p:sp>
      <p:sp>
        <p:nvSpPr>
          <p:cNvPr id="7" name="Shape 3"/>
          <p:cNvSpPr/>
          <p:nvPr/>
        </p:nvSpPr>
        <p:spPr>
          <a:xfrm>
            <a:off x="3101854" y="2978823"/>
            <a:ext cx="8566904" cy="15240"/>
          </a:xfrm>
          <a:prstGeom prst="roundRect">
            <a:avLst>
              <a:gd name="adj" fmla="val 638982"/>
            </a:avLst>
          </a:prstGeom>
          <a:solidFill>
            <a:srgbClr val="CCCCCC"/>
          </a:solidFill>
          <a:ln/>
        </p:spPr>
      </p:sp>
      <p:pic>
        <p:nvPicPr>
          <p:cNvPr id="8" name="Image 2" descr="preencoded.png"/>
          <p:cNvPicPr>
            <a:picLocks noChangeAspect="1"/>
          </p:cNvPicPr>
          <p:nvPr/>
        </p:nvPicPr>
        <p:blipFill>
          <a:blip r:embed="rId4"/>
          <a:stretch>
            <a:fillRect/>
          </a:stretch>
        </p:blipFill>
        <p:spPr>
          <a:xfrm>
            <a:off x="1328102" y="3002280"/>
            <a:ext cx="1936750" cy="1263253"/>
          </a:xfrm>
          <a:prstGeom prst="rect">
            <a:avLst/>
          </a:prstGeom>
        </p:spPr>
      </p:pic>
      <p:sp>
        <p:nvSpPr>
          <p:cNvPr id="10" name="Text 4"/>
          <p:cNvSpPr/>
          <p:nvPr/>
        </p:nvSpPr>
        <p:spPr>
          <a:xfrm>
            <a:off x="3466703" y="3254810"/>
            <a:ext cx="2742763" cy="289679"/>
          </a:xfrm>
          <a:prstGeom prst="rect">
            <a:avLst/>
          </a:prstGeom>
          <a:noFill/>
          <a:ln/>
        </p:spPr>
        <p:txBody>
          <a:bodyPr wrap="none" lIns="0" tIns="0" rIns="0" bIns="0" rtlCol="0" anchor="t"/>
          <a:lstStyle/>
          <a:p>
            <a:pPr marL="0" indent="0" algn="l">
              <a:lnSpc>
                <a:spcPts val="2250"/>
              </a:lnSpc>
              <a:buNone/>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旧</a:t>
            </a:r>
            <a:r>
              <a:rPr lang="en-US" sz="2400" b="1" dirty="0" err="1">
                <a:solidFill>
                  <a:srgbClr val="383838"/>
                </a:solidFill>
                <a:latin typeface="Microsoft YaHei" panose="020B0503020204020204" pitchFamily="34" charset="-122"/>
                <a:ea typeface="Microsoft YaHei" panose="020B0503020204020204" pitchFamily="34" charset="-122"/>
                <a:cs typeface="Patrick Hand" pitchFamily="34" charset="-120"/>
              </a:rPr>
              <a:t>约的</a:t>
            </a: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sz="2400" b="1" dirty="0" err="1">
                <a:solidFill>
                  <a:srgbClr val="383838"/>
                </a:solidFill>
                <a:latin typeface="Microsoft YaHei" panose="020B0503020204020204" pitchFamily="34" charset="-122"/>
                <a:ea typeface="Microsoft YaHei" panose="020B0503020204020204" pitchFamily="34" charset="-122"/>
                <a:cs typeface="Patrick Hand" pitchFamily="34" charset="-120"/>
              </a:rPr>
              <a:t>检察官</a:t>
            </a: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sz="1800" b="1" dirty="0">
              <a:latin typeface="Microsoft YaHei" panose="020B0503020204020204" pitchFamily="34" charset="-122"/>
              <a:ea typeface="Microsoft YaHei" panose="020B0503020204020204" pitchFamily="34" charset="-122"/>
            </a:endParaRPr>
          </a:p>
        </p:txBody>
      </p:sp>
      <p:sp>
        <p:nvSpPr>
          <p:cNvPr id="11" name="Text 5"/>
          <p:cNvSpPr/>
          <p:nvPr/>
        </p:nvSpPr>
        <p:spPr>
          <a:xfrm>
            <a:off x="3568303" y="3662839"/>
            <a:ext cx="9192657" cy="370880"/>
          </a:xfrm>
          <a:prstGeom prst="rect">
            <a:avLst/>
          </a:prstGeom>
          <a:noFill/>
          <a:ln/>
        </p:spPr>
        <p:txBody>
          <a:bodyPr wrap="none" lIns="0" tIns="0" rIns="0" bIns="0" rtlCol="0" anchor="t"/>
          <a:lstStyle/>
          <a:p>
            <a:pPr marL="0" indent="0" algn="l">
              <a:lnSpc>
                <a:spcPts val="2900"/>
              </a:lnSpc>
              <a:buNone/>
            </a:pPr>
            <a:r>
              <a:rPr lang="zh-CN" alt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上帝在不同时期差派祂的先知来警告以色列人，</a:t>
            </a:r>
            <a:r>
              <a:rPr lang="en-US" sz="1800" dirty="0" err="1">
                <a:solidFill>
                  <a:srgbClr val="383838"/>
                </a:solidFill>
                <a:latin typeface="Microsoft YaHei" panose="020B0503020204020204" pitchFamily="34" charset="-122"/>
                <a:ea typeface="Microsoft YaHei" panose="020B0503020204020204" pitchFamily="34" charset="-122"/>
                <a:cs typeface="Patrick Hand" pitchFamily="34" charset="-120"/>
              </a:rPr>
              <a:t>指出违背神律法的罪</a:t>
            </a:r>
            <a:r>
              <a:rPr lang="zh-CN" alt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，呼唤他们悔改。</a:t>
            </a:r>
            <a:endParaRPr lang="en-US" sz="1800" dirty="0">
              <a:latin typeface="Microsoft YaHei" panose="020B0503020204020204" pitchFamily="34" charset="-122"/>
              <a:ea typeface="Microsoft YaHei" panose="020B0503020204020204" pitchFamily="34" charset="-122"/>
            </a:endParaRPr>
          </a:p>
        </p:txBody>
      </p:sp>
      <p:sp>
        <p:nvSpPr>
          <p:cNvPr id="12" name="Shape 6"/>
          <p:cNvSpPr/>
          <p:nvPr/>
        </p:nvSpPr>
        <p:spPr>
          <a:xfrm>
            <a:off x="3568303" y="4258498"/>
            <a:ext cx="7493794" cy="15240"/>
          </a:xfrm>
          <a:prstGeom prst="roundRect">
            <a:avLst>
              <a:gd name="adj" fmla="val 638982"/>
            </a:avLst>
          </a:prstGeom>
          <a:solidFill>
            <a:srgbClr val="CCCCCC"/>
          </a:solidFill>
          <a:ln/>
        </p:spPr>
      </p:sp>
      <p:pic>
        <p:nvPicPr>
          <p:cNvPr id="13" name="Image 4" descr="preencoded.png"/>
          <p:cNvPicPr>
            <a:picLocks noChangeAspect="1"/>
          </p:cNvPicPr>
          <p:nvPr/>
        </p:nvPicPr>
        <p:blipFill>
          <a:blip r:embed="rId5"/>
          <a:stretch>
            <a:fillRect/>
          </a:stretch>
        </p:blipFill>
        <p:spPr>
          <a:xfrm>
            <a:off x="843915" y="4323398"/>
            <a:ext cx="2905125" cy="1263253"/>
          </a:xfrm>
          <a:prstGeom prst="rect">
            <a:avLst/>
          </a:prstGeom>
        </p:spPr>
      </p:pic>
      <p:pic>
        <p:nvPicPr>
          <p:cNvPr id="14" name="Image 5" descr="preencoded.png"/>
          <p:cNvPicPr>
            <a:picLocks noChangeAspect="1"/>
          </p:cNvPicPr>
          <p:nvPr/>
        </p:nvPicPr>
        <p:blipFill>
          <a:blip r:embed="rId6"/>
          <a:stretch>
            <a:fillRect/>
          </a:stretch>
        </p:blipFill>
        <p:spPr>
          <a:xfrm>
            <a:off x="2133479" y="2362914"/>
            <a:ext cx="325993" cy="407551"/>
          </a:xfrm>
          <a:prstGeom prst="rect">
            <a:avLst/>
          </a:prstGeom>
        </p:spPr>
      </p:pic>
      <p:sp>
        <p:nvSpPr>
          <p:cNvPr id="15" name="Text 7"/>
          <p:cNvSpPr/>
          <p:nvPr/>
        </p:nvSpPr>
        <p:spPr>
          <a:xfrm>
            <a:off x="3101854" y="1939108"/>
            <a:ext cx="2316956" cy="289679"/>
          </a:xfrm>
          <a:prstGeom prst="rect">
            <a:avLst/>
          </a:prstGeom>
          <a:noFill/>
          <a:ln/>
        </p:spPr>
        <p:txBody>
          <a:bodyPr wrap="none" lIns="0" tIns="0" rIns="0" bIns="0" rtlCol="0" anchor="t"/>
          <a:lstStyle/>
          <a:p>
            <a:pPr marL="0" indent="0" algn="l">
              <a:lnSpc>
                <a:spcPts val="2250"/>
              </a:lnSpc>
              <a:buNone/>
            </a:pPr>
            <a:r>
              <a:rPr 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预言未来</a:t>
            </a:r>
            <a:endParaRPr lang="en-US" sz="2400" b="1" dirty="0">
              <a:latin typeface="Microsoft YaHei" panose="020B0503020204020204" pitchFamily="34" charset="-122"/>
              <a:ea typeface="Microsoft YaHei" panose="020B0503020204020204" pitchFamily="34" charset="-122"/>
            </a:endParaRPr>
          </a:p>
        </p:txBody>
      </p:sp>
      <p:sp>
        <p:nvSpPr>
          <p:cNvPr id="16" name="Text 8"/>
          <p:cNvSpPr/>
          <p:nvPr/>
        </p:nvSpPr>
        <p:spPr>
          <a:xfrm>
            <a:off x="3101854" y="2367852"/>
            <a:ext cx="5371586" cy="370880"/>
          </a:xfrm>
          <a:prstGeom prst="rect">
            <a:avLst/>
          </a:prstGeom>
          <a:noFill/>
          <a:ln/>
        </p:spPr>
        <p:txBody>
          <a:bodyPr wrap="none" lIns="0" tIns="0" rIns="0" bIns="0" rtlCol="0" anchor="t"/>
          <a:lstStyle/>
          <a:p>
            <a:pPr marL="0" indent="0" algn="l">
              <a:lnSpc>
                <a:spcPts val="2900"/>
              </a:lnSpc>
              <a:buNone/>
            </a:pPr>
            <a:r>
              <a:rPr lang="en-US" sz="1800" dirty="0" err="1">
                <a:solidFill>
                  <a:srgbClr val="383838"/>
                </a:solidFill>
                <a:latin typeface="Microsoft YaHei" panose="020B0503020204020204" pitchFamily="34" charset="-122"/>
                <a:ea typeface="Microsoft YaHei" panose="020B0503020204020204" pitchFamily="34" charset="-122"/>
                <a:cs typeface="Patrick Hand" pitchFamily="34" charset="-120"/>
              </a:rPr>
              <a:t>作出</a:t>
            </a:r>
            <a:r>
              <a:rPr 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en-US" sz="1800" b="1" dirty="0" err="1">
                <a:solidFill>
                  <a:srgbClr val="C00000"/>
                </a:solidFill>
                <a:latin typeface="Microsoft YaHei" panose="020B0503020204020204" pitchFamily="34" charset="-122"/>
                <a:ea typeface="Microsoft YaHei" panose="020B0503020204020204" pitchFamily="34" charset="-122"/>
                <a:cs typeface="Patrick Hand" pitchFamily="34" charset="-120"/>
              </a:rPr>
              <a:t>拯救</a:t>
            </a:r>
            <a:r>
              <a:rPr 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 或 </a:t>
            </a:r>
            <a:r>
              <a:rPr lang="en-US" b="1" dirty="0" err="1">
                <a:solidFill>
                  <a:srgbClr val="C00000"/>
                </a:solidFill>
                <a:latin typeface="Microsoft YaHei" panose="020B0503020204020204" pitchFamily="34" charset="-122"/>
                <a:ea typeface="Microsoft YaHei" panose="020B0503020204020204" pitchFamily="34" charset="-122"/>
              </a:rPr>
              <a:t>审判</a:t>
            </a:r>
            <a:r>
              <a:rPr lang="en-US" b="1" dirty="0">
                <a:solidFill>
                  <a:srgbClr val="C00000"/>
                </a:solidFill>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二选一</a:t>
            </a:r>
            <a:r>
              <a:rPr lang="en-US" sz="1800" dirty="0" err="1">
                <a:solidFill>
                  <a:srgbClr val="383838"/>
                </a:solidFill>
                <a:latin typeface="Microsoft YaHei" panose="020B0503020204020204" pitchFamily="34" charset="-122"/>
                <a:ea typeface="Microsoft YaHei" panose="020B0503020204020204" pitchFamily="34" charset="-122"/>
                <a:cs typeface="Patrick Hand" pitchFamily="34" charset="-120"/>
              </a:rPr>
              <a:t>的应许</a:t>
            </a:r>
            <a:r>
              <a:rPr lang="zh-CN" alt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sz="1800" dirty="0">
              <a:latin typeface="Microsoft YaHei" panose="020B0503020204020204" pitchFamily="34" charset="-122"/>
              <a:ea typeface="Microsoft YaHei" panose="020B0503020204020204" pitchFamily="34" charset="-122"/>
            </a:endParaRPr>
          </a:p>
        </p:txBody>
      </p:sp>
      <p:sp>
        <p:nvSpPr>
          <p:cNvPr id="17" name="Text 9"/>
          <p:cNvSpPr/>
          <p:nvPr/>
        </p:nvSpPr>
        <p:spPr>
          <a:xfrm>
            <a:off x="811411" y="5847398"/>
            <a:ext cx="13007578" cy="741759"/>
          </a:xfrm>
          <a:prstGeom prst="rect">
            <a:avLst/>
          </a:prstGeom>
          <a:noFill/>
          <a:ln/>
        </p:spPr>
        <p:txBody>
          <a:bodyPr wrap="square" lIns="0" tIns="0" rIns="0" bIns="0" rtlCol="0" anchor="t"/>
          <a:lstStyle/>
          <a:p>
            <a:pPr marL="0" indent="0" algn="l">
              <a:lnSpc>
                <a:spcPts val="2900"/>
              </a:lnSpc>
              <a:buNone/>
            </a:pPr>
            <a:r>
              <a:rPr 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先知著作是很困难的文体，因为先知使用许多种文学形式来传达他们的信息：比喻（赛5:1-7）、箴言（结18:2）、哀歌（摩5:1-2）、祷告（哈3）以及叙事（赛36-39）。</a:t>
            </a:r>
            <a:endParaRPr lang="en-US" sz="1800" dirty="0">
              <a:latin typeface="Microsoft YaHei" panose="020B0503020204020204" pitchFamily="34" charset="-122"/>
              <a:ea typeface="Microsoft YaHei" panose="020B0503020204020204" pitchFamily="34" charset="-122"/>
            </a:endParaRPr>
          </a:p>
        </p:txBody>
      </p:sp>
      <p:sp>
        <p:nvSpPr>
          <p:cNvPr id="18" name="Text 10"/>
          <p:cNvSpPr/>
          <p:nvPr/>
        </p:nvSpPr>
        <p:spPr>
          <a:xfrm>
            <a:off x="811411" y="6849904"/>
            <a:ext cx="13007578" cy="741759"/>
          </a:xfrm>
          <a:prstGeom prst="rect">
            <a:avLst/>
          </a:prstGeom>
          <a:noFill/>
          <a:ln/>
        </p:spPr>
        <p:txBody>
          <a:bodyPr wrap="square" lIns="0" tIns="0" rIns="0" bIns="0" rtlCol="0" anchor="t"/>
          <a:lstStyle/>
          <a:p>
            <a:pPr marL="0" indent="0" algn="l">
              <a:lnSpc>
                <a:spcPts val="2900"/>
              </a:lnSpc>
              <a:buNone/>
            </a:pPr>
            <a:r>
              <a:rPr lang="en-US" sz="1800" dirty="0">
                <a:solidFill>
                  <a:srgbClr val="383838"/>
                </a:solidFill>
                <a:latin typeface="Microsoft YaHei" panose="020B0503020204020204" pitchFamily="34" charset="-122"/>
                <a:ea typeface="Microsoft YaHei" panose="020B0503020204020204" pitchFamily="34" charset="-122"/>
                <a:cs typeface="Patrick Hand" pitchFamily="34" charset="-120"/>
              </a:rPr>
              <a:t>写作风格也丰富多样——从耶利米的哀伤（8:18-9:1），到以西结令人震惊的宣告（20:21-26），到哈巴谷的疑问（1:12-17），再到阿摩司的讽刺挖苦（3:12）。这些多样的表达方式使先知著作既丰富又具有挑战性。</a:t>
            </a:r>
            <a:endParaRPr lang="en-US" sz="1800" dirty="0">
              <a:latin typeface="Microsoft YaHei" panose="020B0503020204020204" pitchFamily="34" charset="-122"/>
              <a:ea typeface="Microsoft YaHei" panose="020B0503020204020204" pitchFamily="34" charset="-122"/>
            </a:endParaRPr>
          </a:p>
        </p:txBody>
      </p:sp>
      <p:pic>
        <p:nvPicPr>
          <p:cNvPr id="4" name="Image 1" descr="preencoded.png"/>
          <p:cNvPicPr>
            <a:picLocks noChangeAspect="1"/>
          </p:cNvPicPr>
          <p:nvPr/>
        </p:nvPicPr>
        <p:blipFill>
          <a:blip r:embed="rId7"/>
          <a:stretch>
            <a:fillRect/>
          </a:stretch>
        </p:blipFill>
        <p:spPr>
          <a:xfrm>
            <a:off x="2133479" y="4751248"/>
            <a:ext cx="325993" cy="407551"/>
          </a:xfrm>
          <a:prstGeom prst="rect">
            <a:avLst/>
          </a:prstGeom>
        </p:spPr>
      </p:pic>
      <p:pic>
        <p:nvPicPr>
          <p:cNvPr id="9" name="Image 3" descr="preencoded.png"/>
          <p:cNvPicPr>
            <a:picLocks noChangeAspect="1"/>
          </p:cNvPicPr>
          <p:nvPr/>
        </p:nvPicPr>
        <p:blipFill>
          <a:blip r:embed="rId8"/>
          <a:stretch>
            <a:fillRect/>
          </a:stretch>
        </p:blipFill>
        <p:spPr>
          <a:xfrm>
            <a:off x="2133479" y="3431123"/>
            <a:ext cx="325993" cy="407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753666" y="612934"/>
            <a:ext cx="4306967" cy="538282"/>
          </a:xfrm>
          <a:prstGeom prst="rect">
            <a:avLst/>
          </a:prstGeom>
          <a:noFill/>
          <a:ln/>
        </p:spPr>
        <p:txBody>
          <a:bodyPr wrap="none" lIns="0" tIns="0" rIns="0" bIns="0" rtlCol="0" anchor="t"/>
          <a:lstStyle/>
          <a:p>
            <a:pPr>
              <a:lnSpc>
                <a:spcPts val="4850"/>
              </a:lnSpc>
            </a:pPr>
            <a:r>
              <a:rPr lang="en-US" sz="4000" b="1" dirty="0" err="1">
                <a:solidFill>
                  <a:srgbClr val="383838"/>
                </a:solidFill>
                <a:latin typeface="Microsoft YaHei" panose="020B0503020204020204" pitchFamily="34" charset="-122"/>
                <a:ea typeface="Microsoft YaHei" panose="020B0503020204020204" pitchFamily="34" charset="-122"/>
              </a:rPr>
              <a:t>解释旧约先知书的原则</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4" name="Shape 1"/>
          <p:cNvSpPr/>
          <p:nvPr/>
        </p:nvSpPr>
        <p:spPr>
          <a:xfrm>
            <a:off x="899440" y="1673424"/>
            <a:ext cx="332461" cy="945714"/>
          </a:xfrm>
          <a:prstGeom prst="roundRect">
            <a:avLst>
              <a:gd name="adj" fmla="val 56022"/>
            </a:avLst>
          </a:prstGeom>
          <a:solidFill>
            <a:srgbClr val="E6E6E6"/>
          </a:solidFill>
          <a:ln w="7620">
            <a:solidFill>
              <a:srgbClr val="CCCCCC"/>
            </a:solidFill>
            <a:prstDash val="solid"/>
          </a:ln>
        </p:spPr>
        <p:txBody>
          <a:bodyPr/>
          <a:lstStyle/>
          <a:p>
            <a:r>
              <a:rPr lang="en-US" altLang="zh-CN" dirty="0"/>
              <a:t>1</a:t>
            </a:r>
            <a:endParaRPr lang="en-CA" dirty="0"/>
          </a:p>
        </p:txBody>
      </p:sp>
      <p:sp>
        <p:nvSpPr>
          <p:cNvPr id="5" name="Text 2"/>
          <p:cNvSpPr/>
          <p:nvPr/>
        </p:nvSpPr>
        <p:spPr>
          <a:xfrm>
            <a:off x="1559580" y="1760439"/>
            <a:ext cx="2153483" cy="269200"/>
          </a:xfrm>
          <a:prstGeom prst="rect">
            <a:avLst/>
          </a:prstGeom>
          <a:noFill/>
          <a:ln/>
        </p:spPr>
        <p:txBody>
          <a:bodyPr wrap="none" lIns="0" tIns="0" rIns="0" bIns="0" rtlCol="0" anchor="t"/>
          <a:lstStyle/>
          <a:p>
            <a:pPr marL="0" indent="0" algn="l">
              <a:lnSpc>
                <a:spcPts val="2100"/>
              </a:lnSpc>
              <a:buNone/>
            </a:pPr>
            <a:r>
              <a:rPr 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分辨上下文</a:t>
            </a:r>
            <a:endParaRPr lang="en-US" sz="2400" b="1" dirty="0">
              <a:latin typeface="Microsoft YaHei" panose="020B0503020204020204" pitchFamily="34" charset="-122"/>
              <a:ea typeface="Microsoft YaHei" panose="020B0503020204020204" pitchFamily="34" charset="-122"/>
            </a:endParaRPr>
          </a:p>
        </p:txBody>
      </p:sp>
      <p:sp>
        <p:nvSpPr>
          <p:cNvPr id="6" name="Text 3"/>
          <p:cNvSpPr/>
          <p:nvPr/>
        </p:nvSpPr>
        <p:spPr>
          <a:xfrm>
            <a:off x="1559580" y="2158822"/>
            <a:ext cx="10090269" cy="344567"/>
          </a:xfrm>
          <a:prstGeom prst="rect">
            <a:avLst/>
          </a:prstGeom>
          <a:noFill/>
          <a:ln/>
        </p:spPr>
        <p:txBody>
          <a:bodyPr wrap="none" lIns="0" tIns="0" rIns="0" bIns="0" rtlCol="0" anchor="t"/>
          <a:lstStyle/>
          <a:p>
            <a:pPr marL="0" indent="0" algn="l">
              <a:lnSpc>
                <a:spcPts val="27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找到整卷书的</a:t>
            </a:r>
            <a:r>
              <a:rPr lang="en-US" b="1" dirty="0" err="1">
                <a:solidFill>
                  <a:srgbClr val="0000FF"/>
                </a:solidFill>
                <a:latin typeface="Microsoft YaHei" panose="020B0503020204020204" pitchFamily="34" charset="-122"/>
                <a:ea typeface="Microsoft YaHei" panose="020B0503020204020204" pitchFamily="34" charset="-122"/>
                <a:cs typeface="Patrick Hand" pitchFamily="34" charset="-120"/>
              </a:rPr>
              <a:t>结构</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和</a:t>
            </a:r>
            <a:r>
              <a:rPr lang="en-US" b="1" dirty="0" err="1">
                <a:solidFill>
                  <a:srgbClr val="0000FF"/>
                </a:solidFill>
                <a:latin typeface="Microsoft YaHei" panose="020B0503020204020204" pitchFamily="34" charset="-122"/>
                <a:ea typeface="Microsoft YaHei" panose="020B0503020204020204" pitchFamily="34" charset="-122"/>
              </a:rPr>
              <a:t>脉络</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p:txBody>
      </p:sp>
      <p:sp>
        <p:nvSpPr>
          <p:cNvPr id="7" name="Shape 4"/>
          <p:cNvSpPr/>
          <p:nvPr/>
        </p:nvSpPr>
        <p:spPr>
          <a:xfrm>
            <a:off x="1227119" y="2890124"/>
            <a:ext cx="332461" cy="945714"/>
          </a:xfrm>
          <a:prstGeom prst="roundRect">
            <a:avLst>
              <a:gd name="adj" fmla="val 56022"/>
            </a:avLst>
          </a:prstGeom>
          <a:solidFill>
            <a:srgbClr val="E6E6E6"/>
          </a:solidFill>
          <a:ln w="7620">
            <a:solidFill>
              <a:srgbClr val="CCCCCC"/>
            </a:solidFill>
            <a:prstDash val="solid"/>
          </a:ln>
        </p:spPr>
        <p:txBody>
          <a:bodyPr/>
          <a:lstStyle/>
          <a:p>
            <a:r>
              <a:rPr lang="en-US" altLang="zh-CN" dirty="0"/>
              <a:t>2</a:t>
            </a:r>
            <a:endParaRPr lang="en-CA" dirty="0"/>
          </a:p>
        </p:txBody>
      </p:sp>
      <p:sp>
        <p:nvSpPr>
          <p:cNvPr id="8" name="Text 5"/>
          <p:cNvSpPr/>
          <p:nvPr/>
        </p:nvSpPr>
        <p:spPr>
          <a:xfrm>
            <a:off x="2048946" y="4105177"/>
            <a:ext cx="2462507" cy="201624"/>
          </a:xfrm>
          <a:prstGeom prst="rect">
            <a:avLst/>
          </a:prstGeom>
          <a:noFill/>
          <a:ln/>
        </p:spPr>
        <p:txBody>
          <a:bodyPr wrap="none" lIns="0" tIns="0" rIns="0" bIns="0" rtlCol="0" anchor="t"/>
          <a:lstStyle/>
          <a:p>
            <a:pPr>
              <a:lnSpc>
                <a:spcPts val="2100"/>
              </a:lnSpc>
            </a:pPr>
            <a:r>
              <a:rPr lang="en-US" sz="2400" b="1" dirty="0" err="1">
                <a:solidFill>
                  <a:srgbClr val="383838"/>
                </a:solidFill>
                <a:latin typeface="Microsoft YaHei" panose="020B0503020204020204" pitchFamily="34" charset="-122"/>
                <a:ea typeface="Microsoft YaHei" panose="020B0503020204020204" pitchFamily="34" charset="-122"/>
              </a:rPr>
              <a:t>平衡历史与预言</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9" name="Text 6"/>
          <p:cNvSpPr/>
          <p:nvPr/>
        </p:nvSpPr>
        <p:spPr>
          <a:xfrm>
            <a:off x="2048946" y="4503560"/>
            <a:ext cx="11819454" cy="516145"/>
          </a:xfrm>
          <a:prstGeom prst="rect">
            <a:avLst/>
          </a:prstGeom>
          <a:noFill/>
          <a:ln/>
        </p:spPr>
        <p:txBody>
          <a:bodyPr wrap="square" lIns="0" tIns="0" rIns="0" bIns="0" rtlCol="0" anchor="t"/>
          <a:lstStyle/>
          <a:p>
            <a:pPr marL="0" indent="0" algn="l">
              <a:lnSpc>
                <a:spcPts val="27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学习</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en-US" b="1" dirty="0" err="1">
                <a:solidFill>
                  <a:srgbClr val="0000FF"/>
                </a:solidFill>
                <a:latin typeface="Microsoft YaHei" panose="020B0503020204020204" pitchFamily="34" charset="-122"/>
                <a:ea typeface="Microsoft YaHei" panose="020B0503020204020204" pitchFamily="34" charset="-122"/>
              </a:rPr>
              <a:t>历史性</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直言"forth-telling）与</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en-US" b="1" dirty="0" err="1">
                <a:solidFill>
                  <a:srgbClr val="0000FF"/>
                </a:solidFill>
                <a:latin typeface="Microsoft YaHei" panose="020B0503020204020204" pitchFamily="34" charset="-122"/>
                <a:ea typeface="Microsoft YaHei" panose="020B0503020204020204" pitchFamily="34" charset="-122"/>
              </a:rPr>
              <a:t>预言性</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预言"foretelling）内容之间的</a:t>
            </a:r>
            <a:r>
              <a:rPr lang="en-US" b="1" dirty="0" err="1">
                <a:solidFill>
                  <a:srgbClr val="0000FF"/>
                </a:solidFill>
                <a:latin typeface="Microsoft YaHei" panose="020B0503020204020204" pitchFamily="34" charset="-122"/>
                <a:ea typeface="Microsoft YaHei" panose="020B0503020204020204" pitchFamily="34" charset="-122"/>
              </a:rPr>
              <a:t>平衡</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p:txBody>
      </p:sp>
      <p:sp>
        <p:nvSpPr>
          <p:cNvPr id="10" name="Shape 7"/>
          <p:cNvSpPr/>
          <p:nvPr/>
        </p:nvSpPr>
        <p:spPr>
          <a:xfrm>
            <a:off x="1564302" y="3989189"/>
            <a:ext cx="323017" cy="945713"/>
          </a:xfrm>
          <a:prstGeom prst="roundRect">
            <a:avLst>
              <a:gd name="adj" fmla="val 56022"/>
            </a:avLst>
          </a:prstGeom>
          <a:solidFill>
            <a:srgbClr val="E6E6E6"/>
          </a:solidFill>
          <a:ln w="7620">
            <a:solidFill>
              <a:srgbClr val="CCCCCC"/>
            </a:solidFill>
            <a:prstDash val="solid"/>
          </a:ln>
        </p:spPr>
        <p:txBody>
          <a:bodyPr/>
          <a:lstStyle/>
          <a:p>
            <a:r>
              <a:rPr lang="en-US" altLang="zh-CN" dirty="0"/>
              <a:t>3</a:t>
            </a:r>
            <a:endParaRPr lang="en-CA" dirty="0"/>
          </a:p>
        </p:txBody>
      </p:sp>
      <p:sp>
        <p:nvSpPr>
          <p:cNvPr id="11" name="Text 8"/>
          <p:cNvSpPr/>
          <p:nvPr/>
        </p:nvSpPr>
        <p:spPr>
          <a:xfrm>
            <a:off x="2357970" y="5214479"/>
            <a:ext cx="2153483" cy="269200"/>
          </a:xfrm>
          <a:prstGeom prst="rect">
            <a:avLst/>
          </a:prstGeom>
          <a:noFill/>
          <a:ln/>
        </p:spPr>
        <p:txBody>
          <a:bodyPr wrap="none" lIns="0" tIns="0" rIns="0" bIns="0" rtlCol="0" anchor="t"/>
          <a:lstStyle/>
          <a:p>
            <a:pPr>
              <a:lnSpc>
                <a:spcPts val="2100"/>
              </a:lnSpc>
            </a:pPr>
            <a:r>
              <a:rPr lang="en-US" sz="2400" b="1" dirty="0" err="1">
                <a:solidFill>
                  <a:srgbClr val="383838"/>
                </a:solidFill>
                <a:latin typeface="Microsoft YaHei" panose="020B0503020204020204" pitchFamily="34" charset="-122"/>
                <a:ea typeface="Microsoft YaHei" panose="020B0503020204020204" pitchFamily="34" charset="-122"/>
              </a:rPr>
              <a:t>识别文学形式</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12" name="Text 9"/>
          <p:cNvSpPr/>
          <p:nvPr/>
        </p:nvSpPr>
        <p:spPr>
          <a:xfrm>
            <a:off x="2357970" y="5612862"/>
            <a:ext cx="11315779" cy="689134"/>
          </a:xfrm>
          <a:prstGeom prst="rect">
            <a:avLst/>
          </a:prstGeom>
          <a:noFill/>
          <a:ln/>
        </p:spPr>
        <p:txBody>
          <a:bodyPr wrap="square" lIns="0" tIns="0" rIns="0" bIns="0" rtlCol="0" anchor="t"/>
          <a:lstStyle/>
          <a:p>
            <a:pPr marL="0" indent="0" algn="l">
              <a:lnSpc>
                <a:spcPts val="2700"/>
              </a:lnSpc>
              <a:buNone/>
            </a:pP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判断作者使用的哪一类语言（</a:t>
            </a:r>
            <a:r>
              <a:rPr lang="en-US" b="1" dirty="0">
                <a:solidFill>
                  <a:srgbClr val="0000FF"/>
                </a:solidFill>
                <a:latin typeface="Microsoft YaHei" panose="020B0503020204020204" pitchFamily="34" charset="-122"/>
                <a:ea typeface="Microsoft YaHei" panose="020B0503020204020204" pitchFamily="34" charset="-122"/>
                <a:cs typeface="Patrick Hand" pitchFamily="34" charset="-120"/>
              </a:rPr>
              <a:t>诗歌？辩论？叙事？</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）在判断作者表达的含义和意图时，文学形式常常非常重要。</a:t>
            </a:r>
            <a:endParaRPr lang="en-US" dirty="0">
              <a:latin typeface="Microsoft YaHei" panose="020B0503020204020204" pitchFamily="34" charset="-122"/>
              <a:ea typeface="Microsoft YaHei" panose="020B0503020204020204" pitchFamily="34" charset="-122"/>
            </a:endParaRPr>
          </a:p>
        </p:txBody>
      </p:sp>
      <p:sp>
        <p:nvSpPr>
          <p:cNvPr id="13" name="Shape 10"/>
          <p:cNvSpPr/>
          <p:nvPr/>
        </p:nvSpPr>
        <p:spPr>
          <a:xfrm>
            <a:off x="1887319" y="5131661"/>
            <a:ext cx="322898" cy="945713"/>
          </a:xfrm>
          <a:prstGeom prst="roundRect">
            <a:avLst>
              <a:gd name="adj" fmla="val 56022"/>
            </a:avLst>
          </a:prstGeom>
          <a:solidFill>
            <a:srgbClr val="E6E6E6"/>
          </a:solidFill>
          <a:ln w="7620">
            <a:solidFill>
              <a:srgbClr val="CCCCCC"/>
            </a:solidFill>
            <a:prstDash val="solid"/>
          </a:ln>
        </p:spPr>
        <p:txBody>
          <a:bodyPr/>
          <a:lstStyle/>
          <a:p>
            <a:r>
              <a:rPr lang="en-US" altLang="zh-CN" dirty="0"/>
              <a:t>4</a:t>
            </a:r>
            <a:endParaRPr lang="en-CA" dirty="0"/>
          </a:p>
        </p:txBody>
      </p:sp>
      <p:sp>
        <p:nvSpPr>
          <p:cNvPr id="14" name="Text 11"/>
          <p:cNvSpPr/>
          <p:nvPr/>
        </p:nvSpPr>
        <p:spPr>
          <a:xfrm>
            <a:off x="2680868" y="6296579"/>
            <a:ext cx="2153483" cy="269200"/>
          </a:xfrm>
          <a:prstGeom prst="rect">
            <a:avLst/>
          </a:prstGeom>
          <a:noFill/>
          <a:ln/>
        </p:spPr>
        <p:txBody>
          <a:bodyPr wrap="none" lIns="0" tIns="0" rIns="0" bIns="0" rtlCol="0" anchor="t"/>
          <a:lstStyle/>
          <a:p>
            <a:pPr>
              <a:lnSpc>
                <a:spcPts val="2100"/>
              </a:lnSpc>
            </a:pPr>
            <a:r>
              <a:rPr lang="en-US" sz="2400" b="1" dirty="0" err="1">
                <a:solidFill>
                  <a:srgbClr val="383838"/>
                </a:solidFill>
                <a:latin typeface="Microsoft YaHei" panose="020B0503020204020204" pitchFamily="34" charset="-122"/>
                <a:ea typeface="Microsoft YaHei" panose="020B0503020204020204" pitchFamily="34" charset="-122"/>
              </a:rPr>
              <a:t>放入救赎历史</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15" name="Text 12"/>
          <p:cNvSpPr/>
          <p:nvPr/>
        </p:nvSpPr>
        <p:spPr>
          <a:xfrm>
            <a:off x="2680867" y="6694962"/>
            <a:ext cx="11315779" cy="689134"/>
          </a:xfrm>
          <a:prstGeom prst="rect">
            <a:avLst/>
          </a:prstGeom>
          <a:noFill/>
          <a:ln/>
        </p:spPr>
        <p:txBody>
          <a:bodyPr wrap="square" lIns="0" tIns="0" rIns="0" bIns="0" rtlCol="0" anchor="t"/>
          <a:lstStyle/>
          <a:p>
            <a:pPr marL="0" indent="0" algn="l">
              <a:lnSpc>
                <a:spcPts val="27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将这些文本放在</a:t>
            </a:r>
            <a:r>
              <a:rPr lang="en-US" b="1" dirty="0" err="1">
                <a:solidFill>
                  <a:srgbClr val="0000FF"/>
                </a:solidFill>
                <a:latin typeface="Microsoft YaHei" panose="020B0503020204020204" pitchFamily="34" charset="-122"/>
                <a:ea typeface="Microsoft YaHei" panose="020B0503020204020204" pitchFamily="34" charset="-122"/>
              </a:rPr>
              <a:t>救赎历史中观察</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（例如，是在被掳于巴比伦之前还是之后</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 要小心不要把旧约中的以色列与自己的民族或教会作</a:t>
            </a:r>
            <a:r>
              <a:rPr lang="zh-CN" altLang="en-US" b="1" dirty="0">
                <a:solidFill>
                  <a:srgbClr val="0000FF"/>
                </a:solidFill>
                <a:latin typeface="Microsoft YaHei" panose="020B0503020204020204" pitchFamily="34" charset="-122"/>
                <a:ea typeface="Microsoft YaHei" panose="020B0503020204020204" pitchFamily="34" charset="-122"/>
              </a:rPr>
              <a:t>错误的联系</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p:txBody>
      </p:sp>
      <p:sp>
        <p:nvSpPr>
          <p:cNvPr id="17" name="Shape 10">
            <a:extLst>
              <a:ext uri="{FF2B5EF4-FFF2-40B4-BE49-F238E27FC236}">
                <a16:creationId xmlns:a16="http://schemas.microsoft.com/office/drawing/2014/main" id="{41B52DDB-6A92-429F-9579-C2CE2228708A}"/>
              </a:ext>
            </a:extLst>
          </p:cNvPr>
          <p:cNvSpPr/>
          <p:nvPr/>
        </p:nvSpPr>
        <p:spPr>
          <a:xfrm>
            <a:off x="2210217" y="6266359"/>
            <a:ext cx="322898" cy="945714"/>
          </a:xfrm>
          <a:prstGeom prst="roundRect">
            <a:avLst>
              <a:gd name="adj" fmla="val 56022"/>
            </a:avLst>
          </a:prstGeom>
          <a:solidFill>
            <a:srgbClr val="E6E6E6"/>
          </a:solidFill>
          <a:ln w="7620">
            <a:solidFill>
              <a:srgbClr val="CCCCCC"/>
            </a:solidFill>
            <a:prstDash val="solid"/>
          </a:ln>
        </p:spPr>
        <p:txBody>
          <a:bodyPr/>
          <a:lstStyle/>
          <a:p>
            <a:r>
              <a:rPr lang="en-US" altLang="zh-CN" dirty="0"/>
              <a:t>5</a:t>
            </a:r>
            <a:endParaRPr lang="en-CA" dirty="0"/>
          </a:p>
        </p:txBody>
      </p:sp>
      <p:sp>
        <p:nvSpPr>
          <p:cNvPr id="18" name="Text 5">
            <a:extLst>
              <a:ext uri="{FF2B5EF4-FFF2-40B4-BE49-F238E27FC236}">
                <a16:creationId xmlns:a16="http://schemas.microsoft.com/office/drawing/2014/main" id="{D29D4BEB-F7AF-4310-B30F-22DB515E655B}"/>
              </a:ext>
            </a:extLst>
          </p:cNvPr>
          <p:cNvSpPr/>
          <p:nvPr/>
        </p:nvSpPr>
        <p:spPr>
          <a:xfrm>
            <a:off x="1725811" y="3019376"/>
            <a:ext cx="2153483" cy="269200"/>
          </a:xfrm>
          <a:prstGeom prst="rect">
            <a:avLst/>
          </a:prstGeom>
          <a:noFill/>
          <a:ln/>
        </p:spPr>
        <p:txBody>
          <a:bodyPr wrap="none" lIns="0" tIns="0" rIns="0" bIns="0" rtlCol="0" anchor="t"/>
          <a:lstStyle/>
          <a:p>
            <a:pPr>
              <a:lnSpc>
                <a:spcPts val="2100"/>
              </a:lnSpc>
            </a:pPr>
            <a:r>
              <a:rPr lang="zh-CN" altLang="en-US" sz="2400" b="1" dirty="0">
                <a:solidFill>
                  <a:srgbClr val="383838"/>
                </a:solidFill>
                <a:latin typeface="Microsoft YaHei" panose="020B0503020204020204" pitchFamily="34" charset="-122"/>
                <a:ea typeface="Microsoft YaHei" panose="020B0503020204020204" pitchFamily="34" charset="-122"/>
              </a:rPr>
              <a:t>预言的类别</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19" name="Text 6">
            <a:extLst>
              <a:ext uri="{FF2B5EF4-FFF2-40B4-BE49-F238E27FC236}">
                <a16:creationId xmlns:a16="http://schemas.microsoft.com/office/drawing/2014/main" id="{82E39227-EF55-48B9-9D49-EE4841A82DCD}"/>
              </a:ext>
            </a:extLst>
          </p:cNvPr>
          <p:cNvSpPr/>
          <p:nvPr/>
        </p:nvSpPr>
        <p:spPr>
          <a:xfrm>
            <a:off x="1725811" y="3418573"/>
            <a:ext cx="5010269" cy="405625"/>
          </a:xfrm>
          <a:prstGeom prst="rect">
            <a:avLst/>
          </a:prstGeom>
          <a:noFill/>
          <a:ln/>
        </p:spPr>
        <p:txBody>
          <a:bodyPr wrap="square" lIns="0" tIns="0" rIns="0" bIns="0" rtlCol="0" anchor="t"/>
          <a:lstStyle/>
          <a:p>
            <a:pPr marL="0" indent="0" algn="l">
              <a:lnSpc>
                <a:spcPts val="27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了解预言的类别（</a:t>
            </a:r>
            <a:r>
              <a:rPr lang="en-US" b="1" dirty="0" err="1">
                <a:solidFill>
                  <a:srgbClr val="0000FF"/>
                </a:solidFill>
                <a:latin typeface="Microsoft YaHei" panose="020B0503020204020204" pitchFamily="34" charset="-122"/>
                <a:ea typeface="Microsoft YaHei" panose="020B0503020204020204" pitchFamily="34" charset="-122"/>
              </a:rPr>
              <a:t>审判</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b="1" dirty="0" err="1">
                <a:solidFill>
                  <a:srgbClr val="0000FF"/>
                </a:solidFill>
                <a:latin typeface="Microsoft YaHei" panose="020B0503020204020204" pitchFamily="34" charset="-122"/>
                <a:ea typeface="Microsoft YaHei" panose="020B0503020204020204" pitchFamily="34" charset="-122"/>
              </a:rPr>
              <a:t>拯救</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还是其他性质</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4" grpId="0" animBg="1"/>
      <p:bldP spid="15"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3666" y="612934"/>
            <a:ext cx="4306967" cy="538282"/>
          </a:xfrm>
          <a:prstGeom prst="rect">
            <a:avLst/>
          </a:prstGeom>
          <a:noFill/>
          <a:ln/>
        </p:spPr>
        <p:txBody>
          <a:bodyPr wrap="none" lIns="0" tIns="0" rIns="0" bIns="0" rtlCol="0" anchor="t"/>
          <a:lstStyle/>
          <a:p>
            <a:pPr>
              <a:lnSpc>
                <a:spcPts val="4850"/>
              </a:lnSpc>
            </a:pPr>
            <a:r>
              <a:rPr lang="en-US" sz="4000" b="1" dirty="0" err="1">
                <a:solidFill>
                  <a:srgbClr val="383838"/>
                </a:solidFill>
                <a:latin typeface="Microsoft YaHei" panose="020B0503020204020204" pitchFamily="34" charset="-122"/>
                <a:ea typeface="Microsoft YaHei" panose="020B0503020204020204" pitchFamily="34" charset="-122"/>
              </a:rPr>
              <a:t>解释旧约先知书的原则</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4" name="Shape 1"/>
          <p:cNvSpPr/>
          <p:nvPr/>
        </p:nvSpPr>
        <p:spPr>
          <a:xfrm>
            <a:off x="889280" y="2182018"/>
            <a:ext cx="332461" cy="945714"/>
          </a:xfrm>
          <a:prstGeom prst="roundRect">
            <a:avLst>
              <a:gd name="adj" fmla="val 56022"/>
            </a:avLst>
          </a:prstGeom>
          <a:solidFill>
            <a:srgbClr val="E6E6E6"/>
          </a:solidFill>
          <a:ln w="7620">
            <a:solidFill>
              <a:srgbClr val="CCCCCC"/>
            </a:solidFill>
            <a:prstDash val="solid"/>
          </a:ln>
        </p:spPr>
        <p:txBody>
          <a:bodyPr/>
          <a:lstStyle/>
          <a:p>
            <a:r>
              <a:rPr lang="en-US" dirty="0"/>
              <a:t>6</a:t>
            </a:r>
            <a:endParaRPr lang="en-CA" dirty="0"/>
          </a:p>
        </p:txBody>
      </p:sp>
      <p:sp>
        <p:nvSpPr>
          <p:cNvPr id="5" name="Text 2"/>
          <p:cNvSpPr/>
          <p:nvPr/>
        </p:nvSpPr>
        <p:spPr>
          <a:xfrm>
            <a:off x="1549420" y="2269033"/>
            <a:ext cx="2153483" cy="269200"/>
          </a:xfrm>
          <a:prstGeom prst="rect">
            <a:avLst/>
          </a:prstGeom>
          <a:noFill/>
          <a:ln/>
        </p:spPr>
        <p:txBody>
          <a:bodyPr wrap="none" lIns="0" tIns="0" rIns="0" bIns="0" rtlCol="0" anchor="t"/>
          <a:lstStyle/>
          <a:p>
            <a:pPr marL="0" indent="0" algn="l">
              <a:lnSpc>
                <a:spcPts val="2100"/>
              </a:lnSpc>
              <a:buNone/>
            </a:pPr>
            <a:r>
              <a:rPr lang="zh-CN" altLang="en-US" sz="2400" b="1" dirty="0">
                <a:solidFill>
                  <a:srgbClr val="383838"/>
                </a:solidFill>
                <a:latin typeface="Microsoft YaHei" panose="020B0503020204020204" pitchFamily="34" charset="-122"/>
                <a:ea typeface="Microsoft YaHei" panose="020B0503020204020204" pitchFamily="34" charset="-122"/>
              </a:rPr>
              <a:t>强加解读</a:t>
            </a:r>
            <a:endParaRPr lang="en-US" sz="2400" b="1" dirty="0">
              <a:latin typeface="Microsoft YaHei" panose="020B0503020204020204" pitchFamily="34" charset="-122"/>
              <a:ea typeface="Microsoft YaHei" panose="020B0503020204020204" pitchFamily="34" charset="-122"/>
            </a:endParaRPr>
          </a:p>
        </p:txBody>
      </p:sp>
      <p:sp>
        <p:nvSpPr>
          <p:cNvPr id="6" name="Text 3"/>
          <p:cNvSpPr/>
          <p:nvPr/>
        </p:nvSpPr>
        <p:spPr>
          <a:xfrm>
            <a:off x="1549420" y="2667416"/>
            <a:ext cx="10090269" cy="344567"/>
          </a:xfrm>
          <a:prstGeom prst="rect">
            <a:avLst/>
          </a:prstGeom>
          <a:noFill/>
          <a:ln/>
        </p:spPr>
        <p:txBody>
          <a:bodyPr wrap="none" lIns="0" tIns="0" rIns="0" bIns="0" rtlCol="0" anchor="t"/>
          <a:lstStyle/>
          <a:p>
            <a:pPr marL="0" indent="0" algn="l">
              <a:lnSpc>
                <a:spcPts val="2700"/>
              </a:lnSpc>
              <a:buNone/>
            </a:pP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尝试不要将你的</a:t>
            </a:r>
            <a:r>
              <a:rPr lang="zh-CN" altLang="en-US" b="1" dirty="0">
                <a:solidFill>
                  <a:srgbClr val="0000FF"/>
                </a:solidFill>
                <a:latin typeface="Microsoft YaHei" panose="020B0503020204020204" pitchFamily="34" charset="-122"/>
                <a:ea typeface="Microsoft YaHei" panose="020B0503020204020204" pitchFamily="34" charset="-122"/>
              </a:rPr>
              <a:t>神学架构强加到文本之上</a:t>
            </a: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（无论是时代论、圣约还是其他架构）。</a:t>
            </a:r>
            <a:endParaRPr lang="en-US" dirty="0">
              <a:latin typeface="Microsoft YaHei" panose="020B0503020204020204" pitchFamily="34" charset="-122"/>
              <a:ea typeface="Microsoft YaHei" panose="020B0503020204020204" pitchFamily="34" charset="-122"/>
            </a:endParaRPr>
          </a:p>
        </p:txBody>
      </p:sp>
      <p:sp>
        <p:nvSpPr>
          <p:cNvPr id="7" name="Shape 4"/>
          <p:cNvSpPr/>
          <p:nvPr/>
        </p:nvSpPr>
        <p:spPr>
          <a:xfrm>
            <a:off x="1216959" y="3551666"/>
            <a:ext cx="332461" cy="945714"/>
          </a:xfrm>
          <a:prstGeom prst="roundRect">
            <a:avLst>
              <a:gd name="adj" fmla="val 56022"/>
            </a:avLst>
          </a:prstGeom>
          <a:solidFill>
            <a:srgbClr val="E6E6E6"/>
          </a:solidFill>
          <a:ln w="7620">
            <a:solidFill>
              <a:srgbClr val="CCCCCC"/>
            </a:solidFill>
            <a:prstDash val="solid"/>
          </a:ln>
        </p:spPr>
        <p:txBody>
          <a:bodyPr/>
          <a:lstStyle/>
          <a:p>
            <a:r>
              <a:rPr lang="en-CA" dirty="0"/>
              <a:t>7</a:t>
            </a:r>
          </a:p>
        </p:txBody>
      </p:sp>
      <p:sp>
        <p:nvSpPr>
          <p:cNvPr id="8" name="Text 5"/>
          <p:cNvSpPr/>
          <p:nvPr/>
        </p:nvSpPr>
        <p:spPr>
          <a:xfrm>
            <a:off x="2038786" y="5031195"/>
            <a:ext cx="2462507" cy="201624"/>
          </a:xfrm>
          <a:prstGeom prst="rect">
            <a:avLst/>
          </a:prstGeom>
          <a:noFill/>
          <a:ln/>
        </p:spPr>
        <p:txBody>
          <a:bodyPr wrap="none" lIns="0" tIns="0" rIns="0" bIns="0" rtlCol="0" anchor="t"/>
          <a:lstStyle/>
          <a:p>
            <a:pPr>
              <a:lnSpc>
                <a:spcPts val="2100"/>
              </a:lnSpc>
            </a:pPr>
            <a:r>
              <a:rPr lang="zh-CN" altLang="en-US" sz="2400" b="1" dirty="0">
                <a:solidFill>
                  <a:srgbClr val="383838"/>
                </a:solidFill>
                <a:latin typeface="Microsoft YaHei" panose="020B0503020204020204" pitchFamily="34" charset="-122"/>
                <a:ea typeface="Microsoft YaHei" panose="020B0503020204020204" pitchFamily="34" charset="-122"/>
              </a:rPr>
              <a:t>考察对比</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9" name="Text 6"/>
          <p:cNvSpPr/>
          <p:nvPr/>
        </p:nvSpPr>
        <p:spPr>
          <a:xfrm>
            <a:off x="2038786" y="5429578"/>
            <a:ext cx="11819454" cy="516145"/>
          </a:xfrm>
          <a:prstGeom prst="rect">
            <a:avLst/>
          </a:prstGeom>
          <a:noFill/>
          <a:ln/>
        </p:spPr>
        <p:txBody>
          <a:bodyPr wrap="square" lIns="0" tIns="0" rIns="0" bIns="0" rtlCol="0" anchor="t"/>
          <a:lstStyle/>
          <a:p>
            <a:pPr marL="0" indent="0" algn="l">
              <a:lnSpc>
                <a:spcPts val="2700"/>
              </a:lnSpc>
              <a:buNone/>
            </a:pP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考察</a:t>
            </a:r>
            <a:r>
              <a:rPr lang="zh-CN" altLang="en-US" b="1" dirty="0">
                <a:solidFill>
                  <a:srgbClr val="0000FF"/>
                </a:solidFill>
                <a:latin typeface="Microsoft YaHei" panose="020B0503020204020204" pitchFamily="34" charset="-122"/>
                <a:ea typeface="Microsoft YaHei" panose="020B0503020204020204" pitchFamily="34" charset="-122"/>
              </a:rPr>
              <a:t>新约作者</a:t>
            </a: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如何使用你正在学习的经节，或者至少是你学习的这卷书。</a:t>
            </a:r>
            <a:endParaRPr lang="en-US" dirty="0">
              <a:latin typeface="Microsoft YaHei" panose="020B0503020204020204" pitchFamily="34" charset="-122"/>
              <a:ea typeface="Microsoft YaHei" panose="020B0503020204020204" pitchFamily="34" charset="-122"/>
            </a:endParaRPr>
          </a:p>
        </p:txBody>
      </p:sp>
      <p:sp>
        <p:nvSpPr>
          <p:cNvPr id="10" name="Shape 7"/>
          <p:cNvSpPr/>
          <p:nvPr/>
        </p:nvSpPr>
        <p:spPr>
          <a:xfrm>
            <a:off x="1554142" y="4915207"/>
            <a:ext cx="323017" cy="945713"/>
          </a:xfrm>
          <a:prstGeom prst="roundRect">
            <a:avLst>
              <a:gd name="adj" fmla="val 56022"/>
            </a:avLst>
          </a:prstGeom>
          <a:solidFill>
            <a:srgbClr val="E6E6E6"/>
          </a:solidFill>
          <a:ln w="7620">
            <a:solidFill>
              <a:srgbClr val="CCCCCC"/>
            </a:solidFill>
            <a:prstDash val="solid"/>
          </a:ln>
        </p:spPr>
        <p:txBody>
          <a:bodyPr/>
          <a:lstStyle/>
          <a:p>
            <a:r>
              <a:rPr lang="en-US" altLang="zh-CN" dirty="0"/>
              <a:t>8</a:t>
            </a:r>
            <a:endParaRPr lang="en-CA" dirty="0"/>
          </a:p>
        </p:txBody>
      </p:sp>
      <p:sp>
        <p:nvSpPr>
          <p:cNvPr id="18" name="Text 5">
            <a:extLst>
              <a:ext uri="{FF2B5EF4-FFF2-40B4-BE49-F238E27FC236}">
                <a16:creationId xmlns:a16="http://schemas.microsoft.com/office/drawing/2014/main" id="{D29D4BEB-F7AF-4310-B30F-22DB515E655B}"/>
              </a:ext>
            </a:extLst>
          </p:cNvPr>
          <p:cNvSpPr/>
          <p:nvPr/>
        </p:nvSpPr>
        <p:spPr>
          <a:xfrm>
            <a:off x="1715651" y="3540422"/>
            <a:ext cx="2153483" cy="269200"/>
          </a:xfrm>
          <a:prstGeom prst="rect">
            <a:avLst/>
          </a:prstGeom>
          <a:noFill/>
          <a:ln/>
        </p:spPr>
        <p:txBody>
          <a:bodyPr wrap="none" lIns="0" tIns="0" rIns="0" bIns="0" rtlCol="0" anchor="t"/>
          <a:lstStyle/>
          <a:p>
            <a:pPr>
              <a:lnSpc>
                <a:spcPts val="2100"/>
              </a:lnSpc>
            </a:pPr>
            <a:r>
              <a:rPr lang="zh-CN" altLang="en-US" sz="2400" b="1" dirty="0">
                <a:solidFill>
                  <a:srgbClr val="383838"/>
                </a:solidFill>
                <a:latin typeface="Microsoft YaHei" panose="020B0503020204020204" pitchFamily="34" charset="-122"/>
                <a:ea typeface="Microsoft YaHei" panose="020B0503020204020204" pitchFamily="34" charset="-122"/>
              </a:rPr>
              <a:t>重大的主题</a:t>
            </a:r>
            <a:endParaRPr lang="en-US" sz="2400" b="1" dirty="0">
              <a:solidFill>
                <a:srgbClr val="383838"/>
              </a:solidFill>
              <a:latin typeface="Microsoft YaHei" panose="020B0503020204020204" pitchFamily="34" charset="-122"/>
              <a:ea typeface="Microsoft YaHei" panose="020B0503020204020204" pitchFamily="34" charset="-122"/>
            </a:endParaRPr>
          </a:p>
        </p:txBody>
      </p:sp>
      <p:sp>
        <p:nvSpPr>
          <p:cNvPr id="19" name="Text 6">
            <a:extLst>
              <a:ext uri="{FF2B5EF4-FFF2-40B4-BE49-F238E27FC236}">
                <a16:creationId xmlns:a16="http://schemas.microsoft.com/office/drawing/2014/main" id="{82E39227-EF55-48B9-9D49-EE4841A82DCD}"/>
              </a:ext>
            </a:extLst>
          </p:cNvPr>
          <p:cNvSpPr/>
          <p:nvPr/>
        </p:nvSpPr>
        <p:spPr>
          <a:xfrm>
            <a:off x="1715651" y="3859233"/>
            <a:ext cx="12284829" cy="405625"/>
          </a:xfrm>
          <a:prstGeom prst="rect">
            <a:avLst/>
          </a:prstGeom>
          <a:noFill/>
          <a:ln/>
        </p:spPr>
        <p:txBody>
          <a:bodyPr wrap="square" lIns="0" tIns="0" rIns="0" bIns="0" rtlCol="0" anchor="t"/>
          <a:lstStyle/>
          <a:p>
            <a:pPr marL="0" indent="0" algn="l">
              <a:lnSpc>
                <a:spcPts val="2700"/>
              </a:lnSpc>
              <a:buNone/>
            </a:pP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特别注意某些</a:t>
            </a:r>
            <a:r>
              <a:rPr lang="zh-CN" altLang="en-US" b="1" dirty="0">
                <a:solidFill>
                  <a:srgbClr val="0000FF"/>
                </a:solidFill>
                <a:latin typeface="Microsoft YaHei" panose="020B0503020204020204" pitchFamily="34" charset="-122"/>
                <a:ea typeface="Microsoft YaHei" panose="020B0503020204020204" pitchFamily="34" charset="-122"/>
              </a:rPr>
              <a:t>重复出现</a:t>
            </a: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和</a:t>
            </a:r>
            <a:r>
              <a:rPr lang="zh-CN" altLang="en-US" b="1" dirty="0">
                <a:solidFill>
                  <a:srgbClr val="0000FF"/>
                </a:solidFill>
                <a:latin typeface="Microsoft YaHei" panose="020B0503020204020204" pitchFamily="34" charset="-122"/>
                <a:ea typeface="Microsoft YaHei" panose="020B0503020204020204" pitchFamily="34" charset="-122"/>
              </a:rPr>
              <a:t>重大的主题</a:t>
            </a:r>
            <a:r>
              <a:rPr lang="zh-CN" altLang="en-US" dirty="0">
                <a:solidFill>
                  <a:srgbClr val="383838"/>
                </a:solidFill>
                <a:latin typeface="Microsoft YaHei" panose="020B0503020204020204" pitchFamily="34" charset="-122"/>
                <a:ea typeface="Microsoft YaHei" panose="020B0503020204020204" pitchFamily="34" charset="-122"/>
                <a:cs typeface="Patrick Hand" pitchFamily="34" charset="-120"/>
              </a:rPr>
              <a:t>，尤其是对两约关系有意义的主题（例如，末世论、圣殿、婚姻和属灵的淫乱、新的生命，等等）。</a:t>
            </a:r>
            <a:endParaRPr 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297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3666" y="612934"/>
            <a:ext cx="4306967" cy="538282"/>
          </a:xfrm>
          <a:prstGeom prst="rect">
            <a:avLst/>
          </a:prstGeom>
          <a:noFill/>
          <a:ln/>
        </p:spPr>
        <p:txBody>
          <a:bodyPr wrap="none" lIns="0" tIns="0" rIns="0" bIns="0" rtlCol="0" anchor="t"/>
          <a:lstStyle/>
          <a:p>
            <a:pPr>
              <a:lnSpc>
                <a:spcPts val="4850"/>
              </a:lnSpc>
            </a:pPr>
            <a:r>
              <a:rPr lang="zh-CN" altLang="en-US" sz="4000" b="1" dirty="0">
                <a:solidFill>
                  <a:srgbClr val="383838"/>
                </a:solidFill>
                <a:latin typeface="Microsoft YaHei" panose="020B0503020204020204" pitchFamily="34" charset="-122"/>
                <a:ea typeface="Microsoft YaHei" panose="020B0503020204020204" pitchFamily="34" charset="-122"/>
              </a:rPr>
              <a:t>天启文学</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5" name="Text 2"/>
          <p:cNvSpPr/>
          <p:nvPr/>
        </p:nvSpPr>
        <p:spPr>
          <a:xfrm>
            <a:off x="1082060" y="1798963"/>
            <a:ext cx="2153483" cy="269200"/>
          </a:xfrm>
          <a:prstGeom prst="rect">
            <a:avLst/>
          </a:prstGeom>
          <a:noFill/>
          <a:ln/>
        </p:spPr>
        <p:txBody>
          <a:bodyPr wrap="none" lIns="0" tIns="0" rIns="0" bIns="0" rtlCol="0" anchor="t"/>
          <a:lstStyle/>
          <a:p>
            <a:pPr marL="0" indent="0" algn="l">
              <a:lnSpc>
                <a:spcPts val="2100"/>
              </a:lnSpc>
              <a:buNone/>
            </a:pPr>
            <a:r>
              <a:rPr lang="zh-CN" altLang="en-US" sz="3200" b="1" dirty="0">
                <a:solidFill>
                  <a:srgbClr val="383838"/>
                </a:solidFill>
                <a:latin typeface="Microsoft YaHei" panose="020B0503020204020204" pitchFamily="34" charset="-122"/>
                <a:ea typeface="Microsoft YaHei" panose="020B0503020204020204" pitchFamily="34" charset="-122"/>
              </a:rPr>
              <a:t>如何理解？</a:t>
            </a:r>
            <a:endParaRPr lang="en-US" sz="3200" b="1" dirty="0">
              <a:latin typeface="Microsoft YaHei" panose="020B0503020204020204" pitchFamily="34" charset="-122"/>
              <a:ea typeface="Microsoft YaHei" panose="020B0503020204020204" pitchFamily="34" charset="-122"/>
            </a:endParaRPr>
          </a:p>
        </p:txBody>
      </p:sp>
      <p:sp>
        <p:nvSpPr>
          <p:cNvPr id="6" name="Text 3"/>
          <p:cNvSpPr/>
          <p:nvPr/>
        </p:nvSpPr>
        <p:spPr>
          <a:xfrm>
            <a:off x="438706" y="2264922"/>
            <a:ext cx="8481774" cy="2825238"/>
          </a:xfrm>
          <a:prstGeom prst="rect">
            <a:avLst/>
          </a:prstGeom>
          <a:noFill/>
          <a:ln/>
        </p:spPr>
        <p:txBody>
          <a:bodyPr wrap="square" lIns="0" tIns="0" rIns="0" bIns="0" rtlCol="0" anchor="t"/>
          <a:lstStyle/>
          <a:p>
            <a:pPr marL="0" indent="0" algn="l">
              <a:lnSpc>
                <a:spcPct val="1500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启示录可能是圣经中引起注释、猜测和解释最多的对象，超过任何其他书卷。</a:t>
            </a:r>
            <a:endParaRPr lang="en-CA" altLang="zh-CN" sz="24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ct val="1500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在这卷书中，我们会看到天使、魔鬼、龙、新天新地、还有硫磺火湖！</a:t>
            </a:r>
            <a:endParaRPr lang="en-CA" altLang="zh-CN" sz="24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ct val="1500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但是这些东西要怎么理解呢？</a:t>
            </a:r>
            <a:endParaRPr lang="en-US" sz="2400" dirty="0">
              <a:latin typeface="Microsoft YaHei" panose="020B0503020204020204" pitchFamily="34" charset="-122"/>
              <a:ea typeface="Microsoft YaHei" panose="020B0503020204020204" pitchFamily="34" charset="-122"/>
            </a:endParaRPr>
          </a:p>
        </p:txBody>
      </p:sp>
      <p:sp>
        <p:nvSpPr>
          <p:cNvPr id="9" name="Text 6"/>
          <p:cNvSpPr/>
          <p:nvPr/>
        </p:nvSpPr>
        <p:spPr>
          <a:xfrm>
            <a:off x="438706" y="5632012"/>
            <a:ext cx="8481774" cy="2193188"/>
          </a:xfrm>
          <a:prstGeom prst="rect">
            <a:avLst/>
          </a:prstGeom>
          <a:noFill/>
          <a:ln/>
        </p:spPr>
        <p:txBody>
          <a:bodyPr wrap="square" lIns="0" tIns="0" rIns="0" bIns="0" rtlCol="0" anchor="t"/>
          <a:lstStyle/>
          <a:p>
            <a:pPr>
              <a:lnSpc>
                <a:spcPct val="150000"/>
              </a:lnSpc>
            </a:pPr>
            <a:r>
              <a:rPr lang="zh-CN" altLang="en-US" sz="2400" dirty="0">
                <a:solidFill>
                  <a:srgbClr val="383838"/>
                </a:solidFill>
                <a:latin typeface="Microsoft YaHei" panose="020B0503020204020204" pitchFamily="34" charset="-122"/>
                <a:ea typeface="Microsoft YaHei" panose="020B0503020204020204" pitchFamily="34" charset="-122"/>
              </a:rPr>
              <a:t>许多人读到约翰的记载就很害怕，恐怕启示录都是在写神最终要让人经受的可怕的日子！</a:t>
            </a:r>
            <a:endParaRPr lang="en-CA" altLang="zh-CN" sz="2400" dirty="0">
              <a:solidFill>
                <a:srgbClr val="383838"/>
              </a:solidFill>
              <a:latin typeface="Microsoft YaHei" panose="020B0503020204020204" pitchFamily="34" charset="-122"/>
              <a:ea typeface="Microsoft YaHei" panose="020B0503020204020204" pitchFamily="34" charset="-122"/>
            </a:endParaRPr>
          </a:p>
          <a:p>
            <a:pPr>
              <a:lnSpc>
                <a:spcPct val="150000"/>
              </a:lnSpc>
            </a:pPr>
            <a:r>
              <a:rPr lang="zh-CN" altLang="en-US" sz="2400" dirty="0">
                <a:solidFill>
                  <a:srgbClr val="383838"/>
                </a:solidFill>
                <a:latin typeface="Microsoft YaHei" panose="020B0503020204020204" pitchFamily="34" charset="-122"/>
                <a:ea typeface="Microsoft YaHei" panose="020B0503020204020204" pitchFamily="34" charset="-122"/>
              </a:rPr>
              <a:t>有些人则否认这卷书的价值，要么认为太难理解，要么认为它不重要，不值得仔细研究。</a:t>
            </a:r>
            <a:endParaRPr lang="en-US" sz="2400" dirty="0">
              <a:solidFill>
                <a:srgbClr val="383838"/>
              </a:solidFill>
              <a:latin typeface="Microsoft YaHei" panose="020B0503020204020204" pitchFamily="34" charset="-122"/>
              <a:ea typeface="Microsoft YaHei" panose="020B0503020204020204" pitchFamily="34" charset="-122"/>
            </a:endParaRPr>
          </a:p>
        </p:txBody>
      </p:sp>
      <p:sp>
        <p:nvSpPr>
          <p:cNvPr id="18" name="Text 5">
            <a:extLst>
              <a:ext uri="{FF2B5EF4-FFF2-40B4-BE49-F238E27FC236}">
                <a16:creationId xmlns:a16="http://schemas.microsoft.com/office/drawing/2014/main" id="{D29D4BEB-F7AF-4310-B30F-22DB515E655B}"/>
              </a:ext>
            </a:extLst>
          </p:cNvPr>
          <p:cNvSpPr/>
          <p:nvPr/>
        </p:nvSpPr>
        <p:spPr>
          <a:xfrm>
            <a:off x="5481340" y="5226387"/>
            <a:ext cx="2697460" cy="405625"/>
          </a:xfrm>
          <a:prstGeom prst="rect">
            <a:avLst/>
          </a:prstGeom>
          <a:noFill/>
          <a:ln/>
        </p:spPr>
        <p:txBody>
          <a:bodyPr wrap="none" lIns="0" tIns="0" rIns="0" bIns="0" rtlCol="0" anchor="t"/>
          <a:lstStyle/>
          <a:p>
            <a:pPr>
              <a:lnSpc>
                <a:spcPts val="2100"/>
              </a:lnSpc>
            </a:pPr>
            <a:r>
              <a:rPr lang="zh-CN" altLang="en-US" sz="3200" b="1" dirty="0">
                <a:solidFill>
                  <a:srgbClr val="383838"/>
                </a:solidFill>
                <a:latin typeface="Microsoft YaHei" panose="020B0503020204020204" pitchFamily="34" charset="-122"/>
                <a:ea typeface="Microsoft YaHei" panose="020B0503020204020204" pitchFamily="34" charset="-122"/>
              </a:rPr>
              <a:t>害怕 </a:t>
            </a:r>
            <a:r>
              <a:rPr lang="en-CA" altLang="zh-CN" sz="3200" b="1" dirty="0">
                <a:solidFill>
                  <a:srgbClr val="383838"/>
                </a:solidFill>
                <a:latin typeface="Microsoft YaHei" panose="020B0503020204020204" pitchFamily="34" charset="-122"/>
                <a:ea typeface="Microsoft YaHei" panose="020B0503020204020204" pitchFamily="34" charset="-122"/>
              </a:rPr>
              <a:t>or </a:t>
            </a:r>
            <a:r>
              <a:rPr lang="zh-CN" altLang="en-US" sz="3200" b="1" dirty="0">
                <a:solidFill>
                  <a:srgbClr val="383838"/>
                </a:solidFill>
                <a:latin typeface="Microsoft YaHei" panose="020B0503020204020204" pitchFamily="34" charset="-122"/>
                <a:ea typeface="Microsoft YaHei" panose="020B0503020204020204" pitchFamily="34" charset="-122"/>
              </a:rPr>
              <a:t>远离？</a:t>
            </a:r>
            <a:endParaRPr lang="en-US" sz="3200" b="1" dirty="0">
              <a:solidFill>
                <a:srgbClr val="383838"/>
              </a:solidFill>
              <a:latin typeface="Microsoft YaHei" panose="020B0503020204020204" pitchFamily="34" charset="-122"/>
              <a:ea typeface="Microsoft YaHei" panose="020B0503020204020204" pitchFamily="34" charset="-122"/>
            </a:endParaRPr>
          </a:p>
        </p:txBody>
      </p:sp>
      <p:pic>
        <p:nvPicPr>
          <p:cNvPr id="12" name="Picture 11">
            <a:extLst>
              <a:ext uri="{FF2B5EF4-FFF2-40B4-BE49-F238E27FC236}">
                <a16:creationId xmlns:a16="http://schemas.microsoft.com/office/drawing/2014/main" id="{19FB7A01-1005-4F30-AF9D-E0FACAE8B516}"/>
              </a:ext>
            </a:extLst>
          </p:cNvPr>
          <p:cNvPicPr>
            <a:picLocks noChangeAspect="1"/>
          </p:cNvPicPr>
          <p:nvPr/>
        </p:nvPicPr>
        <p:blipFill>
          <a:blip r:embed="rId3"/>
          <a:stretch>
            <a:fillRect/>
          </a:stretch>
        </p:blipFill>
        <p:spPr>
          <a:xfrm>
            <a:off x="9144000" y="0"/>
            <a:ext cx="5486400" cy="8229600"/>
          </a:xfrm>
          <a:prstGeom prst="rect">
            <a:avLst/>
          </a:prstGeom>
        </p:spPr>
      </p:pic>
    </p:spTree>
    <p:extLst>
      <p:ext uri="{BB962C8B-B14F-4D97-AF65-F5344CB8AC3E}">
        <p14:creationId xmlns:p14="http://schemas.microsoft.com/office/powerpoint/2010/main" val="15192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49856" y="415667"/>
            <a:ext cx="4429839" cy="553760"/>
          </a:xfrm>
          <a:prstGeom prst="rect">
            <a:avLst/>
          </a:prstGeom>
          <a:noFill/>
          <a:ln/>
        </p:spPr>
        <p:txBody>
          <a:bodyPr wrap="none" lIns="0" tIns="0" rIns="0" bIns="0" rtlCol="0" anchor="t"/>
          <a:lstStyle/>
          <a:p>
            <a:pPr>
              <a:lnSpc>
                <a:spcPts val="4850"/>
              </a:lnSpc>
            </a:pPr>
            <a:r>
              <a:rPr lang="zh-CN" altLang="en-US" sz="4000" b="1" dirty="0">
                <a:solidFill>
                  <a:srgbClr val="383838"/>
                </a:solidFill>
                <a:latin typeface="Microsoft YaHei" panose="020B0503020204020204" pitchFamily="34" charset="-122"/>
                <a:ea typeface="Microsoft YaHei" panose="020B0503020204020204" pitchFamily="34" charset="-122"/>
              </a:rPr>
              <a:t>启示录</a:t>
            </a:r>
            <a:r>
              <a:rPr lang="en-US" sz="4000" b="1" dirty="0" err="1">
                <a:solidFill>
                  <a:srgbClr val="383838"/>
                </a:solidFill>
                <a:latin typeface="Microsoft YaHei" panose="020B0503020204020204" pitchFamily="34" charset="-122"/>
                <a:ea typeface="Microsoft YaHei" panose="020B0503020204020204" pitchFamily="34" charset="-122"/>
              </a:rPr>
              <a:t>的背景</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10" name="Text 5"/>
          <p:cNvSpPr/>
          <p:nvPr/>
        </p:nvSpPr>
        <p:spPr>
          <a:xfrm>
            <a:off x="6149856" y="1879084"/>
            <a:ext cx="2214920" cy="276820"/>
          </a:xfrm>
          <a:prstGeom prst="rect">
            <a:avLst/>
          </a:prstGeom>
          <a:noFill/>
          <a:ln/>
        </p:spPr>
        <p:txBody>
          <a:bodyPr wrap="none" lIns="0" tIns="0" rIns="0" bIns="0" rtlCol="0" anchor="t"/>
          <a:lstStyle/>
          <a:p>
            <a:pPr>
              <a:lnSpc>
                <a:spcPts val="2100"/>
              </a:lnSpc>
            </a:pPr>
            <a:r>
              <a:rPr lang="en-US" sz="3200" b="1" dirty="0" err="1">
                <a:solidFill>
                  <a:srgbClr val="383838"/>
                </a:solidFill>
                <a:latin typeface="Microsoft YaHei" panose="020B0503020204020204" pitchFamily="34" charset="-122"/>
                <a:ea typeface="Microsoft YaHei" panose="020B0503020204020204" pitchFamily="34" charset="-122"/>
              </a:rPr>
              <a:t>历史背景</a:t>
            </a:r>
            <a:endParaRPr lang="en-US" sz="3200" b="1" dirty="0">
              <a:solidFill>
                <a:srgbClr val="383838"/>
              </a:solidFill>
              <a:latin typeface="Microsoft YaHei" panose="020B0503020204020204" pitchFamily="34" charset="-122"/>
              <a:ea typeface="Microsoft YaHei" panose="020B0503020204020204" pitchFamily="34" charset="-122"/>
            </a:endParaRPr>
          </a:p>
        </p:txBody>
      </p:sp>
      <p:sp>
        <p:nvSpPr>
          <p:cNvPr id="11" name="Text 6"/>
          <p:cNvSpPr/>
          <p:nvPr/>
        </p:nvSpPr>
        <p:spPr>
          <a:xfrm>
            <a:off x="6145808" y="2404983"/>
            <a:ext cx="7986752" cy="3947418"/>
          </a:xfrm>
          <a:prstGeom prst="rect">
            <a:avLst/>
          </a:prstGeom>
          <a:noFill/>
          <a:ln/>
        </p:spPr>
        <p:txBody>
          <a:bodyPr wrap="square" lIns="0" tIns="0" rIns="0" bIns="0" rtlCol="0" anchor="t"/>
          <a:lstStyle/>
          <a:p>
            <a:pPr marL="0" indent="0" algn="l">
              <a:lnSpc>
                <a:spcPct val="150000"/>
              </a:lnSpc>
              <a:buNone/>
            </a:pP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到</a:t>
            </a:r>
            <a:r>
              <a:rPr lang="zh-CN" sz="1800" b="1" dirty="0">
                <a:solidFill>
                  <a:srgbClr val="0000FF"/>
                </a:solidFill>
                <a:effectLst/>
                <a:latin typeface="Microsoft YaHei" panose="020B0503020204020204" pitchFamily="34" charset="-122"/>
                <a:ea typeface="Microsoft YaHei" panose="020B0503020204020204" pitchFamily="34" charset="-122"/>
                <a:cs typeface="Times New Roman" panose="02020603050405020304" pitchFamily="18" charset="0"/>
              </a:rPr>
              <a:t>约翰写启示录</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的时候，福音已经传遍了</a:t>
            </a:r>
            <a:r>
              <a:rPr lang="zh-CN" altLang="en-US"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整个亚洲地区</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和</a:t>
            </a:r>
            <a:r>
              <a:rPr lang="zh-CN" sz="18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罗马帝国</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的大部分区域。许多人信主，成为了基督徒。他们想起基督复活以后、升天之前，曾经应许他会再来，在这地上建立神的国度。在此之后，教会就一直在期待、渴望神拯救的大</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计划最后成就。</a:t>
            </a:r>
            <a:endParaRPr lang="en-CA" altLang="zh-CN"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50000"/>
              </a:lnSpc>
            </a:pP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但是，在许多人看来，“什么都没有发生”。相反，邪恶的势力日渐强大，教会开始遭受逼迫。这导致一部分人顺从世界的道路，以逃避逼迫和苦难。这也导致其他人开始质疑神持守应许的能力。所以，教会在问：“为什么恶胜过了善？”“神真的关心我们吗？”“他会对我们的苦难做些什么吗？如果可以，什么时候？”这是约翰写作启示录的背景。</a:t>
            </a: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gn="l">
              <a:lnSpc>
                <a:spcPct val="150000"/>
              </a:lnSpc>
              <a:buNone/>
            </a:pPr>
            <a:endParaRPr lang="en-CA"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gn="l">
              <a:lnSpc>
                <a:spcPct val="150000"/>
              </a:lnSpc>
              <a:buNone/>
            </a:pPr>
            <a:endParaRPr lang="en-US" sz="2000" dirty="0">
              <a:latin typeface="Microsoft YaHei" panose="020B0503020204020204" pitchFamily="34" charset="-122"/>
              <a:ea typeface="Microsoft YaHei" panose="020B0503020204020204" pitchFamily="34" charset="-122"/>
            </a:endParaRPr>
          </a:p>
        </p:txBody>
      </p:sp>
      <p:pic>
        <p:nvPicPr>
          <p:cNvPr id="18" name="Picture 17">
            <a:extLst>
              <a:ext uri="{FF2B5EF4-FFF2-40B4-BE49-F238E27FC236}">
                <a16:creationId xmlns:a16="http://schemas.microsoft.com/office/drawing/2014/main" id="{F3F07C88-187A-486B-A7A5-2A8D4B32CFF8}"/>
              </a:ext>
            </a:extLst>
          </p:cNvPr>
          <p:cNvPicPr>
            <a:picLocks noChangeAspect="1"/>
          </p:cNvPicPr>
          <p:nvPr/>
        </p:nvPicPr>
        <p:blipFill>
          <a:blip r:embed="rId3"/>
          <a:stretch>
            <a:fillRect/>
          </a:stretch>
        </p:blipFill>
        <p:spPr>
          <a:xfrm>
            <a:off x="0" y="0"/>
            <a:ext cx="5486400" cy="8229600"/>
          </a:xfrm>
          <a:prstGeom prst="rect">
            <a:avLst/>
          </a:prstGeom>
        </p:spPr>
      </p:pic>
    </p:spTree>
    <p:extLst>
      <p:ext uri="{BB962C8B-B14F-4D97-AF65-F5344CB8AC3E}">
        <p14:creationId xmlns:p14="http://schemas.microsoft.com/office/powerpoint/2010/main" val="12853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1"/>
          <p:cNvSpPr/>
          <p:nvPr/>
        </p:nvSpPr>
        <p:spPr>
          <a:xfrm>
            <a:off x="1078925" y="2441363"/>
            <a:ext cx="12880915" cy="789518"/>
          </a:xfrm>
          <a:prstGeom prst="rect">
            <a:avLst/>
          </a:prstGeom>
          <a:noFill/>
          <a:ln/>
        </p:spPr>
        <p:txBody>
          <a:bodyPr wrap="square" lIns="0" tIns="0" rIns="0" bIns="0" rtlCol="0" anchor="t"/>
          <a:lstStyle/>
          <a:p>
            <a:pPr marL="0" indent="0">
              <a:lnSpc>
                <a:spcPts val="2150"/>
              </a:lnSpc>
              <a:buNone/>
            </a:pP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“天启”（</a:t>
            </a:r>
            <a:r>
              <a:rPr lang="en-US" sz="1800" dirty="0">
                <a:effectLst/>
                <a:latin typeface="Microsoft YaHei" panose="020B0503020204020204" pitchFamily="34" charset="-122"/>
                <a:ea typeface="Microsoft YaHei" panose="020B0503020204020204" pitchFamily="34" charset="-122"/>
                <a:cs typeface="Times New Roman" panose="02020603050405020304" pitchFamily="18" charset="0"/>
              </a:rPr>
              <a:t>Apocalypse</a:t>
            </a:r>
            <a:r>
              <a:rPr 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）是一个希腊文的词，意思是“揭开”。我们要理解，启示录的目的不是要混淆或隐藏，而是明确地揭示神的计划是审判地上的恶人，并把那些在基督里忠心的人带进永恒的国度。</a:t>
            </a:r>
            <a:endParaRPr lang="en-US" sz="1750" dirty="0">
              <a:latin typeface="Microsoft YaHei" panose="020B0503020204020204" pitchFamily="34" charset="-122"/>
              <a:ea typeface="Microsoft YaHei" panose="020B0503020204020204" pitchFamily="34" charset="-122"/>
            </a:endParaRPr>
          </a:p>
        </p:txBody>
      </p:sp>
      <p:sp>
        <p:nvSpPr>
          <p:cNvPr id="16" name="Text 8"/>
          <p:cNvSpPr/>
          <p:nvPr/>
        </p:nvSpPr>
        <p:spPr>
          <a:xfrm>
            <a:off x="1078925" y="3865573"/>
            <a:ext cx="12880915" cy="686183"/>
          </a:xfrm>
          <a:prstGeom prst="rect">
            <a:avLst/>
          </a:prstGeom>
          <a:noFill/>
          <a:ln/>
        </p:spPr>
        <p:txBody>
          <a:bodyPr wrap="square" lIns="0" tIns="0" rIns="0" bIns="0" rtlCol="0" anchor="t"/>
          <a:lstStyle/>
          <a:p>
            <a:pPr>
              <a:lnSpc>
                <a:spcPts val="2150"/>
              </a:lnSpc>
            </a:pP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它会讲到未来要发生的事。旧约中先知的预言通常使用现实性和更直白的语言，而天启文学则使用符号化、高度风格化的语言谈论未来的事件。</a:t>
            </a: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9" name="Text 9"/>
          <p:cNvSpPr/>
          <p:nvPr/>
        </p:nvSpPr>
        <p:spPr>
          <a:xfrm>
            <a:off x="1078925" y="6358784"/>
            <a:ext cx="13060323" cy="1230675"/>
          </a:xfrm>
          <a:prstGeom prst="rect">
            <a:avLst/>
          </a:prstGeom>
          <a:noFill/>
          <a:ln/>
        </p:spPr>
        <p:txBody>
          <a:bodyPr wrap="square" lIns="0" tIns="0" rIns="0" bIns="0" rtlCol="0" anchor="t"/>
          <a:lstStyle/>
          <a:p>
            <a:pPr marL="0" indent="0" algn="l">
              <a:lnSpc>
                <a:spcPts val="2800"/>
              </a:lnSpc>
              <a:buNone/>
            </a:pP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约翰的书信是要传达给七间特定的教会，它的目的是要处理这些教会所面临特别的问题。启示录不是对末世的抽象表达，而是地方教会面临逼迫时可以实际应用的书卷。</a:t>
            </a:r>
            <a:r>
              <a:rPr lang="en-US" dirty="0" err="1">
                <a:latin typeface="Microsoft YaHei" panose="020B0503020204020204" pitchFamily="34" charset="-122"/>
                <a:ea typeface="Microsoft YaHei" panose="020B0503020204020204" pitchFamily="34" charset="-122"/>
                <a:cs typeface="Times New Roman" panose="02020603050405020304" pitchFamily="18" charset="0"/>
              </a:rPr>
              <a:t>启示录的信息是，我们不要按这世界的风俗，而是要按天国的亮光，来理解我们现在所经受的试炼</a:t>
            </a:r>
            <a:r>
              <a:rPr lang="en-US" dirty="0">
                <a:latin typeface="Microsoft YaHei" panose="020B0503020204020204" pitchFamily="34" charset="-122"/>
                <a:ea typeface="Microsoft YaHei" panose="020B0503020204020204" pitchFamily="34" charset="-122"/>
                <a:cs typeface="Times New Roman" panose="02020603050405020304" pitchFamily="18" charset="0"/>
              </a:rPr>
              <a:t>。 </a:t>
            </a:r>
          </a:p>
        </p:txBody>
      </p:sp>
      <p:sp>
        <p:nvSpPr>
          <p:cNvPr id="21" name="Text 0">
            <a:extLst>
              <a:ext uri="{FF2B5EF4-FFF2-40B4-BE49-F238E27FC236}">
                <a16:creationId xmlns:a16="http://schemas.microsoft.com/office/drawing/2014/main" id="{CA887A60-20D6-4E52-A232-933C20BEFE54}"/>
              </a:ext>
            </a:extLst>
          </p:cNvPr>
          <p:cNvSpPr/>
          <p:nvPr/>
        </p:nvSpPr>
        <p:spPr>
          <a:xfrm>
            <a:off x="775216" y="415667"/>
            <a:ext cx="4914384" cy="553760"/>
          </a:xfrm>
          <a:prstGeom prst="rect">
            <a:avLst/>
          </a:prstGeom>
          <a:noFill/>
          <a:ln/>
        </p:spPr>
        <p:txBody>
          <a:bodyPr wrap="none" lIns="0" tIns="0" rIns="0" bIns="0" rtlCol="0" anchor="t"/>
          <a:lstStyle/>
          <a:p>
            <a:pPr>
              <a:lnSpc>
                <a:spcPts val="4850"/>
              </a:lnSpc>
            </a:pPr>
            <a:r>
              <a:rPr lang="zh-CN" altLang="en-US" sz="4000" b="1" dirty="0">
                <a:solidFill>
                  <a:srgbClr val="383838"/>
                </a:solidFill>
                <a:latin typeface="Microsoft YaHei" panose="020B0503020204020204" pitchFamily="34" charset="-122"/>
                <a:ea typeface="Microsoft YaHei" panose="020B0503020204020204" pitchFamily="34" charset="-122"/>
              </a:rPr>
              <a:t>启示录</a:t>
            </a:r>
            <a:r>
              <a:rPr lang="en-US" sz="4000" b="1" dirty="0">
                <a:solidFill>
                  <a:srgbClr val="383838"/>
                </a:solidFill>
                <a:latin typeface="Microsoft YaHei" panose="020B0503020204020204" pitchFamily="34" charset="-122"/>
                <a:ea typeface="Microsoft YaHei" panose="020B0503020204020204" pitchFamily="34" charset="-122"/>
              </a:rPr>
              <a:t>的</a:t>
            </a:r>
            <a:r>
              <a:rPr lang="zh-CN" altLang="en-US" sz="4000" b="1" dirty="0">
                <a:solidFill>
                  <a:srgbClr val="383838"/>
                </a:solidFill>
                <a:latin typeface="Microsoft YaHei" panose="020B0503020204020204" pitchFamily="34" charset="-122"/>
                <a:ea typeface="Microsoft YaHei" panose="020B0503020204020204" pitchFamily="34" charset="-122"/>
              </a:rPr>
              <a:t>文体及应用</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22" name="Text 2">
            <a:extLst>
              <a:ext uri="{FF2B5EF4-FFF2-40B4-BE49-F238E27FC236}">
                <a16:creationId xmlns:a16="http://schemas.microsoft.com/office/drawing/2014/main" id="{680A732E-C052-4595-9041-C381588B5545}"/>
              </a:ext>
            </a:extLst>
          </p:cNvPr>
          <p:cNvSpPr/>
          <p:nvPr/>
        </p:nvSpPr>
        <p:spPr>
          <a:xfrm>
            <a:off x="1078925" y="1461076"/>
            <a:ext cx="6124515" cy="553760"/>
          </a:xfrm>
          <a:prstGeom prst="rect">
            <a:avLst/>
          </a:prstGeom>
          <a:noFill/>
          <a:ln/>
        </p:spPr>
        <p:txBody>
          <a:bodyPr wrap="none" lIns="0" tIns="0" rIns="0" bIns="0" rtlCol="0" anchor="t"/>
          <a:lstStyle/>
          <a:p>
            <a:pPr marL="0" indent="0" algn="l">
              <a:lnSpc>
                <a:spcPts val="2100"/>
              </a:lnSpc>
              <a:buNone/>
            </a:pPr>
            <a:r>
              <a:rPr lang="zh-CN" sz="3200" b="1" dirty="0">
                <a:effectLst/>
                <a:latin typeface="Microsoft YaHei" panose="020B0503020204020204" pitchFamily="34" charset="-122"/>
                <a:ea typeface="Microsoft YaHei" panose="020B0503020204020204" pitchFamily="34" charset="-122"/>
                <a:cs typeface="Times New Roman" panose="02020603050405020304" pitchFamily="18" charset="0"/>
              </a:rPr>
              <a:t>天启文学、预言和书信</a:t>
            </a:r>
            <a:endParaRPr lang="en-US" sz="4800" b="1" dirty="0">
              <a:latin typeface="Microsoft YaHei" panose="020B0503020204020204" pitchFamily="34" charset="-122"/>
              <a:ea typeface="Microsoft YaHei" panose="020B0503020204020204" pitchFamily="34" charset="-122"/>
            </a:endParaRPr>
          </a:p>
        </p:txBody>
      </p:sp>
      <p:sp>
        <p:nvSpPr>
          <p:cNvPr id="23" name="Shape 1">
            <a:extLst>
              <a:ext uri="{FF2B5EF4-FFF2-40B4-BE49-F238E27FC236}">
                <a16:creationId xmlns:a16="http://schemas.microsoft.com/office/drawing/2014/main" id="{77E3306C-B8A7-4DB5-A412-EBAB484DD8F0}"/>
              </a:ext>
            </a:extLst>
          </p:cNvPr>
          <p:cNvSpPr/>
          <p:nvPr/>
        </p:nvSpPr>
        <p:spPr>
          <a:xfrm>
            <a:off x="432992" y="2026811"/>
            <a:ext cx="351988" cy="464010"/>
          </a:xfrm>
          <a:prstGeom prst="roundRect">
            <a:avLst>
              <a:gd name="adj" fmla="val 56022"/>
            </a:avLst>
          </a:prstGeom>
          <a:solidFill>
            <a:srgbClr val="E6E6E6"/>
          </a:solidFill>
          <a:ln w="7620">
            <a:solidFill>
              <a:srgbClr val="CCCCCC"/>
            </a:solidFill>
            <a:prstDash val="solid"/>
          </a:ln>
        </p:spPr>
        <p:txBody>
          <a:bodyPr/>
          <a:lstStyle/>
          <a:p>
            <a:pPr algn="ctr"/>
            <a:r>
              <a:rPr lang="en-US" altLang="zh-CN" dirty="0"/>
              <a:t>1</a:t>
            </a:r>
            <a:endParaRPr lang="en-CA" dirty="0"/>
          </a:p>
        </p:txBody>
      </p:sp>
      <p:sp>
        <p:nvSpPr>
          <p:cNvPr id="30" name="Shape 1">
            <a:extLst>
              <a:ext uri="{FF2B5EF4-FFF2-40B4-BE49-F238E27FC236}">
                <a16:creationId xmlns:a16="http://schemas.microsoft.com/office/drawing/2014/main" id="{59012DE3-21AF-4E57-BC9C-E7EEEF6A0695}"/>
              </a:ext>
            </a:extLst>
          </p:cNvPr>
          <p:cNvSpPr/>
          <p:nvPr/>
        </p:nvSpPr>
        <p:spPr>
          <a:xfrm>
            <a:off x="432992" y="3677844"/>
            <a:ext cx="351988" cy="464010"/>
          </a:xfrm>
          <a:prstGeom prst="roundRect">
            <a:avLst>
              <a:gd name="adj" fmla="val 56022"/>
            </a:avLst>
          </a:prstGeom>
          <a:solidFill>
            <a:srgbClr val="E6E6E6"/>
          </a:solidFill>
          <a:ln w="7620">
            <a:solidFill>
              <a:srgbClr val="CCCCCC"/>
            </a:solidFill>
            <a:prstDash val="solid"/>
          </a:ln>
        </p:spPr>
        <p:txBody>
          <a:bodyPr/>
          <a:lstStyle/>
          <a:p>
            <a:pPr algn="ctr"/>
            <a:r>
              <a:rPr lang="en-US" altLang="zh-CN" dirty="0"/>
              <a:t>2</a:t>
            </a:r>
            <a:endParaRPr lang="en-CA" dirty="0"/>
          </a:p>
        </p:txBody>
      </p:sp>
      <p:sp>
        <p:nvSpPr>
          <p:cNvPr id="31" name="Shape 1">
            <a:extLst>
              <a:ext uri="{FF2B5EF4-FFF2-40B4-BE49-F238E27FC236}">
                <a16:creationId xmlns:a16="http://schemas.microsoft.com/office/drawing/2014/main" id="{FB8C8A8D-88A7-4A74-A0CD-500B83B626F2}"/>
              </a:ext>
            </a:extLst>
          </p:cNvPr>
          <p:cNvSpPr/>
          <p:nvPr/>
        </p:nvSpPr>
        <p:spPr>
          <a:xfrm>
            <a:off x="432992" y="5328877"/>
            <a:ext cx="351988" cy="464010"/>
          </a:xfrm>
          <a:prstGeom prst="roundRect">
            <a:avLst>
              <a:gd name="adj" fmla="val 56022"/>
            </a:avLst>
          </a:prstGeom>
          <a:solidFill>
            <a:srgbClr val="E6E6E6"/>
          </a:solidFill>
          <a:ln w="7620">
            <a:solidFill>
              <a:srgbClr val="CCCCCC"/>
            </a:solidFill>
            <a:prstDash val="solid"/>
          </a:ln>
        </p:spPr>
        <p:txBody>
          <a:bodyPr/>
          <a:lstStyle/>
          <a:p>
            <a:pPr algn="ctr"/>
            <a:r>
              <a:rPr lang="en-US" altLang="zh-CN" dirty="0"/>
              <a:t>3</a:t>
            </a:r>
            <a:endParaRPr lang="en-CA" dirty="0"/>
          </a:p>
        </p:txBody>
      </p:sp>
      <p:sp>
        <p:nvSpPr>
          <p:cNvPr id="32" name="Text 2">
            <a:extLst>
              <a:ext uri="{FF2B5EF4-FFF2-40B4-BE49-F238E27FC236}">
                <a16:creationId xmlns:a16="http://schemas.microsoft.com/office/drawing/2014/main" id="{C4D3352D-F489-41CF-87D6-D32632E1435D}"/>
              </a:ext>
            </a:extLst>
          </p:cNvPr>
          <p:cNvSpPr/>
          <p:nvPr/>
        </p:nvSpPr>
        <p:spPr>
          <a:xfrm>
            <a:off x="1078925" y="2051447"/>
            <a:ext cx="1776035" cy="338614"/>
          </a:xfrm>
          <a:prstGeom prst="rect">
            <a:avLst/>
          </a:prstGeom>
          <a:noFill/>
          <a:ln/>
        </p:spPr>
        <p:txBody>
          <a:bodyPr wrap="none" lIns="0" tIns="0" rIns="0" bIns="0" rtlCol="0" anchor="t"/>
          <a:lstStyle/>
          <a:p>
            <a:pPr marL="0" indent="0" algn="l">
              <a:lnSpc>
                <a:spcPts val="2100"/>
              </a:lnSpc>
              <a:buNone/>
            </a:pPr>
            <a:r>
              <a:rPr 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天启文学</a:t>
            </a:r>
            <a:endParaRPr lang="en-US" sz="4000" b="1" dirty="0">
              <a:latin typeface="Microsoft YaHei" panose="020B0503020204020204" pitchFamily="34" charset="-122"/>
              <a:ea typeface="Microsoft YaHei" panose="020B0503020204020204" pitchFamily="34" charset="-122"/>
            </a:endParaRPr>
          </a:p>
        </p:txBody>
      </p:sp>
      <p:sp>
        <p:nvSpPr>
          <p:cNvPr id="33" name="Text 2">
            <a:extLst>
              <a:ext uri="{FF2B5EF4-FFF2-40B4-BE49-F238E27FC236}">
                <a16:creationId xmlns:a16="http://schemas.microsoft.com/office/drawing/2014/main" id="{6459F462-1CC8-420F-9C3F-F92C43AE55AB}"/>
              </a:ext>
            </a:extLst>
          </p:cNvPr>
          <p:cNvSpPr/>
          <p:nvPr/>
        </p:nvSpPr>
        <p:spPr>
          <a:xfrm>
            <a:off x="1078925" y="3504169"/>
            <a:ext cx="1776035" cy="338614"/>
          </a:xfrm>
          <a:prstGeom prst="rect">
            <a:avLst/>
          </a:prstGeom>
          <a:noFill/>
          <a:ln/>
        </p:spPr>
        <p:txBody>
          <a:bodyPr wrap="none" lIns="0" tIns="0" rIns="0" bIns="0" rtlCol="0" anchor="t"/>
          <a:lstStyle/>
          <a:p>
            <a:pPr>
              <a:lnSpc>
                <a:spcPts val="2100"/>
              </a:lnSpc>
            </a:pP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先知性的功能</a:t>
            </a:r>
            <a:endParaRPr lang="en-US" sz="24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4" name="Text 2">
            <a:extLst>
              <a:ext uri="{FF2B5EF4-FFF2-40B4-BE49-F238E27FC236}">
                <a16:creationId xmlns:a16="http://schemas.microsoft.com/office/drawing/2014/main" id="{92FC46CE-FEA5-4EA2-B2E4-F0829C51F47D}"/>
              </a:ext>
            </a:extLst>
          </p:cNvPr>
          <p:cNvSpPr/>
          <p:nvPr/>
        </p:nvSpPr>
        <p:spPr>
          <a:xfrm>
            <a:off x="1078925" y="5186813"/>
            <a:ext cx="1776035" cy="338614"/>
          </a:xfrm>
          <a:prstGeom prst="rect">
            <a:avLst/>
          </a:prstGeom>
          <a:noFill/>
          <a:ln/>
        </p:spPr>
        <p:txBody>
          <a:bodyPr wrap="none" lIns="0" tIns="0" rIns="0" bIns="0" rtlCol="0" anchor="t"/>
          <a:lstStyle/>
          <a:p>
            <a:pPr>
              <a:lnSpc>
                <a:spcPts val="2100"/>
              </a:lnSpc>
            </a:pPr>
            <a:r>
              <a:rPr 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书信</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的应用</a:t>
            </a:r>
            <a:endParaRPr lang="en-US" sz="24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5" name="Text 8">
            <a:extLst>
              <a:ext uri="{FF2B5EF4-FFF2-40B4-BE49-F238E27FC236}">
                <a16:creationId xmlns:a16="http://schemas.microsoft.com/office/drawing/2014/main" id="{688AB044-9582-4396-8E47-8101CA8A7E46}"/>
              </a:ext>
            </a:extLst>
          </p:cNvPr>
          <p:cNvSpPr/>
          <p:nvPr/>
        </p:nvSpPr>
        <p:spPr>
          <a:xfrm>
            <a:off x="1078925" y="5599014"/>
            <a:ext cx="12880915" cy="686183"/>
          </a:xfrm>
          <a:prstGeom prst="rect">
            <a:avLst/>
          </a:prstGeom>
          <a:noFill/>
          <a:ln/>
        </p:spPr>
        <p:txBody>
          <a:bodyPr wrap="square" lIns="0" tIns="0" rIns="0" bIns="0" rtlCol="0" anchor="t"/>
          <a:lstStyle/>
          <a:p>
            <a:pPr>
              <a:lnSpc>
                <a:spcPts val="2150"/>
              </a:lnSpc>
            </a:pP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dirty="0">
                <a:latin typeface="Microsoft YaHei" panose="020B0503020204020204" pitchFamily="34" charset="-122"/>
                <a:ea typeface="Microsoft YaHei" panose="020B0503020204020204" pitchFamily="34" charset="-122"/>
                <a:cs typeface="Times New Roman" panose="02020603050405020304" pitchFamily="18" charset="0"/>
              </a:rPr>
              <a:t>10 </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当主日，我被圣灵感动，听见在我后面有大声音如吹号，说： </a:t>
            </a:r>
            <a:r>
              <a:rPr lang="en-US" altLang="zh-CN" dirty="0">
                <a:latin typeface="Microsoft YaHei" panose="020B0503020204020204" pitchFamily="34" charset="-122"/>
                <a:ea typeface="Microsoft YaHei" panose="020B0503020204020204" pitchFamily="34" charset="-122"/>
                <a:cs typeface="Times New Roman" panose="02020603050405020304" pitchFamily="18" charset="0"/>
              </a:rPr>
              <a:t>11 “</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你所看见的当写在书上，达与以弗所、士每拿、别迦摩、推雅推喇、撒狄、非拉铁非、老底嘉那七个教会。”</a:t>
            </a:r>
            <a:r>
              <a:rPr lang="en-CA" altLang="zh-CN"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dirty="0">
                <a:latin typeface="Microsoft YaHei" panose="020B0503020204020204" pitchFamily="34" charset="-122"/>
                <a:ea typeface="Microsoft YaHei" panose="020B0503020204020204" pitchFamily="34" charset="-122"/>
                <a:cs typeface="Times New Roman" panose="02020603050405020304" pitchFamily="18" charset="0"/>
              </a:rPr>
              <a:t>启示录‬</a:t>
            </a:r>
            <a:r>
              <a:rPr lang="en-US" altLang="zh-CN" dirty="0">
                <a:latin typeface="Microsoft YaHei" panose="020B0503020204020204" pitchFamily="34" charset="-122"/>
                <a:ea typeface="Microsoft YaHei" panose="020B0503020204020204" pitchFamily="34" charset="-122"/>
                <a:cs typeface="Times New Roman" panose="02020603050405020304" pitchFamily="18" charset="0"/>
              </a:rPr>
              <a:t>1:10-11 </a:t>
            </a:r>
            <a:endParaRPr lang="zh-CN" altLang="en-US"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2150"/>
              </a:lnSpc>
            </a:pPr>
            <a:endParaRPr lang="en-CA" dirty="0">
              <a:latin typeface="Microsoft YaHei" panose="020B0503020204020204" pitchFamily="34" charset="-122"/>
              <a:ea typeface="Microsoft YaHei"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0">
            <a:extLst>
              <a:ext uri="{FF2B5EF4-FFF2-40B4-BE49-F238E27FC236}">
                <a16:creationId xmlns:a16="http://schemas.microsoft.com/office/drawing/2014/main" id="{CA887A60-20D6-4E52-A232-933C20BEFE54}"/>
              </a:ext>
            </a:extLst>
          </p:cNvPr>
          <p:cNvSpPr/>
          <p:nvPr/>
        </p:nvSpPr>
        <p:spPr>
          <a:xfrm>
            <a:off x="775216" y="415667"/>
            <a:ext cx="4914384" cy="553760"/>
          </a:xfrm>
          <a:prstGeom prst="rect">
            <a:avLst/>
          </a:prstGeom>
          <a:noFill/>
          <a:ln/>
        </p:spPr>
        <p:txBody>
          <a:bodyPr wrap="none" lIns="0" tIns="0" rIns="0" bIns="0" rtlCol="0" anchor="t"/>
          <a:lstStyle/>
          <a:p>
            <a:pPr>
              <a:lnSpc>
                <a:spcPts val="4850"/>
              </a:lnSpc>
            </a:pPr>
            <a:r>
              <a:rPr lang="zh-CN" altLang="en-US" sz="4000" b="1" dirty="0">
                <a:solidFill>
                  <a:srgbClr val="383838"/>
                </a:solidFill>
                <a:latin typeface="Microsoft YaHei" panose="020B0503020204020204" pitchFamily="34" charset="-122"/>
                <a:ea typeface="Microsoft YaHei" panose="020B0503020204020204" pitchFamily="34" charset="-122"/>
              </a:rPr>
              <a:t>启示录</a:t>
            </a:r>
            <a:r>
              <a:rPr lang="en-US" sz="4000" b="1" dirty="0">
                <a:solidFill>
                  <a:srgbClr val="383838"/>
                </a:solidFill>
                <a:latin typeface="Microsoft YaHei" panose="020B0503020204020204" pitchFamily="34" charset="-122"/>
                <a:ea typeface="Microsoft YaHei" panose="020B0503020204020204" pitchFamily="34" charset="-122"/>
              </a:rPr>
              <a:t>的</a:t>
            </a:r>
            <a:r>
              <a:rPr lang="zh-CN" altLang="en-US" sz="4000" b="1" dirty="0">
                <a:solidFill>
                  <a:srgbClr val="383838"/>
                </a:solidFill>
                <a:latin typeface="Microsoft YaHei" panose="020B0503020204020204" pitchFamily="34" charset="-122"/>
                <a:ea typeface="Microsoft YaHei" panose="020B0503020204020204" pitchFamily="34" charset="-122"/>
              </a:rPr>
              <a:t>文体及应用</a:t>
            </a:r>
            <a:endParaRPr lang="en-US" sz="4000" b="1" dirty="0">
              <a:solidFill>
                <a:srgbClr val="383838"/>
              </a:solidFill>
              <a:latin typeface="Microsoft YaHei" panose="020B0503020204020204" pitchFamily="34" charset="-122"/>
              <a:ea typeface="Microsoft YaHei" panose="020B0503020204020204" pitchFamily="34" charset="-122"/>
            </a:endParaRPr>
          </a:p>
        </p:txBody>
      </p:sp>
      <p:sp>
        <p:nvSpPr>
          <p:cNvPr id="22" name="Text 2">
            <a:extLst>
              <a:ext uri="{FF2B5EF4-FFF2-40B4-BE49-F238E27FC236}">
                <a16:creationId xmlns:a16="http://schemas.microsoft.com/office/drawing/2014/main" id="{680A732E-C052-4595-9041-C381588B5545}"/>
              </a:ext>
            </a:extLst>
          </p:cNvPr>
          <p:cNvSpPr/>
          <p:nvPr/>
        </p:nvSpPr>
        <p:spPr>
          <a:xfrm>
            <a:off x="1078925" y="1654116"/>
            <a:ext cx="4458275" cy="418524"/>
          </a:xfrm>
          <a:prstGeom prst="rect">
            <a:avLst/>
          </a:prstGeom>
          <a:noFill/>
          <a:ln/>
        </p:spPr>
        <p:txBody>
          <a:bodyPr wrap="none" lIns="0" tIns="0" rIns="0" bIns="0" rtlCol="0" anchor="t"/>
          <a:lstStyle/>
          <a:p>
            <a:pPr marL="0" indent="0" algn="l">
              <a:lnSpc>
                <a:spcPts val="2100"/>
              </a:lnSpc>
              <a:buNone/>
            </a:pPr>
            <a:r>
              <a:rPr lang="zh-CN" altLang="en-US" sz="3200" b="1" dirty="0">
                <a:latin typeface="Microsoft YaHei" panose="020B0503020204020204" pitchFamily="34" charset="-122"/>
                <a:ea typeface="Microsoft YaHei" panose="020B0503020204020204" pitchFamily="34" charset="-122"/>
                <a:cs typeface="Times New Roman" panose="02020603050405020304" pitchFamily="18" charset="0"/>
              </a:rPr>
              <a:t>没有的文体</a:t>
            </a:r>
            <a:r>
              <a:rPr lang="en-CA" altLang="zh-CN" sz="32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3200" b="1" dirty="0">
                <a:latin typeface="Microsoft YaHei" panose="020B0503020204020204" pitchFamily="34" charset="-122"/>
                <a:ea typeface="Microsoft YaHei" panose="020B0503020204020204" pitchFamily="34" charset="-122"/>
                <a:cs typeface="Times New Roman" panose="02020603050405020304" pitchFamily="18" charset="0"/>
              </a:rPr>
              <a:t>历史叙述</a:t>
            </a:r>
            <a:endParaRPr lang="en-US" sz="32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3" name="Text 1">
            <a:extLst>
              <a:ext uri="{FF2B5EF4-FFF2-40B4-BE49-F238E27FC236}">
                <a16:creationId xmlns:a16="http://schemas.microsoft.com/office/drawing/2014/main" id="{6F3ABD1B-59B8-44C9-A996-D640167BFDEA}"/>
              </a:ext>
            </a:extLst>
          </p:cNvPr>
          <p:cNvSpPr/>
          <p:nvPr/>
        </p:nvSpPr>
        <p:spPr>
          <a:xfrm>
            <a:off x="775216" y="2282362"/>
            <a:ext cx="12880915" cy="1568278"/>
          </a:xfrm>
          <a:prstGeom prst="rect">
            <a:avLst/>
          </a:prstGeom>
          <a:noFill/>
          <a:ln/>
        </p:spPr>
        <p:txBody>
          <a:bodyPr wrap="square" lIns="0" tIns="0" rIns="0" bIns="0" rtlCol="0" anchor="t"/>
          <a:lstStyle/>
          <a:p>
            <a:pPr>
              <a:lnSpc>
                <a:spcPct val="150000"/>
              </a:lnSpc>
              <a:spcBef>
                <a:spcPts val="400"/>
              </a:spcBef>
              <a:spcAft>
                <a:spcPts val="400"/>
              </a:spcAft>
            </a:pPr>
            <a:r>
              <a:rPr 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因为许多人读启示录的时候，把它当成提前印刷出来的历史书或者报纸。但是，我们要记得，启示录描述的事件，</a:t>
            </a:r>
            <a:r>
              <a:rPr lang="zh-CN" sz="2000" b="1" dirty="0">
                <a:solidFill>
                  <a:srgbClr val="0000FF"/>
                </a:solidFill>
                <a:effectLst/>
                <a:latin typeface="Microsoft YaHei" panose="020B0503020204020204" pitchFamily="34" charset="-122"/>
                <a:ea typeface="Microsoft YaHei" panose="020B0503020204020204" pitchFamily="34" charset="-122"/>
                <a:cs typeface="Times New Roman" panose="02020603050405020304" pitchFamily="18" charset="0"/>
              </a:rPr>
              <a:t>有些已经发生了，有些还没有发生</a:t>
            </a:r>
            <a:r>
              <a:rPr 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。而所有这些事件，都是用天启文学的、或者符号化的措辞表述的，而</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不是按时间排列的历史叙事</a:t>
            </a:r>
            <a:r>
              <a:rPr 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CA" sz="20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4" name="Text 2">
            <a:extLst>
              <a:ext uri="{FF2B5EF4-FFF2-40B4-BE49-F238E27FC236}">
                <a16:creationId xmlns:a16="http://schemas.microsoft.com/office/drawing/2014/main" id="{0DE3A4FA-6321-495C-861B-619AECBE1973}"/>
              </a:ext>
            </a:extLst>
          </p:cNvPr>
          <p:cNvSpPr/>
          <p:nvPr/>
        </p:nvSpPr>
        <p:spPr>
          <a:xfrm>
            <a:off x="1078925" y="4630996"/>
            <a:ext cx="4458275" cy="418524"/>
          </a:xfrm>
          <a:prstGeom prst="rect">
            <a:avLst/>
          </a:prstGeom>
          <a:noFill/>
          <a:ln/>
        </p:spPr>
        <p:txBody>
          <a:bodyPr wrap="none" lIns="0" tIns="0" rIns="0" bIns="0" rtlCol="0" anchor="t"/>
          <a:lstStyle/>
          <a:p>
            <a:pPr marL="0" indent="0" algn="l">
              <a:lnSpc>
                <a:spcPts val="2100"/>
              </a:lnSpc>
              <a:buNone/>
            </a:pPr>
            <a:r>
              <a:rPr lang="zh-CN" altLang="en-US" sz="3200" b="1" dirty="0">
                <a:latin typeface="Microsoft YaHei" panose="020B0503020204020204" pitchFamily="34" charset="-122"/>
                <a:ea typeface="Microsoft YaHei" panose="020B0503020204020204" pitchFamily="34" charset="-122"/>
                <a:cs typeface="Times New Roman" panose="02020603050405020304" pitchFamily="18" charset="0"/>
              </a:rPr>
              <a:t>其他的解释</a:t>
            </a:r>
            <a:endParaRPr lang="en-US" sz="32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5" name="Text 1">
            <a:extLst>
              <a:ext uri="{FF2B5EF4-FFF2-40B4-BE49-F238E27FC236}">
                <a16:creationId xmlns:a16="http://schemas.microsoft.com/office/drawing/2014/main" id="{122BDA87-A8D0-45BC-83A2-79D6F75238DF}"/>
              </a:ext>
            </a:extLst>
          </p:cNvPr>
          <p:cNvSpPr/>
          <p:nvPr/>
        </p:nvSpPr>
        <p:spPr>
          <a:xfrm>
            <a:off x="775216" y="5170096"/>
            <a:ext cx="12880915" cy="1972383"/>
          </a:xfrm>
          <a:prstGeom prst="rect">
            <a:avLst/>
          </a:prstGeom>
          <a:noFill/>
          <a:ln/>
        </p:spPr>
        <p:txBody>
          <a:bodyPr wrap="square" lIns="0" tIns="0" rIns="0" bIns="0" rtlCol="0" anchor="t"/>
          <a:lstStyle/>
          <a:p>
            <a:pPr>
              <a:lnSpc>
                <a:spcPct val="150000"/>
              </a:lnSpc>
              <a:spcBef>
                <a:spcPts val="400"/>
              </a:spcBef>
              <a:spcAft>
                <a:spcPts val="400"/>
              </a:spcAft>
            </a:pP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并不是所有人都同意以上这种对启示录的解释方法。如果你的信仰是</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时代论背景</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，或者是传统的</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前千禧年背景</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，那么长久以来你接受的教导是说，这卷书里几乎所有的内容，在开头写给众教会的信以后，都还没有实现，而且其中</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大部分要按字面意义理解</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，而</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不是按形象化的方式理解</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。你也可能被教导说，这卷书中提到的事件与给予以色列民族的特别应许有密切联系。</a:t>
            </a:r>
            <a:endParaRPr lang="en-CA" sz="20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6" name="Text 9">
            <a:extLst>
              <a:ext uri="{FF2B5EF4-FFF2-40B4-BE49-F238E27FC236}">
                <a16:creationId xmlns:a16="http://schemas.microsoft.com/office/drawing/2014/main" id="{305F88F6-BB90-439E-8F6B-46C636330864}"/>
              </a:ext>
            </a:extLst>
          </p:cNvPr>
          <p:cNvSpPr/>
          <p:nvPr/>
        </p:nvSpPr>
        <p:spPr>
          <a:xfrm>
            <a:off x="2499361" y="7130943"/>
            <a:ext cx="10972800" cy="682990"/>
          </a:xfrm>
          <a:prstGeom prst="rect">
            <a:avLst/>
          </a:prstGeom>
          <a:noFill/>
          <a:ln/>
        </p:spPr>
        <p:txBody>
          <a:bodyPr wrap="square" lIns="0" tIns="0" rIns="0" bIns="0" rtlCol="0" anchor="t"/>
          <a:lstStyle/>
          <a:p>
            <a:pPr marL="0" indent="0" algn="l">
              <a:lnSpc>
                <a:spcPts val="2800"/>
              </a:lnSpc>
              <a:buNone/>
            </a:pP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《得胜有余》</a:t>
            </a:r>
            <a:r>
              <a:rPr lang="en-US" sz="1800" b="1" dirty="0">
                <a:effectLst/>
                <a:latin typeface="Microsoft YaHei" panose="020B0503020204020204" pitchFamily="34" charset="-122"/>
                <a:ea typeface="Microsoft YaHei" panose="020B0503020204020204" pitchFamily="34" charset="-122"/>
                <a:cs typeface="Times New Roman" panose="02020603050405020304" pitchFamily="18" charset="0"/>
              </a:rPr>
              <a:t> William Hendriksen</a:t>
            </a:r>
            <a:r>
              <a:rPr lang="en-CA" alt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sz="1800" b="1" i="1" dirty="0">
                <a:effectLst/>
                <a:latin typeface="Microsoft YaHei" panose="020B0503020204020204" pitchFamily="34" charset="-122"/>
                <a:ea typeface="Microsoft YaHei" panose="020B0503020204020204" pitchFamily="34" charset="-122"/>
                <a:cs typeface="Times New Roman" panose="02020603050405020304" pitchFamily="18" charset="0"/>
              </a:rPr>
              <a:t>More Than Conquerors</a:t>
            </a:r>
            <a:r>
              <a:rPr lang="en-US" sz="1800" b="1" dirty="0">
                <a:effectLst/>
                <a:latin typeface="Microsoft YaHei" panose="020B0503020204020204" pitchFamily="34" charset="-122"/>
                <a:ea typeface="Microsoft YaHei" panose="020B0503020204020204" pitchFamily="34" charset="-122"/>
                <a:cs typeface="Times New Roman" panose="02020603050405020304" pitchFamily="18" charset="0"/>
              </a:rPr>
              <a:t>, Baker </a:t>
            </a: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中文版由天道书楼</a:t>
            </a:r>
            <a:r>
              <a:rPr lang="en-US" sz="1800" b="1" dirty="0">
                <a:effectLst/>
                <a:latin typeface="Microsoft YaHei" panose="020B0503020204020204" pitchFamily="34" charset="-122"/>
                <a:ea typeface="Microsoft YaHei" panose="020B0503020204020204" pitchFamily="34" charset="-122"/>
                <a:cs typeface="Times New Roman" panose="02020603050405020304" pitchFamily="18" charset="0"/>
              </a:rPr>
              <a:t>1993</a:t>
            </a: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年出版）</a:t>
            </a:r>
            <a:r>
              <a:rPr lang="en-CA" alt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p>
          <a:p>
            <a:pPr marL="0" indent="0" algn="l">
              <a:lnSpc>
                <a:spcPts val="2800"/>
              </a:lnSpc>
              <a:buNone/>
            </a:pP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《启示录研究》魏司道</a:t>
            </a:r>
            <a:r>
              <a:rPr lang="en-CA" alt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著</a:t>
            </a:r>
            <a:r>
              <a:rPr lang="en-CA" alt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（改革宗翻译社中文版免费下载）。</a:t>
            </a:r>
            <a:endParaRPr lang="en-US"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427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47606" y="665917"/>
            <a:ext cx="4843463" cy="605433"/>
          </a:xfrm>
          <a:prstGeom prst="rect">
            <a:avLst/>
          </a:prstGeom>
          <a:noFill/>
          <a:ln/>
        </p:spPr>
        <p:txBody>
          <a:bodyPr wrap="none" lIns="0" tIns="0" rIns="0" bIns="0" rtlCol="0" anchor="t"/>
          <a:lstStyle/>
          <a:p>
            <a:pPr marL="0" indent="0" algn="l">
              <a:lnSpc>
                <a:spcPts val="4750"/>
              </a:lnSpc>
              <a:buNone/>
            </a:pPr>
            <a:r>
              <a:rPr lang="en-US" sz="38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圣经文体</a:t>
            </a:r>
            <a:r>
              <a:rPr lang="zh-CN" altLang="en-US" sz="3800" b="1" dirty="0">
                <a:solidFill>
                  <a:srgbClr val="383838"/>
                </a:solidFill>
                <a:latin typeface="Microsoft YaHei" panose="020B0503020204020204" pitchFamily="34" charset="-122"/>
                <a:ea typeface="Microsoft YaHei" panose="020B0503020204020204" pitchFamily="34" charset="-122"/>
                <a:cs typeface="Patrick Hand" pitchFamily="34" charset="-120"/>
              </a:rPr>
              <a:t>总结</a:t>
            </a:r>
            <a:endParaRPr lang="en-US" sz="3800" b="1" dirty="0">
              <a:latin typeface="Microsoft YaHei" panose="020B0503020204020204" pitchFamily="34" charset="-122"/>
              <a:ea typeface="Microsoft YaHei" panose="020B0503020204020204" pitchFamily="34" charset="-122"/>
            </a:endParaRPr>
          </a:p>
        </p:txBody>
      </p:sp>
      <p:sp>
        <p:nvSpPr>
          <p:cNvPr id="8" name="Text 2"/>
          <p:cNvSpPr/>
          <p:nvPr/>
        </p:nvSpPr>
        <p:spPr>
          <a:xfrm>
            <a:off x="847606" y="1624608"/>
            <a:ext cx="12492474" cy="4705072"/>
          </a:xfrm>
          <a:prstGeom prst="rect">
            <a:avLst/>
          </a:prstGeom>
          <a:noFill/>
          <a:ln/>
        </p:spPr>
        <p:txBody>
          <a:bodyPr wrap="square" lIns="0" tIns="0" rIns="0" bIns="0" rtlCol="0" anchor="t"/>
          <a:lstStyle/>
          <a:p>
            <a:pPr>
              <a:lnSpc>
                <a:spcPct val="150000"/>
              </a:lnSpc>
              <a:spcBef>
                <a:spcPts val="400"/>
              </a:spcBef>
              <a:spcAft>
                <a:spcPts val="400"/>
              </a:spcAft>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我们不要惧怕不同的文体，神已经给了我们足够的启示来理解其中的含义，圣灵也会帮助我们。另一方面，对不同的文体需要充分注意其中的差异，适用不同的解释原则。</a:t>
            </a:r>
            <a:endParaRPr lang="en-CA"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50000"/>
              </a:lnSpc>
              <a:spcBef>
                <a:spcPts val="400"/>
              </a:spcBef>
              <a:spcAft>
                <a:spcPts val="400"/>
              </a:spcAft>
            </a:pPr>
            <a:endParaRPr lang="en-CA"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50000"/>
              </a:lnSpc>
              <a:spcBef>
                <a:spcPts val="400"/>
              </a:spcBef>
              <a:spcAft>
                <a:spcPts val="400"/>
              </a:spcAft>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当我们更多学习圣经，就会发现其中包含了如此丰富的文体，所要传达的信息却是一个连贯的整体，这是神在几千年中的保守，这件事本身就值得我们赞美他。</a:t>
            </a:r>
            <a:endParaRPr lang="en-CA"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603567"/>
            <a:ext cx="4937760" cy="617101"/>
          </a:xfrm>
          <a:prstGeom prst="rect">
            <a:avLst/>
          </a:prstGeom>
          <a:noFill/>
          <a:ln/>
        </p:spPr>
        <p:txBody>
          <a:bodyPr wrap="none" lIns="0" tIns="0" rIns="0" bIns="0" rtlCol="0" anchor="t"/>
          <a:lstStyle/>
          <a:p>
            <a:pPr marL="0" indent="0" algn="l">
              <a:lnSpc>
                <a:spcPts val="4850"/>
              </a:lnSpc>
              <a:buNone/>
            </a:pP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叙事与历史</a:t>
            </a:r>
          </a:p>
        </p:txBody>
      </p:sp>
      <p:sp>
        <p:nvSpPr>
          <p:cNvPr id="5" name="Text 3"/>
          <p:cNvSpPr/>
          <p:nvPr/>
        </p:nvSpPr>
        <p:spPr>
          <a:xfrm>
            <a:off x="864036" y="1414105"/>
            <a:ext cx="12679243" cy="6083975"/>
          </a:xfrm>
          <a:prstGeom prst="rect">
            <a:avLst/>
          </a:prstGeom>
          <a:noFill/>
          <a:ln/>
        </p:spPr>
        <p:txBody>
          <a:bodyPr wrap="square" lIns="0" tIns="0" rIns="0" bIns="0" rtlCol="0" anchor="t"/>
          <a:lstStyle/>
          <a:p>
            <a:pPr marL="0" indent="0" algn="l">
              <a:lnSpc>
                <a:spcPts val="31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圣经的总体文学形式是一部文集，意思是“许多书”的一个集合。多文体，一个故事线索</a:t>
            </a:r>
          </a:p>
          <a:p>
            <a:pPr marL="0" indent="0" algn="l">
              <a:lnSpc>
                <a:spcPts val="31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是一个故事，讲的是神如何拯救祂的子民、审判祂的仇敌，从而得着荣耀；尤其是通过耶稣基督的降生、死亡、复活和掌权。</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第一</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，停下来，确认我们在圣经中所读到的东西是真实发生过的！</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第二</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，一段叙事或历史中所记载的内容并不是统统都要理解为在真实的历史时间和空间中发生的事情。</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第三</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，并不是所有内容都要理解为真实历史或按字面理解，在这类文体中，也不是所有的内容都要看作是神所喜悦或者符合神律法的事。例子：希律的生日，应希罗底的女儿的要求，斩杀了约翰。</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第四</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，经文没有告诉我们某个特定事件究竟是好是坏。我们需要根据对神的了解以及圣经别处的教导来自己作出判断。参孙吃死狮中的蜜。</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第五</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所有的叙事都是有选择性和不完整的。我们并没有掌握在圣经中所读到历史的一切细节。在圣经叙事中出现的，是受神默示的作者认为对我们重要、需要知道的所有事情。但神永远是主角、英雄、历史和叙事背后的推动力。</a:t>
            </a:r>
          </a:p>
          <a:p>
            <a:pPr marL="342900" indent="-342900" algn="l">
              <a:lnSpc>
                <a:spcPts val="3100"/>
              </a:lnSpc>
              <a:buFont typeface="Arial" panose="020B0604020202020204" pitchFamily="34" charset="0"/>
              <a:buChar char="•"/>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第六</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，要知道叙事通常不直接教导我们圣经的教义。</a:t>
            </a:r>
            <a:endParaRPr 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369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603567"/>
            <a:ext cx="4937760" cy="617101"/>
          </a:xfrm>
          <a:prstGeom prst="rect">
            <a:avLst/>
          </a:prstGeom>
          <a:noFill/>
          <a:ln/>
        </p:spPr>
        <p:txBody>
          <a:bodyPr wrap="none" lIns="0" tIns="0" rIns="0" bIns="0" rtlCol="0" anchor="t"/>
          <a:lstStyle/>
          <a:p>
            <a:pPr marL="0" indent="0" algn="l">
              <a:lnSpc>
                <a:spcPts val="4850"/>
              </a:lnSpc>
              <a:buNone/>
            </a:pP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诗歌与智慧文学</a:t>
            </a:r>
          </a:p>
        </p:txBody>
      </p:sp>
      <p:sp>
        <p:nvSpPr>
          <p:cNvPr id="5" name="Text 3"/>
          <p:cNvSpPr/>
          <p:nvPr/>
        </p:nvSpPr>
        <p:spPr>
          <a:xfrm>
            <a:off x="864036" y="1414105"/>
            <a:ext cx="12679243" cy="6713895"/>
          </a:xfrm>
          <a:prstGeom prst="rect">
            <a:avLst/>
          </a:prstGeom>
          <a:noFill/>
          <a:ln/>
        </p:spPr>
        <p:txBody>
          <a:bodyPr wrap="square" lIns="0" tIns="0" rIns="0" bIns="0" rtlCol="0" anchor="t"/>
          <a:lstStyle/>
          <a:p>
            <a:pPr>
              <a:lnSpc>
                <a:spcPts val="3100"/>
              </a:lnSpc>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诗歌体文学 </a:t>
            </a:r>
            <a:r>
              <a:rPr lang="zh-CN" sz="2400" dirty="0">
                <a:effectLst/>
                <a:latin typeface="Microsoft YaHei" panose="020B0503020204020204" pitchFamily="34" charset="-122"/>
                <a:ea typeface="Microsoft YaHei" panose="020B0503020204020204" pitchFamily="34" charset="-122"/>
                <a:cs typeface="Times New Roman" panose="02020603050405020304" pitchFamily="18" charset="0"/>
              </a:rPr>
              <a:t>帮助神的子民向神献上敬拜和赞美。</a:t>
            </a:r>
            <a:r>
              <a:rPr lang="zh-CN" altLang="en-US" sz="2400" dirty="0">
                <a:effectLst/>
                <a:latin typeface="Microsoft YaHei" panose="020B0503020204020204" pitchFamily="34" charset="-122"/>
                <a:ea typeface="Microsoft YaHei" panose="020B0503020204020204" pitchFamily="34" charset="-122"/>
                <a:cs typeface="Times New Roman" panose="02020603050405020304" pitchFamily="18" charset="0"/>
              </a:rPr>
              <a:t>诗篇总共分为</a:t>
            </a:r>
            <a:r>
              <a:rPr lang="en-CA" altLang="zh-CN" sz="240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400" dirty="0">
                <a:latin typeface="Microsoft YaHei" panose="020B0503020204020204" pitchFamily="34" charset="-122"/>
                <a:ea typeface="Microsoft YaHei" panose="020B0503020204020204" pitchFamily="34" charset="-122"/>
                <a:cs typeface="Times New Roman" panose="02020603050405020304" pitchFamily="18" charset="0"/>
              </a:rPr>
              <a:t>五卷和 和其他次文体类型诗篇。</a:t>
            </a:r>
            <a:endParaRPr lang="en-CA" sz="24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indent="0" algn="l">
              <a:lnSpc>
                <a:spcPts val="31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 平行结构 （</a:t>
            </a:r>
            <a:r>
              <a:rPr lang="en-US" altLang="zh-CN" sz="2400" dirty="0">
                <a:solidFill>
                  <a:srgbClr val="383838"/>
                </a:solidFill>
                <a:latin typeface="Microsoft YaHei" panose="020B0503020204020204" pitchFamily="34" charset="-122"/>
                <a:ea typeface="Microsoft YaHei" panose="020B0503020204020204" pitchFamily="34" charset="-122"/>
                <a:cs typeface="Patrick Hand" pitchFamily="34" charset="-120"/>
              </a:rPr>
              <a:t>1</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）同义平行 （</a:t>
            </a:r>
            <a:r>
              <a:rPr lang="en-US" altLang="zh-CN" sz="2400" dirty="0">
                <a:solidFill>
                  <a:srgbClr val="383838"/>
                </a:solidFill>
                <a:latin typeface="Microsoft YaHei" panose="020B0503020204020204" pitchFamily="34" charset="-122"/>
                <a:ea typeface="Microsoft YaHei" panose="020B0503020204020204" pitchFamily="34" charset="-122"/>
                <a:cs typeface="Patrick Hand" pitchFamily="34" charset="-120"/>
              </a:rPr>
              <a:t>2</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）反义平行 （</a:t>
            </a:r>
            <a:r>
              <a:rPr lang="en-US" altLang="zh-CN" sz="2400" dirty="0">
                <a:solidFill>
                  <a:srgbClr val="383838"/>
                </a:solidFill>
                <a:latin typeface="Microsoft YaHei" panose="020B0503020204020204" pitchFamily="34" charset="-122"/>
                <a:ea typeface="Microsoft YaHei" panose="020B0503020204020204" pitchFamily="34" charset="-122"/>
                <a:cs typeface="Patrick Hand" pitchFamily="34" charset="-120"/>
              </a:rPr>
              <a:t>3</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）综合平行</a:t>
            </a:r>
          </a:p>
          <a:p>
            <a:pPr marL="0" indent="0" algn="l">
              <a:lnSpc>
                <a:spcPts val="3100"/>
              </a:lnSpc>
              <a:buNone/>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学习诗篇 </a:t>
            </a: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zh-CN" altLang="en-US" sz="2400" dirty="0">
                <a:solidFill>
                  <a:srgbClr val="C00000"/>
                </a:solidFill>
                <a:latin typeface="Microsoft YaHei" panose="020B0503020204020204" pitchFamily="34" charset="-122"/>
                <a:ea typeface="Microsoft YaHei" panose="020B0503020204020204" pitchFamily="34" charset="-122"/>
                <a:cs typeface="Patrick Hand" pitchFamily="34" charset="-120"/>
              </a:rPr>
              <a:t>六项解释原则</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第一，一篇诗篇，以及大部分的箴言，可以当作独立的文本来读。</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第二，要明白，诗篇是希伯来歌咏诗，并且要在这个事实的前提下进行解释。</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第三，关注诗篇的整体，不要脱离诗篇中更大的上下文钻研个别的经节。很多诗篇从情绪和疑惑开始，以信靠神结束。</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第四，学习咒诅诗篇或审判诗篇时，要理解关于憎恨神的仇敌的陈述，并不违背圣经别处爱仇敌的命令。</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第五，要记得，在诗歌中，一个表达可以采用简略的形式，因而比我们在散文文体中所期待的清晰程度要低。</a:t>
            </a:r>
          </a:p>
          <a:p>
            <a:pPr marL="342900" indent="-342900" algn="l">
              <a:lnSpc>
                <a:spcPts val="3100"/>
              </a:lnSpc>
              <a:buFont typeface="Arial" panose="020B0604020202020204" pitchFamily="34" charset="0"/>
              <a:buChar char="•"/>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第六，诗歌常常使用比较模糊的词句，以满足形式的需要。你需要很努力地在上下文中去理解这些模糊的词句。</a:t>
            </a:r>
          </a:p>
          <a:p>
            <a:pPr marL="0" indent="0" algn="l">
              <a:lnSpc>
                <a:spcPts val="3100"/>
              </a:lnSpc>
              <a:buNone/>
            </a:pPr>
            <a:endPar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ts val="3100"/>
              </a:lnSpc>
              <a:buNone/>
            </a:pPr>
            <a:r>
              <a:rPr lang="zh-CN" alt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智慧文学</a:t>
            </a:r>
          </a:p>
          <a:p>
            <a:pPr marL="0" indent="0" algn="l">
              <a:lnSpc>
                <a:spcPts val="31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智慧不单是知道什么是真理，而是还要将真理应用到一个人的生命。</a:t>
            </a:r>
          </a:p>
          <a:p>
            <a:pPr marL="0" indent="0" algn="l">
              <a:lnSpc>
                <a:spcPts val="3100"/>
              </a:lnSpc>
              <a:buNone/>
            </a:pPr>
            <a:r>
              <a:rPr lang="zh-CN" altLang="en-US" sz="2400" dirty="0">
                <a:solidFill>
                  <a:srgbClr val="383838"/>
                </a:solidFill>
                <a:latin typeface="Microsoft YaHei" panose="020B0503020204020204" pitchFamily="34" charset="-122"/>
                <a:ea typeface="Microsoft YaHei" panose="020B0503020204020204" pitchFamily="34" charset="-122"/>
                <a:cs typeface="Patrick Hand" pitchFamily="34" charset="-120"/>
              </a:rPr>
              <a:t>有四卷书被归为主要的智慧文学：约伯记、箴言、传道书和雅歌。</a:t>
            </a:r>
            <a:endParaRPr 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511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64036" y="482798"/>
            <a:ext cx="12841804" cy="1234202"/>
          </a:xfrm>
          <a:prstGeom prst="rect">
            <a:avLst/>
          </a:prstGeom>
          <a:noFill/>
          <a:ln/>
        </p:spPr>
        <p:txBody>
          <a:bodyPr wrap="square" lIns="0" tIns="0" rIns="0" bIns="0" rtlCol="0" anchor="t"/>
          <a:lstStyle/>
          <a:p>
            <a:pPr marL="0" indent="0" algn="l">
              <a:lnSpc>
                <a:spcPts val="4850"/>
              </a:lnSpc>
              <a:buNone/>
            </a:pP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圣经文体</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三</a:t>
            </a:r>
            <a:r>
              <a:rPr lang="en-CA" altLang="zh-CN" sz="40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福音书、书信、先知著作</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 与 </a:t>
            </a: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天启文学</a:t>
            </a:r>
            <a:endParaRPr lang="en-US" sz="4000" b="1" dirty="0">
              <a:latin typeface="Microsoft YaHei" panose="020B0503020204020204" pitchFamily="34" charset="-122"/>
              <a:ea typeface="Microsoft YaHei" panose="020B0503020204020204" pitchFamily="34" charset="-122"/>
            </a:endParaRPr>
          </a:p>
        </p:txBody>
      </p:sp>
      <p:graphicFrame>
        <p:nvGraphicFramePr>
          <p:cNvPr id="12" name="Table 11">
            <a:extLst>
              <a:ext uri="{FF2B5EF4-FFF2-40B4-BE49-F238E27FC236}">
                <a16:creationId xmlns:a16="http://schemas.microsoft.com/office/drawing/2014/main" id="{40A8A6D4-1F25-43D2-8B11-872F850263F0}"/>
              </a:ext>
            </a:extLst>
          </p:cNvPr>
          <p:cNvGraphicFramePr>
            <a:graphicFrameLocks noGrp="1"/>
          </p:cNvGraphicFramePr>
          <p:nvPr>
            <p:extLst>
              <p:ext uri="{D42A27DB-BD31-4B8C-83A1-F6EECF244321}">
                <p14:modId xmlns:p14="http://schemas.microsoft.com/office/powerpoint/2010/main" val="1055569358"/>
              </p:ext>
            </p:extLst>
          </p:nvPr>
        </p:nvGraphicFramePr>
        <p:xfrm>
          <a:off x="706120" y="1717000"/>
          <a:ext cx="13218160" cy="4162025"/>
        </p:xfrm>
        <a:graphic>
          <a:graphicData uri="http://schemas.openxmlformats.org/drawingml/2006/table">
            <a:tbl>
              <a:tblPr>
                <a:tableStyleId>{5C22544A-7EE6-4342-B048-85BDC9FD1C3A}</a:tableStyleId>
              </a:tblPr>
              <a:tblGrid>
                <a:gridCol w="1879600">
                  <a:extLst>
                    <a:ext uri="{9D8B030D-6E8A-4147-A177-3AD203B41FA5}">
                      <a16:colId xmlns:a16="http://schemas.microsoft.com/office/drawing/2014/main" val="849466808"/>
                    </a:ext>
                  </a:extLst>
                </a:gridCol>
                <a:gridCol w="11338560">
                  <a:extLst>
                    <a:ext uri="{9D8B030D-6E8A-4147-A177-3AD203B41FA5}">
                      <a16:colId xmlns:a16="http://schemas.microsoft.com/office/drawing/2014/main" val="2893244495"/>
                    </a:ext>
                  </a:extLst>
                </a:gridCol>
              </a:tblGrid>
              <a:tr h="665241">
                <a:tc gridSpan="2">
                  <a:txBody>
                    <a:bodyPr/>
                    <a:lstStyle/>
                    <a:p>
                      <a:pPr algn="ctr">
                        <a:lnSpc>
                          <a:spcPct val="107000"/>
                        </a:lnSpc>
                        <a:spcAft>
                          <a:spcPts val="800"/>
                        </a:spcAft>
                      </a:pPr>
                      <a:r>
                        <a:rPr lang="zh-CN" sz="3600" dirty="0">
                          <a:effectLst/>
                        </a:rPr>
                        <a:t>圣经文体</a:t>
                      </a:r>
                      <a:endParaRPr lang="en-CA" sz="32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tc hMerge="1">
                  <a:txBody>
                    <a:bodyPr/>
                    <a:lstStyle/>
                    <a:p>
                      <a:endParaRPr lang="en-CA"/>
                    </a:p>
                  </a:txBody>
                  <a:tcPr/>
                </a:tc>
                <a:extLst>
                  <a:ext uri="{0D108BD9-81ED-4DB2-BD59-A6C34878D82A}">
                    <a16:rowId xmlns:a16="http://schemas.microsoft.com/office/drawing/2014/main" val="3766664236"/>
                  </a:ext>
                </a:extLst>
              </a:tr>
              <a:tr h="537504">
                <a:tc>
                  <a:txBody>
                    <a:bodyPr/>
                    <a:lstStyle/>
                    <a:p>
                      <a:pPr algn="ctr">
                        <a:lnSpc>
                          <a:spcPct val="107000"/>
                        </a:lnSpc>
                        <a:spcAft>
                          <a:spcPts val="800"/>
                        </a:spcAft>
                      </a:pPr>
                      <a:r>
                        <a:rPr lang="zh-CN" sz="2000" dirty="0">
                          <a:effectLst/>
                        </a:rPr>
                        <a:t>文体</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tc>
                  <a:txBody>
                    <a:bodyPr/>
                    <a:lstStyle/>
                    <a:p>
                      <a:pPr algn="ctr">
                        <a:lnSpc>
                          <a:spcPct val="107000"/>
                        </a:lnSpc>
                        <a:spcAft>
                          <a:spcPts val="800"/>
                        </a:spcAft>
                      </a:pPr>
                      <a:r>
                        <a:rPr lang="zh-CN" sz="2000" dirty="0">
                          <a:effectLst/>
                        </a:rPr>
                        <a:t>书卷</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3500" marR="63500" marT="63500" marB="63500" anchor="ctr"/>
                </a:tc>
                <a:extLst>
                  <a:ext uri="{0D108BD9-81ED-4DB2-BD59-A6C34878D82A}">
                    <a16:rowId xmlns:a16="http://schemas.microsoft.com/office/drawing/2014/main" val="3442618230"/>
                  </a:ext>
                </a:extLst>
              </a:tr>
              <a:tr h="814537">
                <a:tc>
                  <a:txBody>
                    <a:bodyPr/>
                    <a:lstStyle/>
                    <a:p>
                      <a:pPr>
                        <a:lnSpc>
                          <a:spcPct val="107000"/>
                        </a:lnSpc>
                        <a:spcAft>
                          <a:spcPts val="800"/>
                        </a:spcAft>
                      </a:pPr>
                      <a:r>
                        <a:rPr lang="zh-CN" sz="2000" dirty="0">
                          <a:solidFill>
                            <a:srgbClr val="C00000"/>
                          </a:solidFill>
                          <a:effectLst/>
                        </a:rPr>
                        <a:t>预言</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以赛亚书、耶利米书、以西结书、但以理书、何西阿书、约珥书、阿摩司书、俄巴底亚书、弥迦书、那鸿书、哈巴谷书、西番雅书、哈该书、撒迦利亚书、玛拉基书</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1143190419"/>
                  </a:ext>
                </a:extLst>
              </a:tr>
              <a:tr h="491807">
                <a:tc>
                  <a:txBody>
                    <a:bodyPr/>
                    <a:lstStyle/>
                    <a:p>
                      <a:pPr>
                        <a:lnSpc>
                          <a:spcPct val="107000"/>
                        </a:lnSpc>
                        <a:spcAft>
                          <a:spcPts val="800"/>
                        </a:spcAft>
                      </a:pPr>
                      <a:r>
                        <a:rPr lang="zh-CN" sz="2000" dirty="0">
                          <a:solidFill>
                            <a:srgbClr val="C00000"/>
                          </a:solidFill>
                          <a:effectLst/>
                        </a:rPr>
                        <a:t>天启文学</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但以理书、启示录</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335871838"/>
                  </a:ext>
                </a:extLst>
              </a:tr>
              <a:tr h="491807">
                <a:tc>
                  <a:txBody>
                    <a:bodyPr/>
                    <a:lstStyle/>
                    <a:p>
                      <a:pPr>
                        <a:lnSpc>
                          <a:spcPct val="107000"/>
                        </a:lnSpc>
                        <a:spcAft>
                          <a:spcPts val="800"/>
                        </a:spcAft>
                      </a:pPr>
                      <a:r>
                        <a:rPr lang="zh-CN" sz="2000" dirty="0">
                          <a:solidFill>
                            <a:srgbClr val="C00000"/>
                          </a:solidFill>
                          <a:effectLst/>
                        </a:rPr>
                        <a:t>福音书</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a:effectLst/>
                        </a:rPr>
                        <a:t>马太福音、马可福音、路加福音、约翰福音、使徒行传</a:t>
                      </a:r>
                      <a:endParaRPr lang="en-CA" sz="200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2125496863"/>
                  </a:ext>
                </a:extLst>
              </a:tr>
              <a:tr h="1137268">
                <a:tc>
                  <a:txBody>
                    <a:bodyPr/>
                    <a:lstStyle/>
                    <a:p>
                      <a:pPr>
                        <a:lnSpc>
                          <a:spcPct val="107000"/>
                        </a:lnSpc>
                        <a:spcAft>
                          <a:spcPts val="800"/>
                        </a:spcAft>
                      </a:pPr>
                      <a:r>
                        <a:rPr lang="zh-CN" sz="2000" dirty="0">
                          <a:solidFill>
                            <a:srgbClr val="C00000"/>
                          </a:solidFill>
                          <a:effectLst/>
                        </a:rPr>
                        <a:t>书信</a:t>
                      </a:r>
                      <a:endParaRPr lang="en-CA" sz="20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tc>
                  <a:txBody>
                    <a:bodyPr/>
                    <a:lstStyle/>
                    <a:p>
                      <a:pPr>
                        <a:lnSpc>
                          <a:spcPct val="107000"/>
                        </a:lnSpc>
                        <a:spcAft>
                          <a:spcPts val="800"/>
                        </a:spcAft>
                      </a:pPr>
                      <a:r>
                        <a:rPr lang="zh-CN" sz="2000" dirty="0">
                          <a:effectLst/>
                        </a:rPr>
                        <a:t>罗马书、哥林多前后书、加拉太书、以弗所书、腓立比书、歌罗西书、帖撒罗尼迦前后书、提摩太前后书、提多书、腓利门书、希伯来书、雅各书、彼得前后书、约翰一二三书、犹大书</a:t>
                      </a:r>
                      <a:endParaRPr lang="en-CA"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50800" marR="50800" marT="50800" marB="50800" anchor="ctr"/>
                </a:tc>
                <a:extLst>
                  <a:ext uri="{0D108BD9-81ED-4DB2-BD59-A6C34878D82A}">
                    <a16:rowId xmlns:a16="http://schemas.microsoft.com/office/drawing/2014/main" val="34686944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19761" y="482798"/>
            <a:ext cx="8107679" cy="790099"/>
          </a:xfrm>
          <a:prstGeom prst="rect">
            <a:avLst/>
          </a:prstGeom>
          <a:noFill/>
          <a:ln/>
        </p:spPr>
        <p:txBody>
          <a:bodyPr wrap="square" lIns="0" tIns="0" rIns="0" bIns="0" rtlCol="0" anchor="t"/>
          <a:lstStyle/>
          <a:p>
            <a:pPr marL="0" indent="0" algn="l">
              <a:lnSpc>
                <a:spcPts val="4850"/>
              </a:lnSpc>
              <a:buNone/>
            </a:pPr>
            <a:r>
              <a:rPr lang="en-US" sz="40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圣经文体</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三</a:t>
            </a:r>
            <a:r>
              <a:rPr lang="en-CA" altLang="zh-CN" sz="4000" b="1"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之 </a:t>
            </a:r>
            <a:r>
              <a:rPr lang="en-US" sz="4000" b="1" dirty="0" err="1">
                <a:solidFill>
                  <a:srgbClr val="C00000"/>
                </a:solidFill>
                <a:latin typeface="Microsoft YaHei" panose="020B0503020204020204" pitchFamily="34" charset="-122"/>
                <a:ea typeface="Microsoft YaHei" panose="020B0503020204020204" pitchFamily="34" charset="-122"/>
                <a:cs typeface="Patrick Hand" pitchFamily="34" charset="-120"/>
              </a:rPr>
              <a:t>福音书</a:t>
            </a:r>
            <a:r>
              <a:rPr lang="en-US" sz="4000" b="1" dirty="0">
                <a:solidFill>
                  <a:srgbClr val="C00000"/>
                </a:solidFill>
                <a:latin typeface="Microsoft YaHei" panose="020B0503020204020204" pitchFamily="34" charset="-122"/>
                <a:ea typeface="Microsoft YaHei" panose="020B0503020204020204" pitchFamily="34" charset="-122"/>
                <a:cs typeface="Patrick Hand" pitchFamily="34" charset="-120"/>
              </a:rPr>
              <a:t> </a:t>
            </a:r>
            <a:r>
              <a:rPr lang="en-CA" sz="4000" b="1" dirty="0">
                <a:solidFill>
                  <a:srgbClr val="C00000"/>
                </a:solidFill>
                <a:latin typeface="Microsoft YaHei" panose="020B0503020204020204" pitchFamily="34" charset="-122"/>
                <a:ea typeface="Microsoft YaHei" panose="020B0503020204020204" pitchFamily="34" charset="-122"/>
                <a:cs typeface="Patrick Hand" pitchFamily="34" charset="-120"/>
              </a:rPr>
              <a:t>&amp; </a:t>
            </a:r>
            <a:r>
              <a:rPr lang="zh-CN" altLang="en-US" sz="4000" b="1" dirty="0">
                <a:solidFill>
                  <a:srgbClr val="C00000"/>
                </a:solidFill>
                <a:latin typeface="Microsoft YaHei" panose="020B0503020204020204" pitchFamily="34" charset="-122"/>
                <a:ea typeface="Microsoft YaHei" panose="020B0503020204020204" pitchFamily="34" charset="-122"/>
                <a:cs typeface="Patrick Hand" pitchFamily="34" charset="-120"/>
              </a:rPr>
              <a:t>使徒行传</a:t>
            </a: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 </a:t>
            </a:r>
            <a:endParaRPr lang="en-US" sz="4000" b="1" dirty="0">
              <a:latin typeface="Microsoft YaHei" panose="020B0503020204020204" pitchFamily="34" charset="-122"/>
              <a:ea typeface="Microsoft YaHei" panose="020B0503020204020204" pitchFamily="34" charset="-122"/>
            </a:endParaRPr>
          </a:p>
        </p:txBody>
      </p:sp>
      <p:sp>
        <p:nvSpPr>
          <p:cNvPr id="4" name="Text 1"/>
          <p:cNvSpPr/>
          <p:nvPr/>
        </p:nvSpPr>
        <p:spPr>
          <a:xfrm>
            <a:off x="619761" y="1920240"/>
            <a:ext cx="8117840" cy="3637280"/>
          </a:xfrm>
          <a:prstGeom prst="rect">
            <a:avLst/>
          </a:prstGeom>
          <a:noFill/>
          <a:ln/>
        </p:spPr>
        <p:txBody>
          <a:bodyPr wrap="square" lIns="0" tIns="0" rIns="0" bIns="0" rtlCol="0" anchor="t"/>
          <a:lstStyle/>
          <a:p>
            <a:pPr marL="0" indent="0" algn="l">
              <a:lnSpc>
                <a:spcPts val="3100"/>
              </a:lnSpc>
              <a:buNone/>
            </a:pPr>
            <a:r>
              <a:rPr lang="zh-CN" altLang="en-US" sz="4400" dirty="0">
                <a:solidFill>
                  <a:srgbClr val="383838"/>
                </a:solidFill>
                <a:latin typeface="Microsoft YaHei" panose="020B0503020204020204" pitchFamily="34" charset="-122"/>
                <a:ea typeface="Microsoft YaHei" panose="020B0503020204020204" pitchFamily="34" charset="-122"/>
                <a:cs typeface="Patrick Hand" pitchFamily="34" charset="-120"/>
              </a:rPr>
              <a:t>对福音书的认识</a:t>
            </a:r>
            <a:endParaRPr lang="en-CA" altLang="zh-CN" sz="44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ts val="3100"/>
              </a:lnSpc>
              <a:buNone/>
            </a:pPr>
            <a:endParaRPr lang="en-US" sz="32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ts val="3100"/>
              </a:lnSpc>
              <a:buNone/>
            </a:pPr>
            <a:endParaRPr lang="en-US" sz="32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457200" indent="-457200" algn="l">
              <a:lnSpc>
                <a:spcPts val="3100"/>
              </a:lnSpc>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一起完整多面体的认识耶稣和他的教会？</a:t>
            </a:r>
            <a:endParaRPr lang="en-CA" altLang="zh-CN" sz="3200" dirty="0">
              <a:latin typeface="Microsoft YaHei" panose="020B0503020204020204" pitchFamily="34" charset="-122"/>
              <a:ea typeface="Microsoft YaHei" panose="020B0503020204020204" pitchFamily="34" charset="-122"/>
            </a:endParaRPr>
          </a:p>
          <a:p>
            <a:pPr marL="0" indent="0" algn="l">
              <a:lnSpc>
                <a:spcPts val="3100"/>
              </a:lnSpc>
              <a:buNone/>
            </a:pPr>
            <a:endParaRPr lang="en-CA" altLang="zh-CN" sz="3200" dirty="0">
              <a:latin typeface="Microsoft YaHei" panose="020B0503020204020204" pitchFamily="34" charset="-122"/>
              <a:ea typeface="Microsoft YaHei" panose="020B0503020204020204" pitchFamily="34" charset="-122"/>
            </a:endParaRPr>
          </a:p>
          <a:p>
            <a:pPr marL="0" indent="0" algn="l">
              <a:lnSpc>
                <a:spcPts val="3100"/>
              </a:lnSpc>
              <a:buNone/>
            </a:pPr>
            <a:endParaRPr lang="en-CA" altLang="zh-CN" sz="3200" dirty="0">
              <a:latin typeface="Microsoft YaHei" panose="020B0503020204020204" pitchFamily="34" charset="-122"/>
              <a:ea typeface="Microsoft YaHei" panose="020B0503020204020204" pitchFamily="34" charset="-122"/>
            </a:endParaRPr>
          </a:p>
          <a:p>
            <a:pPr marL="457200" indent="-457200" algn="l">
              <a:lnSpc>
                <a:spcPts val="3600"/>
              </a:lnSpc>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对耶稣和他的跟随者作独立和充分的描述？</a:t>
            </a:r>
            <a:endParaRPr lang="en-CA" altLang="zh-CN" sz="3200" dirty="0">
              <a:latin typeface="Microsoft YaHei" panose="020B0503020204020204" pitchFamily="34" charset="-122"/>
              <a:ea typeface="Microsoft YaHei" panose="020B0503020204020204" pitchFamily="34" charset="-122"/>
            </a:endParaRPr>
          </a:p>
          <a:p>
            <a:pPr marL="0" indent="0" algn="l">
              <a:lnSpc>
                <a:spcPts val="3100"/>
              </a:lnSpc>
              <a:buNone/>
            </a:pPr>
            <a:endParaRPr lang="en-CA" altLang="zh-CN" sz="3200" dirty="0">
              <a:latin typeface="Microsoft YaHei" panose="020B0503020204020204" pitchFamily="34" charset="-122"/>
              <a:ea typeface="Microsoft YaHei" panose="020B0503020204020204" pitchFamily="34" charset="-122"/>
            </a:endParaRPr>
          </a:p>
          <a:p>
            <a:pPr marL="0" indent="0" algn="l">
              <a:lnSpc>
                <a:spcPts val="3100"/>
              </a:lnSpc>
              <a:buNone/>
            </a:pPr>
            <a:endParaRPr lang="en-CA" sz="3200" dirty="0">
              <a:latin typeface="Microsoft YaHei" panose="020B0503020204020204" pitchFamily="34" charset="-122"/>
              <a:ea typeface="Microsoft YaHei" panose="020B0503020204020204" pitchFamily="34" charset="-122"/>
            </a:endParaRPr>
          </a:p>
          <a:p>
            <a:pPr marL="0" indent="0" algn="l">
              <a:lnSpc>
                <a:spcPts val="3100"/>
              </a:lnSpc>
              <a:buNone/>
            </a:pPr>
            <a:endParaRPr 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6960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4037" y="573087"/>
            <a:ext cx="4937760" cy="617101"/>
          </a:xfrm>
          <a:prstGeom prst="rect">
            <a:avLst/>
          </a:prstGeom>
          <a:noFill/>
          <a:ln/>
        </p:spPr>
        <p:txBody>
          <a:bodyPr wrap="none" lIns="0" tIns="0" rIns="0" bIns="0" rtlCol="0" anchor="t"/>
          <a:lstStyle/>
          <a:p>
            <a:pPr marL="0" indent="0" algn="l">
              <a:lnSpc>
                <a:spcPts val="4850"/>
              </a:lnSpc>
              <a:buNone/>
            </a:pP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福音书的特点与结构</a:t>
            </a:r>
            <a:endParaRPr lang="en-US" sz="4000" b="1" dirty="0">
              <a:latin typeface="Microsoft YaHei" panose="020B0503020204020204" pitchFamily="34" charset="-122"/>
              <a:ea typeface="Microsoft YaHei" panose="020B0503020204020204" pitchFamily="34" charset="-122"/>
            </a:endParaRPr>
          </a:p>
        </p:txBody>
      </p:sp>
      <p:sp>
        <p:nvSpPr>
          <p:cNvPr id="3" name="Text 1"/>
          <p:cNvSpPr/>
          <p:nvPr/>
        </p:nvSpPr>
        <p:spPr>
          <a:xfrm>
            <a:off x="864036" y="1675209"/>
            <a:ext cx="10860603" cy="871895"/>
          </a:xfrm>
          <a:prstGeom prst="rect">
            <a:avLst/>
          </a:prstGeom>
          <a:noFill/>
          <a:ln/>
        </p:spPr>
        <p:txBody>
          <a:bodyPr wrap="none" lIns="0" tIns="0" rIns="0" bIns="0" rtlCol="0" anchor="t"/>
          <a:lstStyle/>
          <a:p>
            <a:pPr marL="0" indent="0" algn="l">
              <a:lnSpc>
                <a:spcPct val="150000"/>
              </a:lnSpc>
              <a:buNone/>
            </a:pP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福音书反映了古代世界的一种文体，称为</a:t>
            </a:r>
            <a:r>
              <a:rPr lang="en-US" altLang="zh-CN" sz="1900" dirty="0">
                <a:solidFill>
                  <a:srgbClr val="383838"/>
                </a:solidFill>
                <a:latin typeface="Microsoft YaHei" panose="020B0503020204020204" pitchFamily="34" charset="-122"/>
                <a:ea typeface="Microsoft YaHei" panose="020B0503020204020204" pitchFamily="34" charset="-122"/>
                <a:cs typeface="Patrick Hand" pitchFamily="34" charset="-120"/>
              </a:rPr>
              <a:t>Bios</a:t>
            </a: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，与现代的人物传</a:t>
            </a:r>
            <a:r>
              <a:rPr lang="zh-CN" altLang="en-US" sz="1900" dirty="0">
                <a:solidFill>
                  <a:srgbClr val="383838"/>
                </a:solidFill>
                <a:latin typeface="Microsoft YaHei" panose="020B0503020204020204" pitchFamily="34" charset="-122"/>
                <a:ea typeface="Microsoft YaHei" panose="020B0503020204020204" pitchFamily="34" charset="-122"/>
              </a:rPr>
              <a:t>记有点相似。</a:t>
            </a:r>
            <a:endParaRPr lang="en-CA" altLang="zh-CN" sz="1900" dirty="0">
              <a:solidFill>
                <a:srgbClr val="383838"/>
              </a:solidFill>
              <a:latin typeface="Microsoft YaHei" panose="020B0503020204020204" pitchFamily="34" charset="-122"/>
              <a:ea typeface="Microsoft YaHei" panose="020B0503020204020204" pitchFamily="34" charset="-122"/>
            </a:endParaRPr>
          </a:p>
          <a:p>
            <a:pPr marL="0" indent="0" algn="l">
              <a:lnSpc>
                <a:spcPct val="150000"/>
              </a:lnSpc>
              <a:buNone/>
            </a:pPr>
            <a:r>
              <a:rPr lang="zh-CN" altLang="en-US" sz="1900" dirty="0">
                <a:solidFill>
                  <a:srgbClr val="383838"/>
                </a:solidFill>
                <a:latin typeface="Microsoft YaHei" panose="020B0503020204020204" pitchFamily="34" charset="-122"/>
                <a:ea typeface="Microsoft YaHei" panose="020B0503020204020204" pitchFamily="34" charset="-122"/>
              </a:rPr>
              <a:t>福音书</a:t>
            </a:r>
            <a:r>
              <a:rPr lang="zh-CN" altLang="en-US" sz="1900" b="1" dirty="0">
                <a:solidFill>
                  <a:srgbClr val="0000FF"/>
                </a:solidFill>
                <a:latin typeface="Microsoft YaHei" panose="020B0503020204020204" pitchFamily="34" charset="-122"/>
                <a:ea typeface="Microsoft YaHei" panose="020B0503020204020204" pitchFamily="34" charset="-122"/>
              </a:rPr>
              <a:t>关注的重点</a:t>
            </a:r>
            <a:r>
              <a:rPr lang="zh-CN" altLang="en-US" sz="1900" dirty="0">
                <a:solidFill>
                  <a:srgbClr val="383838"/>
                </a:solidFill>
                <a:latin typeface="Microsoft YaHei" panose="020B0503020204020204" pitchFamily="34" charset="-122"/>
                <a:ea typeface="Microsoft YaHei" panose="020B0503020204020204" pitchFamily="34" charset="-122"/>
              </a:rPr>
              <a:t>是人物一生中的</a:t>
            </a:r>
            <a:r>
              <a:rPr lang="zh-CN" altLang="en-US" sz="1900" b="1" dirty="0">
                <a:solidFill>
                  <a:srgbClr val="C00000"/>
                </a:solidFill>
                <a:latin typeface="Microsoft YaHei" panose="020B0503020204020204" pitchFamily="34" charset="-122"/>
                <a:ea typeface="Microsoft YaHei" panose="020B0503020204020204" pitchFamily="34" charset="-122"/>
              </a:rPr>
              <a:t>关键事件</a:t>
            </a:r>
            <a:r>
              <a:rPr lang="zh-CN" altLang="en-US" sz="1900" dirty="0">
                <a:solidFill>
                  <a:srgbClr val="383838"/>
                </a:solidFill>
                <a:latin typeface="Microsoft YaHei" panose="020B0503020204020204" pitchFamily="34" charset="-122"/>
                <a:ea typeface="Microsoft YaHei" panose="020B0503020204020204" pitchFamily="34" charset="-122"/>
              </a:rPr>
              <a:t>以及</a:t>
            </a:r>
            <a:r>
              <a:rPr lang="zh-CN" altLang="en-US" sz="1900" b="1" dirty="0">
                <a:solidFill>
                  <a:srgbClr val="C00000"/>
                </a:solidFill>
                <a:latin typeface="Microsoft YaHei" panose="020B0503020204020204" pitchFamily="34" charset="-122"/>
                <a:ea typeface="Microsoft YaHei" panose="020B0503020204020204" pitchFamily="34" charset="-122"/>
              </a:rPr>
              <a:t>他们的教导</a:t>
            </a:r>
            <a:r>
              <a:rPr lang="zh-CN" altLang="en-US" sz="1900" dirty="0">
                <a:solidFill>
                  <a:srgbClr val="383838"/>
                </a:solidFill>
                <a:latin typeface="Microsoft YaHei" panose="020B0503020204020204" pitchFamily="34" charset="-122"/>
                <a:ea typeface="Microsoft YaHei" panose="020B0503020204020204" pitchFamily="34" charset="-122"/>
              </a:rPr>
              <a:t>，而不是个人的心理发展。</a:t>
            </a:r>
            <a:endParaRPr lang="en-US" sz="1900" dirty="0">
              <a:solidFill>
                <a:srgbClr val="383838"/>
              </a:solidFill>
              <a:latin typeface="Microsoft YaHei" panose="020B0503020204020204" pitchFamily="34" charset="-122"/>
              <a:ea typeface="Microsoft YaHei" panose="020B0503020204020204" pitchFamily="34" charset="-122"/>
            </a:endParaRPr>
          </a:p>
        </p:txBody>
      </p:sp>
      <p:sp>
        <p:nvSpPr>
          <p:cNvPr id="4" name="Text 2"/>
          <p:cNvSpPr/>
          <p:nvPr/>
        </p:nvSpPr>
        <p:spPr>
          <a:xfrm>
            <a:off x="7836337" y="3102015"/>
            <a:ext cx="6150054" cy="2184559"/>
          </a:xfrm>
          <a:prstGeom prst="rect">
            <a:avLst/>
          </a:prstGeom>
          <a:noFill/>
          <a:ln/>
        </p:spPr>
        <p:txBody>
          <a:bodyPr wrap="square" lIns="0" tIns="0" rIns="0" bIns="0" rtlCol="0" anchor="t"/>
          <a:lstStyle/>
          <a:p>
            <a:pPr marL="0" indent="0" algn="l">
              <a:lnSpc>
                <a:spcPts val="3100"/>
              </a:lnSpc>
              <a:buNone/>
            </a:pPr>
            <a:r>
              <a:rPr lang="zh-CN" altLang="en-US" sz="2800" b="1" dirty="0">
                <a:solidFill>
                  <a:srgbClr val="383838"/>
                </a:solidFill>
                <a:latin typeface="Microsoft YaHei" panose="020B0503020204020204" pitchFamily="34" charset="-122"/>
                <a:ea typeface="Microsoft YaHei" panose="020B0503020204020204" pitchFamily="34" charset="-122"/>
                <a:cs typeface="Patrick Hand" pitchFamily="34" charset="-120"/>
              </a:rPr>
              <a:t>记叙方式：</a:t>
            </a:r>
            <a:endParaRPr lang="en-CA" altLang="zh-CN" sz="2800" b="1"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ts val="3100"/>
              </a:lnSpc>
              <a:buNone/>
            </a:pP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尽管福音书是</a:t>
            </a:r>
            <a:r>
              <a:rPr lang="zh-CN" altLang="en-US" sz="1900" b="1" dirty="0">
                <a:solidFill>
                  <a:srgbClr val="0000FF"/>
                </a:solidFill>
                <a:latin typeface="Microsoft YaHei" panose="020B0503020204020204" pitchFamily="34" charset="-122"/>
                <a:ea typeface="Microsoft YaHei" panose="020B0503020204020204" pitchFamily="34" charset="-122"/>
              </a:rPr>
              <a:t>历史性的记述</a:t>
            </a: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，但其中的内容却并</a:t>
            </a:r>
            <a:r>
              <a:rPr lang="zh-CN" altLang="en-US" sz="1900" b="1" dirty="0">
                <a:solidFill>
                  <a:srgbClr val="C00000"/>
                </a:solidFill>
                <a:latin typeface="Microsoft YaHei" panose="020B0503020204020204" pitchFamily="34" charset="-122"/>
                <a:ea typeface="Microsoft YaHei" panose="020B0503020204020204" pitchFamily="34" charset="-122"/>
              </a:rPr>
              <a:t>不总是按照时间顺序</a:t>
            </a: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排列；有时候，它们是</a:t>
            </a:r>
            <a:r>
              <a:rPr lang="zh-CN" altLang="en-US" sz="1900" b="1" dirty="0">
                <a:solidFill>
                  <a:srgbClr val="C00000"/>
                </a:solidFill>
                <a:latin typeface="Microsoft YaHei" panose="020B0503020204020204" pitchFamily="34" charset="-122"/>
                <a:ea typeface="Microsoft YaHei" panose="020B0503020204020204" pitchFamily="34" charset="-122"/>
              </a:rPr>
              <a:t>按主题组织</a:t>
            </a:r>
            <a:r>
              <a:rPr lang="zh-CN" alt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的。</a:t>
            </a:r>
            <a:endParaRPr lang="en-CA" altLang="zh-CN" sz="1900" dirty="0">
              <a:solidFill>
                <a:srgbClr val="383838"/>
              </a:solidFill>
              <a:latin typeface="Microsoft YaHei" panose="020B0503020204020204" pitchFamily="34" charset="-122"/>
              <a:ea typeface="Microsoft YaHei" panose="020B0503020204020204" pitchFamily="34" charset="-122"/>
              <a:cs typeface="Patrick Hand" pitchFamily="34" charset="-120"/>
            </a:endParaRPr>
          </a:p>
          <a:p>
            <a:pPr marL="0" indent="0" algn="l">
              <a:lnSpc>
                <a:spcPts val="3100"/>
              </a:lnSpc>
              <a:buNone/>
            </a:pPr>
            <a:r>
              <a:rPr lang="zh-CN" altLang="en-US" sz="1900" dirty="0">
                <a:solidFill>
                  <a:srgbClr val="383838"/>
                </a:solidFill>
                <a:latin typeface="Microsoft YaHei" panose="020B0503020204020204" pitchFamily="34" charset="-122"/>
                <a:ea typeface="Microsoft YaHei" panose="020B0503020204020204" pitchFamily="34" charset="-122"/>
              </a:rPr>
              <a:t>例如，马可福音记载了一连五次的争论（</a:t>
            </a:r>
            <a:r>
              <a:rPr lang="en-US" altLang="zh-CN" sz="1900" dirty="0">
                <a:solidFill>
                  <a:srgbClr val="383838"/>
                </a:solidFill>
                <a:latin typeface="Microsoft YaHei" panose="020B0503020204020204" pitchFamily="34" charset="-122"/>
                <a:ea typeface="Microsoft YaHei" panose="020B0503020204020204" pitchFamily="34" charset="-122"/>
              </a:rPr>
              <a:t>2:1-3:6</a:t>
            </a:r>
            <a:r>
              <a:rPr lang="zh-CN" altLang="en-US" sz="1900" dirty="0">
                <a:solidFill>
                  <a:srgbClr val="383838"/>
                </a:solidFill>
                <a:latin typeface="Microsoft YaHei" panose="020B0503020204020204" pitchFamily="34" charset="-122"/>
                <a:ea typeface="Microsoft YaHei" panose="020B0503020204020204" pitchFamily="34" charset="-122"/>
              </a:rPr>
              <a:t>）</a:t>
            </a:r>
            <a:endParaRPr lang="en-CA" altLang="zh-CN" sz="1900" dirty="0">
              <a:solidFill>
                <a:srgbClr val="383838"/>
              </a:solidFill>
              <a:latin typeface="Microsoft YaHei" panose="020B0503020204020204" pitchFamily="34" charset="-122"/>
              <a:ea typeface="Microsoft YaHei" panose="020B0503020204020204" pitchFamily="34" charset="-122"/>
            </a:endParaRPr>
          </a:p>
          <a:p>
            <a:pPr marL="0" indent="0" algn="l">
              <a:lnSpc>
                <a:spcPts val="3100"/>
              </a:lnSpc>
              <a:buNone/>
            </a:pPr>
            <a:r>
              <a:rPr lang="en-CA" altLang="zh-CN" sz="1900" dirty="0">
                <a:solidFill>
                  <a:srgbClr val="383838"/>
                </a:solidFill>
                <a:latin typeface="Microsoft YaHei" panose="020B0503020204020204" pitchFamily="34" charset="-122"/>
                <a:ea typeface="Microsoft YaHei" panose="020B0503020204020204" pitchFamily="34" charset="-122"/>
              </a:rPr>
              <a:t>          </a:t>
            </a:r>
            <a:r>
              <a:rPr lang="zh-CN" altLang="en-US" sz="1900" dirty="0">
                <a:solidFill>
                  <a:srgbClr val="383838"/>
                </a:solidFill>
                <a:latin typeface="Microsoft YaHei" panose="020B0503020204020204" pitchFamily="34" charset="-122"/>
                <a:ea typeface="Microsoft YaHei" panose="020B0503020204020204" pitchFamily="34" charset="-122"/>
              </a:rPr>
              <a:t>马太福音则将这些材料分散布置在其他事件之间（</a:t>
            </a:r>
            <a:r>
              <a:rPr lang="en-US" altLang="zh-CN" sz="1900" dirty="0">
                <a:solidFill>
                  <a:srgbClr val="383838"/>
                </a:solidFill>
                <a:latin typeface="Microsoft YaHei" panose="020B0503020204020204" pitchFamily="34" charset="-122"/>
                <a:ea typeface="Microsoft YaHei" panose="020B0503020204020204" pitchFamily="34" charset="-122"/>
              </a:rPr>
              <a:t>8-12</a:t>
            </a:r>
            <a:r>
              <a:rPr lang="zh-CN" altLang="en-US" sz="1900" dirty="0">
                <a:solidFill>
                  <a:srgbClr val="383838"/>
                </a:solidFill>
                <a:latin typeface="Microsoft YaHei" panose="020B0503020204020204" pitchFamily="34" charset="-122"/>
                <a:ea typeface="Microsoft YaHei" panose="020B0503020204020204" pitchFamily="34" charset="-122"/>
              </a:rPr>
              <a:t>章）。</a:t>
            </a:r>
            <a:endParaRPr lang="en-CA" sz="1900" dirty="0">
              <a:solidFill>
                <a:srgbClr val="383838"/>
              </a:solidFill>
              <a:latin typeface="Microsoft YaHei" panose="020B0503020204020204" pitchFamily="34" charset="-122"/>
              <a:ea typeface="Microsoft YaHei" panose="020B0503020204020204" pitchFamily="34" charset="-122"/>
            </a:endParaRPr>
          </a:p>
        </p:txBody>
      </p:sp>
      <p:sp>
        <p:nvSpPr>
          <p:cNvPr id="6" name="Text 4"/>
          <p:cNvSpPr/>
          <p:nvPr/>
        </p:nvSpPr>
        <p:spPr>
          <a:xfrm>
            <a:off x="864036" y="3162698"/>
            <a:ext cx="6569592" cy="308610"/>
          </a:xfrm>
          <a:prstGeom prst="rect">
            <a:avLst/>
          </a:prstGeom>
          <a:noFill/>
          <a:ln/>
        </p:spPr>
        <p:txBody>
          <a:bodyPr wrap="none" lIns="0" tIns="0" rIns="0" bIns="0" rtlCol="0" anchor="t"/>
          <a:lstStyle/>
          <a:p>
            <a:pPr marL="0" indent="0" algn="l">
              <a:lnSpc>
                <a:spcPts val="2400"/>
              </a:lnSpc>
              <a:buNone/>
            </a:pPr>
            <a:r>
              <a:rPr lang="zh-CN" altLang="en-US" sz="2800" b="1" dirty="0">
                <a:solidFill>
                  <a:srgbClr val="383838"/>
                </a:solidFill>
                <a:latin typeface="Microsoft YaHei" panose="020B0503020204020204" pitchFamily="34" charset="-122"/>
                <a:ea typeface="Microsoft YaHei" panose="020B0503020204020204" pitchFamily="34" charset="-122"/>
              </a:rPr>
              <a:t>表达主题：</a:t>
            </a:r>
            <a:r>
              <a:rPr lang="zh-CN" altLang="en-US" sz="1900" dirty="0">
                <a:solidFill>
                  <a:srgbClr val="383838"/>
                </a:solidFill>
                <a:latin typeface="Microsoft YaHei" panose="020B0503020204020204" pitchFamily="34" charset="-122"/>
                <a:ea typeface="Microsoft YaHei" panose="020B0503020204020204" pitchFamily="34" charset="-122"/>
              </a:rPr>
              <a:t>都承认</a:t>
            </a:r>
            <a:r>
              <a:rPr lang="zh-CN" altLang="en-US" sz="1900" b="1" dirty="0">
                <a:solidFill>
                  <a:srgbClr val="C00000"/>
                </a:solidFill>
                <a:latin typeface="Microsoft YaHei" panose="020B0503020204020204" pitchFamily="34" charset="-122"/>
                <a:ea typeface="Microsoft YaHei" panose="020B0503020204020204" pitchFamily="34" charset="-122"/>
              </a:rPr>
              <a:t>耶稣就是那一位神应许要来的弥赛亚</a:t>
            </a:r>
            <a:r>
              <a:rPr lang="zh-CN" altLang="en-US" sz="1900" dirty="0">
                <a:solidFill>
                  <a:srgbClr val="383838"/>
                </a:solidFill>
                <a:latin typeface="Microsoft YaHei" panose="020B0503020204020204" pitchFamily="34" charset="-122"/>
                <a:ea typeface="Microsoft YaHei" panose="020B0503020204020204" pitchFamily="34" charset="-122"/>
              </a:rPr>
              <a:t>。</a:t>
            </a:r>
            <a:endParaRPr lang="en-US" sz="1900" dirty="0">
              <a:solidFill>
                <a:srgbClr val="383838"/>
              </a:solidFill>
              <a:latin typeface="Microsoft YaHei" panose="020B0503020204020204" pitchFamily="34" charset="-122"/>
              <a:ea typeface="Microsoft YaHei" panose="020B0503020204020204" pitchFamily="34" charset="-122"/>
            </a:endParaRPr>
          </a:p>
        </p:txBody>
      </p:sp>
      <p:sp>
        <p:nvSpPr>
          <p:cNvPr id="7" name="Text 5"/>
          <p:cNvSpPr/>
          <p:nvPr/>
        </p:nvSpPr>
        <p:spPr>
          <a:xfrm>
            <a:off x="864037" y="3602236"/>
            <a:ext cx="6150054" cy="1271946"/>
          </a:xfrm>
          <a:prstGeom prst="rect">
            <a:avLst/>
          </a:prstGeom>
          <a:noFill/>
          <a:ln/>
        </p:spPr>
        <p:txBody>
          <a:bodyPr wrap="square" lIns="0" tIns="0" rIns="0" bIns="0" rtlCol="0" anchor="t"/>
          <a:lstStyle/>
          <a:p>
            <a:pPr marL="0" indent="0" algn="l">
              <a:lnSpc>
                <a:spcPts val="3100"/>
              </a:lnSpc>
              <a:buNone/>
            </a:pPr>
            <a:r>
              <a:rPr lang="en-US" sz="1900" b="1" dirty="0" err="1">
                <a:solidFill>
                  <a:srgbClr val="C00000"/>
                </a:solidFill>
                <a:latin typeface="Microsoft YaHei" panose="020B0503020204020204" pitchFamily="34" charset="-122"/>
                <a:ea typeface="Microsoft YaHei" panose="020B0503020204020204" pitchFamily="34" charset="-122"/>
                <a:cs typeface="Patrick Hand" pitchFamily="34" charset="-120"/>
              </a:rPr>
              <a:t>马太、马可</a:t>
            </a:r>
            <a:r>
              <a:rPr lang="en-US" sz="1900" b="1" dirty="0">
                <a:solidFill>
                  <a:srgbClr val="C00000"/>
                </a:solidFill>
                <a:latin typeface="Microsoft YaHei" panose="020B0503020204020204" pitchFamily="34" charset="-122"/>
                <a:ea typeface="Microsoft YaHei" panose="020B0503020204020204" pitchFamily="34" charset="-122"/>
                <a:cs typeface="Patrick Hand" pitchFamily="34" charset="-120"/>
              </a:rPr>
              <a:t> </a:t>
            </a:r>
            <a:r>
              <a:rPr lang="en-US" sz="1900" dirty="0">
                <a:latin typeface="Microsoft YaHei" panose="020B0503020204020204" pitchFamily="34" charset="-122"/>
                <a:ea typeface="Microsoft YaHei" panose="020B0503020204020204" pitchFamily="34" charset="-122"/>
                <a:cs typeface="Patrick Hand" pitchFamily="34" charset="-120"/>
              </a:rPr>
              <a:t>和</a:t>
            </a:r>
            <a:r>
              <a:rPr lang="en-US" sz="1900" b="1" dirty="0">
                <a:latin typeface="Microsoft YaHei" panose="020B0503020204020204" pitchFamily="34" charset="-122"/>
                <a:ea typeface="Microsoft YaHei" panose="020B0503020204020204" pitchFamily="34" charset="-122"/>
                <a:cs typeface="Patrick Hand" pitchFamily="34" charset="-120"/>
              </a:rPr>
              <a:t> </a:t>
            </a:r>
            <a:r>
              <a:rPr lang="en-US" sz="1900" b="1" dirty="0" err="1">
                <a:solidFill>
                  <a:srgbClr val="C00000"/>
                </a:solidFill>
                <a:latin typeface="Microsoft YaHei" panose="020B0503020204020204" pitchFamily="34" charset="-122"/>
                <a:ea typeface="Microsoft YaHei" panose="020B0503020204020204" pitchFamily="34" charset="-122"/>
                <a:cs typeface="Patrick Hand" pitchFamily="34" charset="-120"/>
              </a:rPr>
              <a:t>路加</a:t>
            </a:r>
            <a:r>
              <a:rPr lang="en-US" sz="1900" b="1" dirty="0">
                <a:solidFill>
                  <a:srgbClr val="C00000"/>
                </a:solidFill>
                <a:latin typeface="Microsoft YaHei" panose="020B0503020204020204" pitchFamily="34" charset="-122"/>
                <a:ea typeface="Microsoft YaHei" panose="020B0503020204020204" pitchFamily="34" charset="-122"/>
                <a:cs typeface="Patrick Hand" pitchFamily="34" charset="-120"/>
              </a:rPr>
              <a:t> </a:t>
            </a:r>
            <a:r>
              <a:rPr lang="en-US" sz="1900" dirty="0" err="1">
                <a:solidFill>
                  <a:srgbClr val="383838"/>
                </a:solidFill>
                <a:latin typeface="Microsoft YaHei" panose="020B0503020204020204" pitchFamily="34" charset="-122"/>
                <a:ea typeface="Microsoft YaHei" panose="020B0503020204020204" pitchFamily="34" charset="-122"/>
                <a:cs typeface="Patrick Hand" pitchFamily="34" charset="-120"/>
              </a:rPr>
              <a:t>被称为"</a:t>
            </a:r>
            <a:r>
              <a:rPr lang="en-US" sz="1900" b="1" dirty="0" err="1">
                <a:solidFill>
                  <a:srgbClr val="0000FF"/>
                </a:solidFill>
                <a:latin typeface="Microsoft YaHei" panose="020B0503020204020204" pitchFamily="34" charset="-122"/>
                <a:ea typeface="Microsoft YaHei" panose="020B0503020204020204" pitchFamily="34" charset="-122"/>
                <a:cs typeface="Patrick Hand" pitchFamily="34" charset="-120"/>
              </a:rPr>
              <a:t>符类福音书</a:t>
            </a:r>
            <a:r>
              <a:rPr lang="en-US" sz="1900" b="1" dirty="0">
                <a:latin typeface="Microsoft YaHei" panose="020B0503020204020204" pitchFamily="34" charset="-122"/>
                <a:ea typeface="Microsoft YaHei" panose="020B0503020204020204" pitchFamily="34" charset="-122"/>
                <a:cs typeface="Patrick Hand" pitchFamily="34" charset="-120"/>
              </a:rPr>
              <a:t>(</a:t>
            </a:r>
            <a:r>
              <a:rPr lang="en-US" sz="1800" b="1" dirty="0" err="1">
                <a:effectLst/>
                <a:latin typeface="Calibri" panose="020F0502020204030204" pitchFamily="34" charset="0"/>
                <a:ea typeface="SimSun" panose="02010600030101010101" pitchFamily="2" charset="-122"/>
                <a:cs typeface="Times New Roman" panose="02020603050405020304" pitchFamily="18" charset="0"/>
              </a:rPr>
              <a:t>synotics</a:t>
            </a:r>
            <a:r>
              <a:rPr lang="en-US" sz="1900" b="1" dirty="0">
                <a:latin typeface="Microsoft YaHei" panose="020B0503020204020204" pitchFamily="34" charset="-122"/>
                <a:ea typeface="Microsoft YaHei" panose="020B0503020204020204" pitchFamily="34" charset="-122"/>
                <a:cs typeface="Patrick Hand" pitchFamily="34" charset="-120"/>
              </a:rPr>
              <a:t>)</a:t>
            </a:r>
            <a:r>
              <a:rPr 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sz="1900" dirty="0" err="1">
                <a:solidFill>
                  <a:srgbClr val="383838"/>
                </a:solidFill>
                <a:latin typeface="Microsoft YaHei" panose="020B0503020204020204" pitchFamily="34" charset="-122"/>
                <a:ea typeface="Microsoft YaHei" panose="020B0503020204020204" pitchFamily="34" charset="-122"/>
                <a:cs typeface="Patrick Hand" pitchFamily="34" charset="-120"/>
              </a:rPr>
              <a:t>因为它们在许多地方相似，以"</a:t>
            </a:r>
            <a:r>
              <a:rPr lang="en-US" sz="1900" b="1" dirty="0" err="1">
                <a:solidFill>
                  <a:srgbClr val="0000FF"/>
                </a:solidFill>
                <a:latin typeface="Microsoft YaHei" panose="020B0503020204020204" pitchFamily="34" charset="-122"/>
                <a:ea typeface="Microsoft YaHei" panose="020B0503020204020204" pitchFamily="34" charset="-122"/>
                <a:cs typeface="Patrick Hand" pitchFamily="34" charset="-120"/>
              </a:rPr>
              <a:t>从地上开始向上发展</a:t>
            </a:r>
            <a:r>
              <a:rPr lang="en-US" sz="1900" dirty="0" err="1">
                <a:solidFill>
                  <a:srgbClr val="383838"/>
                </a:solidFill>
                <a:latin typeface="Microsoft YaHei" panose="020B0503020204020204" pitchFamily="34" charset="-122"/>
                <a:ea typeface="Microsoft YaHei" panose="020B0503020204020204" pitchFamily="34" charset="-122"/>
                <a:cs typeface="Patrick Hand" pitchFamily="34" charset="-120"/>
              </a:rPr>
              <a:t>"的方式讲述耶稣的故事</a:t>
            </a:r>
            <a:r>
              <a:rPr 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sz="1900" dirty="0">
                <a:solidFill>
                  <a:srgbClr val="383838"/>
                </a:solidFill>
                <a:latin typeface="Microsoft YaHei" panose="020B0503020204020204" pitchFamily="34" charset="-122"/>
                <a:ea typeface="Microsoft YaHei" panose="020B0503020204020204" pitchFamily="34" charset="-122"/>
              </a:rPr>
              <a:t>逐步描述并举出证据表明耶稣是弥赛亚。</a:t>
            </a:r>
            <a:endParaRPr lang="en-US" sz="1900" dirty="0">
              <a:solidFill>
                <a:srgbClr val="383838"/>
              </a:solidFill>
              <a:latin typeface="Microsoft YaHei" panose="020B0503020204020204" pitchFamily="34" charset="-122"/>
              <a:ea typeface="Microsoft YaHei" panose="020B0503020204020204" pitchFamily="34" charset="-122"/>
            </a:endParaRPr>
          </a:p>
        </p:txBody>
      </p:sp>
      <p:sp>
        <p:nvSpPr>
          <p:cNvPr id="8" name="Text 6"/>
          <p:cNvSpPr/>
          <p:nvPr/>
        </p:nvSpPr>
        <p:spPr>
          <a:xfrm>
            <a:off x="864037" y="5286574"/>
            <a:ext cx="6150054" cy="118514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而 </a:t>
            </a:r>
            <a:r>
              <a:rPr lang="en-US" sz="1900" b="1" dirty="0" err="1">
                <a:solidFill>
                  <a:srgbClr val="C00000"/>
                </a:solidFill>
                <a:latin typeface="Microsoft YaHei" panose="020B0503020204020204" pitchFamily="34" charset="-122"/>
                <a:ea typeface="Microsoft YaHei" panose="020B0503020204020204" pitchFamily="34" charset="-122"/>
                <a:cs typeface="Patrick Hand" pitchFamily="34" charset="-120"/>
              </a:rPr>
              <a:t>约翰</a:t>
            </a:r>
            <a:r>
              <a:rPr 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 </a:t>
            </a:r>
            <a:r>
              <a:rPr lang="en-US" sz="1900" dirty="0" err="1">
                <a:solidFill>
                  <a:srgbClr val="383838"/>
                </a:solidFill>
                <a:latin typeface="Microsoft YaHei" panose="020B0503020204020204" pitchFamily="34" charset="-122"/>
                <a:ea typeface="Microsoft YaHei" panose="020B0503020204020204" pitchFamily="34" charset="-122"/>
                <a:cs typeface="Patrick Hand" pitchFamily="34" charset="-120"/>
              </a:rPr>
              <a:t>则用"</a:t>
            </a:r>
            <a:r>
              <a:rPr lang="en-US" sz="1900" b="1" dirty="0" err="1">
                <a:solidFill>
                  <a:srgbClr val="0000FF"/>
                </a:solidFill>
                <a:latin typeface="Microsoft YaHei" panose="020B0503020204020204" pitchFamily="34" charset="-122"/>
                <a:ea typeface="Microsoft YaHei" panose="020B0503020204020204" pitchFamily="34" charset="-122"/>
              </a:rPr>
              <a:t>从天上降下</a:t>
            </a:r>
            <a:r>
              <a:rPr lang="en-US" sz="1900" dirty="0" err="1">
                <a:solidFill>
                  <a:srgbClr val="383838"/>
                </a:solidFill>
                <a:latin typeface="Microsoft YaHei" panose="020B0503020204020204" pitchFamily="34" charset="-122"/>
                <a:ea typeface="Microsoft YaHei" panose="020B0503020204020204" pitchFamily="34" charset="-122"/>
                <a:cs typeface="Patrick Hand" pitchFamily="34" charset="-120"/>
              </a:rPr>
              <a:t>"的方式讲述，在第一章开头就说明尚未成为肉身的道如何成为肉身，对耶稣的展现更直接和明确</a:t>
            </a:r>
            <a:r>
              <a:rPr lang="en-US" sz="1900"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sz="1900" dirty="0">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72254" y="625197"/>
            <a:ext cx="3702610" cy="441365"/>
          </a:xfrm>
          <a:prstGeom prst="rect">
            <a:avLst/>
          </a:prstGeom>
          <a:noFill/>
          <a:ln/>
        </p:spPr>
        <p:txBody>
          <a:bodyPr wrap="none" lIns="0" tIns="0" rIns="0" bIns="0" rtlCol="0" anchor="t"/>
          <a:lstStyle/>
          <a:p>
            <a:pPr marL="0" indent="0" algn="l">
              <a:lnSpc>
                <a:spcPts val="3450"/>
              </a:lnSpc>
              <a:buNone/>
            </a:pP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四福音书的独特之处</a:t>
            </a:r>
            <a:endParaRPr lang="en-US" sz="4000" b="1" dirty="0">
              <a:latin typeface="Microsoft YaHei" panose="020B0503020204020204" pitchFamily="34" charset="-122"/>
              <a:ea typeface="Microsoft YaHei" panose="020B0503020204020204" pitchFamily="34" charset="-122"/>
            </a:endParaRPr>
          </a:p>
        </p:txBody>
      </p:sp>
      <p:sp>
        <p:nvSpPr>
          <p:cNvPr id="4" name="Shape 1"/>
          <p:cNvSpPr/>
          <p:nvPr/>
        </p:nvSpPr>
        <p:spPr>
          <a:xfrm>
            <a:off x="5626814" y="1331357"/>
            <a:ext cx="8780066" cy="1365290"/>
          </a:xfrm>
          <a:prstGeom prst="roundRect">
            <a:avLst>
              <a:gd name="adj" fmla="val 5431"/>
            </a:avLst>
          </a:prstGeom>
          <a:solidFill>
            <a:srgbClr val="E6E6E6"/>
          </a:solidFill>
          <a:ln w="7620">
            <a:solidFill>
              <a:srgbClr val="CCCCCC"/>
            </a:solidFill>
            <a:prstDash val="solid"/>
          </a:ln>
        </p:spPr>
      </p:sp>
      <p:sp>
        <p:nvSpPr>
          <p:cNvPr id="5" name="Text 2"/>
          <p:cNvSpPr/>
          <p:nvPr/>
        </p:nvSpPr>
        <p:spPr>
          <a:xfrm>
            <a:off x="5810885" y="1515428"/>
            <a:ext cx="1851242" cy="220623"/>
          </a:xfrm>
          <a:prstGeom prst="rect">
            <a:avLst/>
          </a:prstGeom>
          <a:noFill/>
          <a:ln/>
        </p:spPr>
        <p:txBody>
          <a:bodyPr wrap="none" lIns="0" tIns="0" rIns="0" bIns="0" rtlCol="0" anchor="t"/>
          <a:lstStyle/>
          <a:p>
            <a:pPr marL="0" indent="0" algn="l">
              <a:lnSpc>
                <a:spcPts val="1700"/>
              </a:lnSpc>
              <a:buNone/>
            </a:pPr>
            <a:r>
              <a:rPr lang="en-US" sz="2400" b="1" dirty="0">
                <a:solidFill>
                  <a:srgbClr val="383838"/>
                </a:solidFill>
                <a:latin typeface="Microsoft YaHei" panose="020B0503020204020204" pitchFamily="34" charset="-122"/>
                <a:ea typeface="Microsoft YaHei" panose="020B0503020204020204" pitchFamily="34" charset="-122"/>
                <a:cs typeface="Patrick Hand" pitchFamily="34" charset="-120"/>
              </a:rPr>
              <a:t>马太福音</a:t>
            </a:r>
            <a:endParaRPr lang="en-US" sz="2400" b="1" dirty="0">
              <a:latin typeface="Microsoft YaHei" panose="020B0503020204020204" pitchFamily="34" charset="-122"/>
              <a:ea typeface="Microsoft YaHei" panose="020B0503020204020204" pitchFamily="34" charset="-122"/>
            </a:endParaRPr>
          </a:p>
        </p:txBody>
      </p:sp>
      <p:sp>
        <p:nvSpPr>
          <p:cNvPr id="6" name="Text 3"/>
          <p:cNvSpPr/>
          <p:nvPr/>
        </p:nvSpPr>
        <p:spPr>
          <a:xfrm>
            <a:off x="5810884" y="1841897"/>
            <a:ext cx="7906357" cy="282416"/>
          </a:xfrm>
          <a:prstGeom prst="rect">
            <a:avLst/>
          </a:prstGeom>
          <a:noFill/>
          <a:ln/>
        </p:spPr>
        <p:txBody>
          <a:bodyPr wrap="none" lIns="0" tIns="0" rIns="0" bIns="0" rtlCol="0" anchor="t"/>
          <a:lstStyle/>
          <a:p>
            <a:pPr marL="0" indent="0" algn="l">
              <a:lnSpc>
                <a:spcPts val="2200"/>
              </a:lnSpc>
              <a:buNone/>
            </a:pP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包含六段耶稣的大段教导（5-7；10；13；18；24-25章）。</a:t>
            </a:r>
            <a:endParaRPr lang="en-US" dirty="0">
              <a:latin typeface="Microsoft YaHei" panose="020B0503020204020204" pitchFamily="34" charset="-122"/>
              <a:ea typeface="Microsoft YaHei" panose="020B0503020204020204" pitchFamily="34" charset="-122"/>
            </a:endParaRPr>
          </a:p>
        </p:txBody>
      </p:sp>
      <p:sp>
        <p:nvSpPr>
          <p:cNvPr id="7" name="Text 4"/>
          <p:cNvSpPr/>
          <p:nvPr/>
        </p:nvSpPr>
        <p:spPr>
          <a:xfrm>
            <a:off x="5810884" y="2230160"/>
            <a:ext cx="8512775" cy="282416"/>
          </a:xfrm>
          <a:prstGeom prst="rect">
            <a:avLst/>
          </a:prstGeom>
          <a:noFill/>
          <a:ln/>
        </p:spPr>
        <p:txBody>
          <a:bodyPr wrap="none" lIns="0" tIns="0" rIns="0" bIns="0" rtlCol="0" anchor="t"/>
          <a:lstStyle/>
          <a:p>
            <a:pPr marL="0" indent="0" algn="l">
              <a:lnSpc>
                <a:spcPts val="2200"/>
              </a:lnSpc>
              <a:buNone/>
            </a:pP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最关心的是解释</a:t>
            </a:r>
            <a:r>
              <a:rPr lang="en-US" b="1" dirty="0">
                <a:solidFill>
                  <a:srgbClr val="0000FF"/>
                </a:solidFill>
                <a:latin typeface="Microsoft YaHei" panose="020B0503020204020204" pitchFamily="34" charset="-122"/>
                <a:ea typeface="Microsoft YaHei" panose="020B0503020204020204" pitchFamily="34" charset="-122"/>
                <a:cs typeface="Patrick Hand" pitchFamily="34" charset="-120"/>
              </a:rPr>
              <a:t>耶稣如何成就了弥赛亚预言</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，以及以色列如何拒绝承认耶稣为弥赛亚。</a:t>
            </a:r>
            <a:endParaRPr lang="en-US" dirty="0">
              <a:latin typeface="Microsoft YaHei" panose="020B0503020204020204" pitchFamily="34" charset="-122"/>
              <a:ea typeface="Microsoft YaHei" panose="020B0503020204020204" pitchFamily="34" charset="-122"/>
            </a:endParaRPr>
          </a:p>
        </p:txBody>
      </p:sp>
      <p:sp>
        <p:nvSpPr>
          <p:cNvPr id="8" name="Shape 5"/>
          <p:cNvSpPr/>
          <p:nvPr/>
        </p:nvSpPr>
        <p:spPr>
          <a:xfrm>
            <a:off x="5626814" y="2873096"/>
            <a:ext cx="8780066" cy="1455063"/>
          </a:xfrm>
          <a:prstGeom prst="roundRect">
            <a:avLst>
              <a:gd name="adj" fmla="val 5431"/>
            </a:avLst>
          </a:prstGeom>
          <a:solidFill>
            <a:srgbClr val="E6E6E6"/>
          </a:solidFill>
          <a:ln w="7620">
            <a:solidFill>
              <a:srgbClr val="CCCCCC"/>
            </a:solidFill>
            <a:prstDash val="solid"/>
          </a:ln>
        </p:spPr>
      </p:sp>
      <p:sp>
        <p:nvSpPr>
          <p:cNvPr id="9" name="Text 6"/>
          <p:cNvSpPr/>
          <p:nvPr/>
        </p:nvSpPr>
        <p:spPr>
          <a:xfrm>
            <a:off x="5810885" y="3057168"/>
            <a:ext cx="1851242" cy="220623"/>
          </a:xfrm>
          <a:prstGeom prst="rect">
            <a:avLst/>
          </a:prstGeom>
          <a:noFill/>
          <a:ln/>
        </p:spPr>
        <p:txBody>
          <a:bodyPr wrap="none" lIns="0" tIns="0" rIns="0" bIns="0" rtlCol="0" anchor="t"/>
          <a:lstStyle/>
          <a:p>
            <a:pPr marL="0" indent="0" algn="l">
              <a:lnSpc>
                <a:spcPts val="1700"/>
              </a:lnSpc>
              <a:buNone/>
            </a:pPr>
            <a:r>
              <a:rPr lang="en-US" sz="2800" b="1" dirty="0">
                <a:solidFill>
                  <a:srgbClr val="383838"/>
                </a:solidFill>
                <a:latin typeface="Microsoft YaHei" panose="020B0503020204020204" pitchFamily="34" charset="-122"/>
                <a:ea typeface="Microsoft YaHei" panose="020B0503020204020204" pitchFamily="34" charset="-122"/>
                <a:cs typeface="Patrick Hand" pitchFamily="34" charset="-120"/>
              </a:rPr>
              <a:t>马可福音</a:t>
            </a:r>
            <a:endParaRPr lang="en-US" sz="2800" b="1" dirty="0">
              <a:latin typeface="Microsoft YaHei" panose="020B0503020204020204" pitchFamily="34" charset="-122"/>
              <a:ea typeface="Microsoft YaHei" panose="020B0503020204020204" pitchFamily="34" charset="-122"/>
            </a:endParaRPr>
          </a:p>
        </p:txBody>
      </p:sp>
      <p:sp>
        <p:nvSpPr>
          <p:cNvPr id="10" name="Text 7"/>
          <p:cNvSpPr/>
          <p:nvPr/>
        </p:nvSpPr>
        <p:spPr>
          <a:xfrm>
            <a:off x="5810884" y="3383636"/>
            <a:ext cx="8512775" cy="944523"/>
          </a:xfrm>
          <a:prstGeom prst="rect">
            <a:avLst/>
          </a:prstGeom>
          <a:noFill/>
          <a:ln/>
        </p:spPr>
        <p:txBody>
          <a:bodyPr wrap="square" lIns="0" tIns="0" rIns="0" bIns="0" rtlCol="0" anchor="t"/>
          <a:lstStyle/>
          <a:p>
            <a:pPr>
              <a:lnSpc>
                <a:spcPts val="2200"/>
              </a:lnSpc>
            </a:pPr>
            <a:r>
              <a:rPr lang="en-US" b="1" dirty="0">
                <a:solidFill>
                  <a:srgbClr val="0000FF"/>
                </a:solidFill>
                <a:latin typeface="Microsoft YaHei" panose="020B0503020204020204" pitchFamily="34" charset="-122"/>
                <a:ea typeface="Microsoft YaHei" panose="020B0503020204020204" pitchFamily="34" charset="-122"/>
              </a:rPr>
              <a:t>最早成书</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的福音书，</a:t>
            </a:r>
            <a:r>
              <a:rPr lang="en-US" b="1" dirty="0">
                <a:solidFill>
                  <a:srgbClr val="C00000"/>
                </a:solidFill>
                <a:latin typeface="Microsoft YaHei" panose="020B0503020204020204" pitchFamily="34" charset="-122"/>
                <a:ea typeface="Microsoft YaHei" panose="020B0503020204020204" pitchFamily="34" charset="-122"/>
                <a:cs typeface="Patrick Hand" pitchFamily="34" charset="-120"/>
              </a:rPr>
              <a:t>强</a:t>
            </a:r>
            <a:r>
              <a:rPr lang="en-US" b="1" dirty="0">
                <a:solidFill>
                  <a:srgbClr val="C00000"/>
                </a:solidFill>
                <a:latin typeface="Microsoft YaHei" panose="020B0503020204020204" pitchFamily="34" charset="-122"/>
                <a:ea typeface="Microsoft YaHei" panose="020B0503020204020204" pitchFamily="34" charset="-122"/>
              </a:rPr>
              <a:t>调基督的死</a:t>
            </a:r>
            <a:r>
              <a:rPr lang="en-US" b="1" dirty="0">
                <a:solidFill>
                  <a:srgbClr val="C00000"/>
                </a:solidFill>
                <a:latin typeface="Microsoft YaHei" panose="020B0503020204020204" pitchFamily="34" charset="-122"/>
                <a:ea typeface="Microsoft YaHei" panose="020B0503020204020204" pitchFamily="34" charset="-122"/>
                <a:cs typeface="Patrick Hand" pitchFamily="34" charset="-120"/>
              </a:rPr>
              <a:t>与复活</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。全书四分之一的篇幅聚焦在耶稣生命中的最后一周。更关注</a:t>
            </a:r>
            <a:r>
              <a:rPr lang="en-US" b="1" dirty="0">
                <a:solidFill>
                  <a:srgbClr val="C00000"/>
                </a:solidFill>
                <a:latin typeface="Microsoft YaHei" panose="020B0503020204020204" pitchFamily="34" charset="-122"/>
                <a:ea typeface="Microsoft YaHei" panose="020B0503020204020204" pitchFamily="34" charset="-122"/>
              </a:rPr>
              <a:t>耶稣的行动</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，而</a:t>
            </a:r>
            <a:r>
              <a:rPr lang="en-US" b="1" dirty="0">
                <a:solidFill>
                  <a:srgbClr val="C00000"/>
                </a:solidFill>
                <a:latin typeface="Microsoft YaHei" panose="020B0503020204020204" pitchFamily="34" charset="-122"/>
                <a:ea typeface="Microsoft YaHei" panose="020B0503020204020204" pitchFamily="34" charset="-122"/>
              </a:rPr>
              <a:t>不是教导</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。只记录了耶稣的两段讲论，但记载了</a:t>
            </a:r>
            <a:r>
              <a:rPr lang="en-US" b="1" dirty="0">
                <a:solidFill>
                  <a:srgbClr val="C00000"/>
                </a:solidFill>
                <a:latin typeface="Microsoft YaHei" panose="020B0503020204020204" pitchFamily="34" charset="-122"/>
                <a:ea typeface="Microsoft YaHei" panose="020B0503020204020204" pitchFamily="34" charset="-122"/>
              </a:rPr>
              <a:t>20个神迹故事</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a:p>
            <a:pPr marL="0" indent="0" algn="l">
              <a:lnSpc>
                <a:spcPts val="2200"/>
              </a:lnSpc>
              <a:buNone/>
            </a:pPr>
            <a:endParaRPr lang="en-US" dirty="0">
              <a:solidFill>
                <a:srgbClr val="383838"/>
              </a:solidFill>
              <a:latin typeface="Microsoft YaHei" panose="020B0503020204020204" pitchFamily="34" charset="-122"/>
              <a:ea typeface="Microsoft YaHei" panose="020B0503020204020204" pitchFamily="34" charset="-122"/>
              <a:cs typeface="Patrick Hand" pitchFamily="34" charset="-120"/>
            </a:endParaRPr>
          </a:p>
        </p:txBody>
      </p:sp>
      <p:sp>
        <p:nvSpPr>
          <p:cNvPr id="12" name="Shape 9"/>
          <p:cNvSpPr/>
          <p:nvPr/>
        </p:nvSpPr>
        <p:spPr>
          <a:xfrm>
            <a:off x="5630924" y="4524056"/>
            <a:ext cx="8780066" cy="1365290"/>
          </a:xfrm>
          <a:prstGeom prst="roundRect">
            <a:avLst>
              <a:gd name="adj" fmla="val 5431"/>
            </a:avLst>
          </a:prstGeom>
          <a:solidFill>
            <a:srgbClr val="E6E6E6"/>
          </a:solidFill>
          <a:ln w="7620">
            <a:solidFill>
              <a:srgbClr val="CCCCCC"/>
            </a:solidFill>
            <a:prstDash val="solid"/>
          </a:ln>
        </p:spPr>
      </p:sp>
      <p:sp>
        <p:nvSpPr>
          <p:cNvPr id="13" name="Text 10"/>
          <p:cNvSpPr/>
          <p:nvPr/>
        </p:nvSpPr>
        <p:spPr>
          <a:xfrm>
            <a:off x="5814995" y="4708126"/>
            <a:ext cx="1851242" cy="220623"/>
          </a:xfrm>
          <a:prstGeom prst="rect">
            <a:avLst/>
          </a:prstGeom>
          <a:noFill/>
          <a:ln/>
        </p:spPr>
        <p:txBody>
          <a:bodyPr wrap="none" lIns="0" tIns="0" rIns="0" bIns="0" rtlCol="0" anchor="t"/>
          <a:lstStyle/>
          <a:p>
            <a:pPr marL="0" indent="0" algn="l">
              <a:lnSpc>
                <a:spcPts val="1700"/>
              </a:lnSpc>
              <a:buNone/>
            </a:pPr>
            <a:r>
              <a:rPr lang="en-US" sz="2800" b="1" dirty="0">
                <a:solidFill>
                  <a:srgbClr val="383838"/>
                </a:solidFill>
                <a:latin typeface="Microsoft YaHei" panose="020B0503020204020204" pitchFamily="34" charset="-122"/>
                <a:ea typeface="Microsoft YaHei" panose="020B0503020204020204" pitchFamily="34" charset="-122"/>
                <a:cs typeface="Patrick Hand" pitchFamily="34" charset="-120"/>
              </a:rPr>
              <a:t>路加福音</a:t>
            </a:r>
            <a:endParaRPr lang="en-US" sz="2800" b="1" dirty="0">
              <a:latin typeface="Microsoft YaHei" panose="020B0503020204020204" pitchFamily="34" charset="-122"/>
              <a:ea typeface="Microsoft YaHei" panose="020B0503020204020204" pitchFamily="34" charset="-122"/>
            </a:endParaRPr>
          </a:p>
        </p:txBody>
      </p:sp>
      <p:sp>
        <p:nvSpPr>
          <p:cNvPr id="14" name="Text 11"/>
          <p:cNvSpPr/>
          <p:nvPr/>
        </p:nvSpPr>
        <p:spPr>
          <a:xfrm>
            <a:off x="5814994" y="5034596"/>
            <a:ext cx="8512775" cy="854750"/>
          </a:xfrm>
          <a:prstGeom prst="rect">
            <a:avLst/>
          </a:prstGeom>
          <a:noFill/>
          <a:ln/>
        </p:spPr>
        <p:txBody>
          <a:bodyPr wrap="square" lIns="0" tIns="0" rIns="0" bIns="0" rtlCol="0" anchor="t"/>
          <a:lstStyle/>
          <a:p>
            <a:pPr>
              <a:lnSpc>
                <a:spcPts val="2200"/>
              </a:lnSpc>
            </a:pPr>
            <a:r>
              <a:rPr lang="en-US" b="1" dirty="0">
                <a:solidFill>
                  <a:srgbClr val="0000FF"/>
                </a:solidFill>
                <a:latin typeface="Microsoft YaHei" panose="020B0503020204020204" pitchFamily="34" charset="-122"/>
                <a:ea typeface="Microsoft YaHei" panose="020B0503020204020204" pitchFamily="34" charset="-122"/>
              </a:rPr>
              <a:t>最长的</a:t>
            </a:r>
            <a:r>
              <a:rPr lang="en-US" b="1" dirty="0">
                <a:solidFill>
                  <a:srgbClr val="C00000"/>
                </a:solidFill>
                <a:latin typeface="Microsoft YaHei" panose="020B0503020204020204" pitchFamily="34" charset="-122"/>
                <a:ea typeface="Microsoft YaHei" panose="020B0503020204020204" pitchFamily="34" charset="-122"/>
              </a:rPr>
              <a:t>一部福</a:t>
            </a:r>
            <a:r>
              <a:rPr lang="en-US" b="1" dirty="0">
                <a:solidFill>
                  <a:srgbClr val="0000FF"/>
                </a:solidFill>
                <a:latin typeface="Microsoft YaHei" panose="020B0503020204020204" pitchFamily="34" charset="-122"/>
                <a:ea typeface="Microsoft YaHei" panose="020B0503020204020204" pitchFamily="34" charset="-122"/>
              </a:rPr>
              <a:t>音书</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，大致按照时间顺序组织叙事，其中穿插结合了讲论、比喻和神迹故事。重要主题包括神的主权、因弥赛亚到来而有的喜乐、基督作为先知的角色，以及神迹的作用。</a:t>
            </a:r>
            <a:endParaRPr lang="en-US" dirty="0">
              <a:latin typeface="Microsoft YaHei" panose="020B0503020204020204" pitchFamily="34" charset="-122"/>
              <a:ea typeface="Microsoft YaHei" panose="020B0503020204020204" pitchFamily="34" charset="-122"/>
            </a:endParaRPr>
          </a:p>
          <a:p>
            <a:pPr marL="0" indent="0" algn="l">
              <a:lnSpc>
                <a:spcPts val="2200"/>
              </a:lnSpc>
              <a:buNone/>
            </a:pPr>
            <a:endParaRPr lang="en-US" dirty="0">
              <a:latin typeface="Microsoft YaHei" panose="020B0503020204020204" pitchFamily="34" charset="-122"/>
              <a:ea typeface="Microsoft YaHei" panose="020B0503020204020204" pitchFamily="34" charset="-122"/>
            </a:endParaRPr>
          </a:p>
        </p:txBody>
      </p:sp>
      <p:sp>
        <p:nvSpPr>
          <p:cNvPr id="16" name="Shape 13"/>
          <p:cNvSpPr/>
          <p:nvPr/>
        </p:nvSpPr>
        <p:spPr>
          <a:xfrm>
            <a:off x="5626814" y="6106598"/>
            <a:ext cx="8780066" cy="1848682"/>
          </a:xfrm>
          <a:prstGeom prst="roundRect">
            <a:avLst>
              <a:gd name="adj" fmla="val 4500"/>
            </a:avLst>
          </a:prstGeom>
          <a:solidFill>
            <a:srgbClr val="E6E6E6"/>
          </a:solidFill>
          <a:ln w="7620">
            <a:solidFill>
              <a:srgbClr val="CCCCCC"/>
            </a:solidFill>
            <a:prstDash val="solid"/>
          </a:ln>
        </p:spPr>
      </p:sp>
      <p:sp>
        <p:nvSpPr>
          <p:cNvPr id="17" name="Text 14"/>
          <p:cNvSpPr/>
          <p:nvPr/>
        </p:nvSpPr>
        <p:spPr>
          <a:xfrm>
            <a:off x="5810885" y="6290668"/>
            <a:ext cx="1851242" cy="220623"/>
          </a:xfrm>
          <a:prstGeom prst="rect">
            <a:avLst/>
          </a:prstGeom>
          <a:noFill/>
          <a:ln/>
        </p:spPr>
        <p:txBody>
          <a:bodyPr wrap="none" lIns="0" tIns="0" rIns="0" bIns="0" rtlCol="0" anchor="t"/>
          <a:lstStyle/>
          <a:p>
            <a:pPr marL="0" indent="0" algn="l">
              <a:lnSpc>
                <a:spcPts val="1700"/>
              </a:lnSpc>
              <a:buNone/>
            </a:pPr>
            <a:r>
              <a:rPr lang="en-US" sz="2800" b="1" dirty="0">
                <a:solidFill>
                  <a:srgbClr val="383838"/>
                </a:solidFill>
                <a:latin typeface="Microsoft YaHei" panose="020B0503020204020204" pitchFamily="34" charset="-122"/>
                <a:ea typeface="Microsoft YaHei" panose="020B0503020204020204" pitchFamily="34" charset="-122"/>
                <a:cs typeface="Patrick Hand" pitchFamily="34" charset="-120"/>
              </a:rPr>
              <a:t>约翰福音</a:t>
            </a:r>
            <a:endParaRPr lang="en-US" sz="2800" b="1" dirty="0">
              <a:latin typeface="Microsoft YaHei" panose="020B0503020204020204" pitchFamily="34" charset="-122"/>
              <a:ea typeface="Microsoft YaHei" panose="020B0503020204020204" pitchFamily="34" charset="-122"/>
            </a:endParaRPr>
          </a:p>
        </p:txBody>
      </p:sp>
      <p:sp>
        <p:nvSpPr>
          <p:cNvPr id="18" name="Text 15"/>
          <p:cNvSpPr/>
          <p:nvPr/>
        </p:nvSpPr>
        <p:spPr>
          <a:xfrm>
            <a:off x="5810884" y="6617138"/>
            <a:ext cx="7906357" cy="282416"/>
          </a:xfrm>
          <a:prstGeom prst="rect">
            <a:avLst/>
          </a:prstGeom>
          <a:noFill/>
          <a:ln/>
        </p:spPr>
        <p:txBody>
          <a:bodyPr wrap="none" lIns="0" tIns="0" rIns="0" bIns="0" rtlCol="0" anchor="t"/>
          <a:lstStyle/>
          <a:p>
            <a:pPr marL="0" indent="0" algn="l">
              <a:lnSpc>
                <a:spcPts val="22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清楚表示</a:t>
            </a:r>
            <a:r>
              <a:rPr lang="en-US" b="1" dirty="0" err="1">
                <a:solidFill>
                  <a:srgbClr val="C00000"/>
                </a:solidFill>
                <a:latin typeface="Microsoft YaHei" panose="020B0503020204020204" pitchFamily="34" charset="-122"/>
                <a:ea typeface="Microsoft YaHei" panose="020B0503020204020204" pitchFamily="34" charset="-122"/>
              </a:rPr>
              <a:t>耶稣是从神那里被差遣来的</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，勇敢地直接宣告这些真理</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dirty="0">
              <a:latin typeface="Microsoft YaHei" panose="020B0503020204020204" pitchFamily="34" charset="-122"/>
              <a:ea typeface="Microsoft YaHei" panose="020B0503020204020204" pitchFamily="34" charset="-122"/>
            </a:endParaRPr>
          </a:p>
        </p:txBody>
      </p:sp>
      <p:sp>
        <p:nvSpPr>
          <p:cNvPr id="19" name="Text 16"/>
          <p:cNvSpPr/>
          <p:nvPr/>
        </p:nvSpPr>
        <p:spPr>
          <a:xfrm>
            <a:off x="5810884" y="7005401"/>
            <a:ext cx="8512775" cy="564833"/>
          </a:xfrm>
          <a:prstGeom prst="rect">
            <a:avLst/>
          </a:prstGeom>
          <a:noFill/>
          <a:ln/>
        </p:spPr>
        <p:txBody>
          <a:bodyPr wrap="square" lIns="0" tIns="0" rIns="0" bIns="0" rtlCol="0" anchor="t"/>
          <a:lstStyle/>
          <a:p>
            <a:pPr marL="0" indent="0" algn="l">
              <a:lnSpc>
                <a:spcPts val="2200"/>
              </a:lnSpc>
              <a:buNone/>
            </a:pP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前三分之二的篇幅，主要记述有关</a:t>
            </a:r>
            <a:r>
              <a:rPr lang="en-US" b="1" dirty="0" err="1">
                <a:solidFill>
                  <a:srgbClr val="C00000"/>
                </a:solidFill>
                <a:latin typeface="Microsoft YaHei" panose="020B0503020204020204" pitchFamily="34" charset="-122"/>
                <a:ea typeface="Microsoft YaHei" panose="020B0503020204020204" pitchFamily="34" charset="-122"/>
              </a:rPr>
              <a:t>耶稣权能</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b="1" dirty="0" err="1">
                <a:solidFill>
                  <a:srgbClr val="C00000"/>
                </a:solidFill>
                <a:latin typeface="Microsoft YaHei" panose="020B0503020204020204" pitchFamily="34" charset="-122"/>
                <a:ea typeface="Microsoft YaHei" panose="020B0503020204020204" pitchFamily="34" charset="-122"/>
              </a:rPr>
              <a:t>权柄</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和</a:t>
            </a:r>
            <a:r>
              <a:rPr lang="en-US" b="1" dirty="0" err="1">
                <a:solidFill>
                  <a:srgbClr val="C00000"/>
                </a:solidFill>
                <a:latin typeface="Microsoft YaHei" panose="020B0503020204020204" pitchFamily="34" charset="-122"/>
                <a:ea typeface="Microsoft YaHei" panose="020B0503020204020204" pitchFamily="34" charset="-122"/>
              </a:rPr>
              <a:t>身份</a:t>
            </a:r>
            <a:r>
              <a:rPr lang="en-US" dirty="0" err="1">
                <a:solidFill>
                  <a:srgbClr val="383838"/>
                </a:solidFill>
                <a:latin typeface="Microsoft YaHei" panose="020B0503020204020204" pitchFamily="34" charset="-122"/>
                <a:ea typeface="Microsoft YaHei" panose="020B0503020204020204" pitchFamily="34" charset="-122"/>
                <a:cs typeface="Patrick Hand" pitchFamily="34" charset="-120"/>
              </a:rPr>
              <a:t>的七个记号，强调耶稣相比犹太人制度的超越性</a:t>
            </a:r>
            <a:r>
              <a:rPr lang="en-US"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dirty="0">
                <a:solidFill>
                  <a:srgbClr val="383838"/>
                </a:solidFill>
                <a:latin typeface="Microsoft YaHei" panose="020B0503020204020204" pitchFamily="34" charset="-122"/>
                <a:ea typeface="Microsoft YaHei" panose="020B0503020204020204" pitchFamily="34" charset="-122"/>
              </a:rPr>
              <a:t>这些神迹大多发生在犹太人的节期，指出耶稣如何为那些节庆提供了真正的意义。</a:t>
            </a:r>
            <a:endParaRPr lang="en-US" dirty="0">
              <a:solidFill>
                <a:srgbClr val="383838"/>
              </a:solidFill>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3" grpId="0" animBg="1"/>
      <p:bldP spid="14"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2123" y="623530"/>
            <a:ext cx="4526875" cy="565785"/>
          </a:xfrm>
          <a:prstGeom prst="rect">
            <a:avLst/>
          </a:prstGeom>
          <a:noFill/>
          <a:ln/>
        </p:spPr>
        <p:txBody>
          <a:bodyPr wrap="none" lIns="0" tIns="0" rIns="0" bIns="0" rtlCol="0" anchor="t"/>
          <a:lstStyle/>
          <a:p>
            <a:pPr marL="0" indent="0" algn="l">
              <a:lnSpc>
                <a:spcPts val="4450"/>
              </a:lnSpc>
              <a:buNone/>
            </a:pPr>
            <a:r>
              <a:rPr 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使徒行传的特点与意义</a:t>
            </a:r>
            <a:endParaRPr lang="en-US" sz="4000" b="1" dirty="0">
              <a:latin typeface="Microsoft YaHei" panose="020B0503020204020204" pitchFamily="34" charset="-122"/>
              <a:ea typeface="Microsoft YaHei" panose="020B0503020204020204" pitchFamily="34" charset="-122"/>
            </a:endParaRPr>
          </a:p>
        </p:txBody>
      </p:sp>
      <p:pic>
        <p:nvPicPr>
          <p:cNvPr id="4" name="Image 1" descr="preencoded.png"/>
          <p:cNvPicPr>
            <a:picLocks noChangeAspect="1"/>
          </p:cNvPicPr>
          <p:nvPr/>
        </p:nvPicPr>
        <p:blipFill>
          <a:blip r:embed="rId4"/>
          <a:stretch>
            <a:fillRect/>
          </a:stretch>
        </p:blipFill>
        <p:spPr>
          <a:xfrm>
            <a:off x="792123" y="1599308"/>
            <a:ext cx="565785" cy="565785"/>
          </a:xfrm>
          <a:prstGeom prst="rect">
            <a:avLst/>
          </a:prstGeom>
        </p:spPr>
      </p:pic>
      <p:sp>
        <p:nvSpPr>
          <p:cNvPr id="5" name="Text 1"/>
          <p:cNvSpPr/>
          <p:nvPr/>
        </p:nvSpPr>
        <p:spPr>
          <a:xfrm>
            <a:off x="1584246" y="1663065"/>
            <a:ext cx="2263378" cy="282893"/>
          </a:xfrm>
          <a:prstGeom prst="rect">
            <a:avLst/>
          </a:prstGeom>
          <a:noFill/>
          <a:ln/>
        </p:spPr>
        <p:txBody>
          <a:bodyPr wrap="none" lIns="0" tIns="0" rIns="0" bIns="0" rtlCol="0" anchor="t"/>
          <a:lstStyle/>
          <a:p>
            <a:pPr marL="0" indent="0" algn="l">
              <a:lnSpc>
                <a:spcPts val="2200"/>
              </a:lnSpc>
              <a:buNone/>
            </a:pPr>
            <a:r>
              <a:rPr lang="en-US" sz="2800" b="1" dirty="0" err="1">
                <a:solidFill>
                  <a:srgbClr val="383838"/>
                </a:solidFill>
                <a:latin typeface="Microsoft YaHei" panose="020B0503020204020204" pitchFamily="34" charset="-122"/>
                <a:ea typeface="Microsoft YaHei" panose="020B0503020204020204" pitchFamily="34" charset="-122"/>
                <a:cs typeface="Patrick Hand" pitchFamily="34" charset="-120"/>
              </a:rPr>
              <a:t>合法化文体</a:t>
            </a:r>
            <a:endParaRPr lang="en-US" sz="2800" b="1" dirty="0">
              <a:latin typeface="Microsoft YaHei" panose="020B0503020204020204" pitchFamily="34" charset="-122"/>
              <a:ea typeface="Microsoft YaHei" panose="020B0503020204020204" pitchFamily="34" charset="-122"/>
            </a:endParaRPr>
          </a:p>
        </p:txBody>
      </p:sp>
      <p:sp>
        <p:nvSpPr>
          <p:cNvPr id="6" name="Text 2"/>
          <p:cNvSpPr/>
          <p:nvPr/>
        </p:nvSpPr>
        <p:spPr>
          <a:xfrm>
            <a:off x="1584246" y="2081689"/>
            <a:ext cx="6767632" cy="724138"/>
          </a:xfrm>
          <a:prstGeom prst="rect">
            <a:avLst/>
          </a:prstGeom>
          <a:noFill/>
          <a:ln/>
        </p:spPr>
        <p:txBody>
          <a:bodyPr wrap="square" lIns="0" tIns="0" rIns="0" bIns="0" rtlCol="0" anchor="t"/>
          <a:lstStyle/>
          <a:p>
            <a:pPr marL="0" indent="0" algn="l">
              <a:lnSpc>
                <a:spcPts val="2850"/>
              </a:lnSpc>
              <a:buNone/>
            </a:pPr>
            <a:r>
              <a:rPr lang="en-US" sz="1750" dirty="0" err="1">
                <a:solidFill>
                  <a:srgbClr val="383838"/>
                </a:solidFill>
                <a:latin typeface="Microsoft YaHei" panose="020B0503020204020204" pitchFamily="34" charset="-122"/>
                <a:ea typeface="Microsoft YaHei" panose="020B0503020204020204" pitchFamily="34" charset="-122"/>
                <a:cs typeface="Patrick Hand" pitchFamily="34" charset="-120"/>
              </a:rPr>
              <a:t>使徒行传是"合法化"文体的例子，其意图是为初代教会及其发展</a:t>
            </a:r>
            <a:r>
              <a:rPr lang="en-US" sz="1750" b="1" dirty="0" err="1">
                <a:solidFill>
                  <a:srgbClr val="C00000"/>
                </a:solidFill>
                <a:latin typeface="Microsoft YaHei" panose="020B0503020204020204" pitchFamily="34" charset="-122"/>
                <a:ea typeface="Microsoft YaHei" panose="020B0503020204020204" pitchFamily="34" charset="-122"/>
                <a:cs typeface="Patrick Hand" pitchFamily="34" charset="-120"/>
              </a:rPr>
              <a:t>辩护、证明其合法性</a:t>
            </a: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a:t>
            </a:r>
            <a:endParaRPr lang="en-US" sz="1750" dirty="0">
              <a:latin typeface="Microsoft YaHei" panose="020B0503020204020204" pitchFamily="34" charset="-122"/>
              <a:ea typeface="Microsoft YaHei" panose="020B0503020204020204" pitchFamily="34" charset="-122"/>
            </a:endParaRPr>
          </a:p>
        </p:txBody>
      </p:sp>
      <p:pic>
        <p:nvPicPr>
          <p:cNvPr id="7" name="Image 2" descr="preencoded.png"/>
          <p:cNvPicPr>
            <a:picLocks noChangeAspect="1"/>
          </p:cNvPicPr>
          <p:nvPr/>
        </p:nvPicPr>
        <p:blipFill>
          <a:blip r:embed="rId5"/>
          <a:stretch>
            <a:fillRect/>
          </a:stretch>
        </p:blipFill>
        <p:spPr>
          <a:xfrm>
            <a:off x="830816" y="3233262"/>
            <a:ext cx="565785" cy="565785"/>
          </a:xfrm>
          <a:prstGeom prst="rect">
            <a:avLst/>
          </a:prstGeom>
        </p:spPr>
      </p:pic>
      <p:sp>
        <p:nvSpPr>
          <p:cNvPr id="8" name="Text 3"/>
          <p:cNvSpPr/>
          <p:nvPr/>
        </p:nvSpPr>
        <p:spPr>
          <a:xfrm>
            <a:off x="1584246" y="3392805"/>
            <a:ext cx="2263378" cy="282893"/>
          </a:xfrm>
          <a:prstGeom prst="rect">
            <a:avLst/>
          </a:prstGeom>
          <a:noFill/>
          <a:ln/>
        </p:spPr>
        <p:txBody>
          <a:bodyPr wrap="none" lIns="0" tIns="0" rIns="0" bIns="0" rtlCol="0" anchor="t"/>
          <a:lstStyle/>
          <a:p>
            <a:pPr marL="0" indent="0" algn="l">
              <a:lnSpc>
                <a:spcPts val="2200"/>
              </a:lnSpc>
              <a:buNone/>
            </a:pPr>
            <a:r>
              <a:rPr lang="en-US" sz="3200" b="1" dirty="0">
                <a:solidFill>
                  <a:srgbClr val="383838"/>
                </a:solidFill>
                <a:latin typeface="Microsoft YaHei" panose="020B0503020204020204" pitchFamily="34" charset="-122"/>
                <a:ea typeface="Microsoft YaHei" panose="020B0503020204020204" pitchFamily="34" charset="-122"/>
                <a:cs typeface="Patrick Hand" pitchFamily="34" charset="-120"/>
              </a:rPr>
              <a:t>福音传播</a:t>
            </a:r>
            <a:endParaRPr lang="en-US" sz="3200" b="1" dirty="0">
              <a:latin typeface="Microsoft YaHei" panose="020B0503020204020204" pitchFamily="34" charset="-122"/>
              <a:ea typeface="Microsoft YaHei" panose="020B0503020204020204" pitchFamily="34" charset="-122"/>
            </a:endParaRPr>
          </a:p>
        </p:txBody>
      </p:sp>
      <p:sp>
        <p:nvSpPr>
          <p:cNvPr id="9" name="Text 4"/>
          <p:cNvSpPr/>
          <p:nvPr/>
        </p:nvSpPr>
        <p:spPr>
          <a:xfrm>
            <a:off x="1584246" y="3811429"/>
            <a:ext cx="6767632" cy="724138"/>
          </a:xfrm>
          <a:prstGeom prst="rect">
            <a:avLst/>
          </a:prstGeom>
          <a:noFill/>
          <a:ln/>
        </p:spPr>
        <p:txBody>
          <a:bodyPr wrap="square" lIns="0" tIns="0" rIns="0" bIns="0" rtlCol="0" anchor="t"/>
          <a:lstStyle/>
          <a:p>
            <a:pPr marL="0" indent="0" algn="l">
              <a:lnSpc>
                <a:spcPts val="2850"/>
              </a:lnSpc>
              <a:buNone/>
            </a:pPr>
            <a:r>
              <a:rPr lang="en-US" sz="1750" dirty="0" err="1">
                <a:solidFill>
                  <a:srgbClr val="383838"/>
                </a:solidFill>
                <a:latin typeface="Microsoft YaHei" panose="020B0503020204020204" pitchFamily="34" charset="-122"/>
                <a:ea typeface="Microsoft YaHei" panose="020B0503020204020204" pitchFamily="34" charset="-122"/>
                <a:cs typeface="Patrick Hand" pitchFamily="34" charset="-120"/>
              </a:rPr>
              <a:t>解释了耶稣基督的福音为什么以及如何传开，甚至传到外邦人中</a:t>
            </a:r>
            <a:r>
              <a:rPr lang="zh-CN" alt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zh-CN" altLang="en-US" sz="1750" b="1" dirty="0">
                <a:solidFill>
                  <a:srgbClr val="C00000"/>
                </a:solidFill>
                <a:latin typeface="Microsoft YaHei" panose="020B0503020204020204" pitchFamily="34" charset="-122"/>
                <a:ea typeface="Microsoft YaHei" panose="020B0503020204020204" pitchFamily="34" charset="-122"/>
                <a:cs typeface="Patrick Hand" pitchFamily="34" charset="-120"/>
              </a:rPr>
              <a:t>圣灵带领使徒的工作</a:t>
            </a:r>
            <a:r>
              <a:rPr lang="zh-CN" alt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a:t>
            </a: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。重要人物有彼得、司提反、腓力和保罗。</a:t>
            </a:r>
            <a:endParaRPr lang="en-US" sz="1750" dirty="0">
              <a:latin typeface="Microsoft YaHei" panose="020B0503020204020204" pitchFamily="34" charset="-122"/>
              <a:ea typeface="Microsoft YaHei" panose="020B0503020204020204" pitchFamily="34" charset="-122"/>
            </a:endParaRPr>
          </a:p>
        </p:txBody>
      </p:sp>
      <p:pic>
        <p:nvPicPr>
          <p:cNvPr id="10" name="Image 3" descr="preencoded.png"/>
          <p:cNvPicPr>
            <a:picLocks noChangeAspect="1"/>
          </p:cNvPicPr>
          <p:nvPr/>
        </p:nvPicPr>
        <p:blipFill>
          <a:blip r:embed="rId6"/>
          <a:stretch>
            <a:fillRect/>
          </a:stretch>
        </p:blipFill>
        <p:spPr>
          <a:xfrm>
            <a:off x="792121" y="5009258"/>
            <a:ext cx="565785" cy="565785"/>
          </a:xfrm>
          <a:prstGeom prst="rect">
            <a:avLst/>
          </a:prstGeom>
        </p:spPr>
      </p:pic>
      <p:sp>
        <p:nvSpPr>
          <p:cNvPr id="11" name="Text 5"/>
          <p:cNvSpPr/>
          <p:nvPr/>
        </p:nvSpPr>
        <p:spPr>
          <a:xfrm>
            <a:off x="1584246" y="5122545"/>
            <a:ext cx="2263378" cy="282893"/>
          </a:xfrm>
          <a:prstGeom prst="rect">
            <a:avLst/>
          </a:prstGeom>
          <a:noFill/>
          <a:ln/>
        </p:spPr>
        <p:txBody>
          <a:bodyPr wrap="none" lIns="0" tIns="0" rIns="0" bIns="0" rtlCol="0" anchor="t"/>
          <a:lstStyle/>
          <a:p>
            <a:pPr marL="0" indent="0" algn="l">
              <a:lnSpc>
                <a:spcPts val="2200"/>
              </a:lnSpc>
              <a:buNone/>
            </a:pPr>
            <a:r>
              <a:rPr lang="en-US" sz="3200" b="1" dirty="0">
                <a:solidFill>
                  <a:srgbClr val="383838"/>
                </a:solidFill>
                <a:latin typeface="Microsoft YaHei" panose="020B0503020204020204" pitchFamily="34" charset="-122"/>
                <a:ea typeface="Microsoft YaHei" panose="020B0503020204020204" pitchFamily="34" charset="-122"/>
                <a:cs typeface="Patrick Hand" pitchFamily="34" charset="-120"/>
              </a:rPr>
              <a:t>讲论形式</a:t>
            </a:r>
            <a:endParaRPr lang="en-US" sz="3200" b="1" dirty="0">
              <a:latin typeface="Microsoft YaHei" panose="020B0503020204020204" pitchFamily="34" charset="-122"/>
              <a:ea typeface="Microsoft YaHei" panose="020B0503020204020204" pitchFamily="34" charset="-122"/>
            </a:endParaRPr>
          </a:p>
        </p:txBody>
      </p:sp>
      <p:sp>
        <p:nvSpPr>
          <p:cNvPr id="12" name="Text 6"/>
          <p:cNvSpPr/>
          <p:nvPr/>
        </p:nvSpPr>
        <p:spPr>
          <a:xfrm>
            <a:off x="1584246" y="5541169"/>
            <a:ext cx="6767632" cy="72413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主要有两种讲论的形式，一种是</a:t>
            </a:r>
            <a:r>
              <a:rPr lang="en-US" sz="1750" b="1" dirty="0">
                <a:solidFill>
                  <a:srgbClr val="C00000"/>
                </a:solidFill>
                <a:latin typeface="Microsoft YaHei" panose="020B0503020204020204" pitchFamily="34" charset="-122"/>
                <a:ea typeface="Microsoft YaHei" panose="020B0503020204020204" pitchFamily="34" charset="-122"/>
                <a:cs typeface="Patrick Hand" pitchFamily="34" charset="-120"/>
              </a:rPr>
              <a:t>布道</a:t>
            </a: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，用以呼召人相信福音，还有一种是</a:t>
            </a:r>
            <a:r>
              <a:rPr lang="en-US" sz="1750" b="1" dirty="0">
                <a:solidFill>
                  <a:srgbClr val="C00000"/>
                </a:solidFill>
                <a:latin typeface="Microsoft YaHei" panose="020B0503020204020204" pitchFamily="34" charset="-122"/>
                <a:ea typeface="Microsoft YaHei" panose="020B0503020204020204" pitchFamily="34" charset="-122"/>
                <a:cs typeface="Patrick Hand" pitchFamily="34" charset="-120"/>
              </a:rPr>
              <a:t>护教性论辩</a:t>
            </a: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，用以解释基督教信仰。</a:t>
            </a:r>
            <a:endParaRPr lang="en-US" sz="1750" dirty="0">
              <a:latin typeface="Microsoft YaHei" panose="020B0503020204020204" pitchFamily="34" charset="-122"/>
              <a:ea typeface="Microsoft YaHei" panose="020B0503020204020204" pitchFamily="34" charset="-122"/>
            </a:endParaRPr>
          </a:p>
        </p:txBody>
      </p:sp>
      <p:sp>
        <p:nvSpPr>
          <p:cNvPr id="13" name="Text 7"/>
          <p:cNvSpPr/>
          <p:nvPr/>
        </p:nvSpPr>
        <p:spPr>
          <a:xfrm>
            <a:off x="792123" y="6519863"/>
            <a:ext cx="7559754" cy="1086207"/>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Microsoft YaHei" panose="020B0503020204020204" pitchFamily="34" charset="-122"/>
                <a:ea typeface="Microsoft YaHei" panose="020B0503020204020204" pitchFamily="34" charset="-122"/>
                <a:cs typeface="Patrick Hand" pitchFamily="34" charset="-120"/>
              </a:rPr>
              <a:t>使徒行传的结尾是一个胜利宣告，福音到达了罗马，即便那些跟随基督的人遭到不公正的待遇和肉体的逼迫。这卷书展示了早期教会如何在圣灵的带领下克服各种困难，将福音传遍罗马帝国。</a:t>
            </a:r>
            <a:endParaRPr lang="en-US" sz="1750" dirty="0">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5138546-8076-4022-B962-F5A53A143DE0}"/>
              </a:ext>
            </a:extLst>
          </p:cNvPr>
          <p:cNvSpPr/>
          <p:nvPr/>
        </p:nvSpPr>
        <p:spPr>
          <a:xfrm>
            <a:off x="811411" y="637937"/>
            <a:ext cx="4637127" cy="579596"/>
          </a:xfrm>
          <a:prstGeom prst="rect">
            <a:avLst/>
          </a:prstGeom>
          <a:noFill/>
          <a:ln/>
        </p:spPr>
        <p:txBody>
          <a:bodyPr wrap="none" lIns="0" tIns="0" rIns="0" bIns="0" rtlCol="0" anchor="t"/>
          <a:lstStyle/>
          <a:p>
            <a:pPr marL="0" indent="0" algn="l">
              <a:lnSpc>
                <a:spcPts val="4550"/>
              </a:lnSpc>
              <a:buNone/>
            </a:pPr>
            <a:r>
              <a:rPr lang="zh-CN" altLang="en-US" sz="4000" b="1" dirty="0">
                <a:solidFill>
                  <a:srgbClr val="383838"/>
                </a:solidFill>
                <a:latin typeface="Microsoft YaHei" panose="020B0503020204020204" pitchFamily="34" charset="-122"/>
                <a:ea typeface="Microsoft YaHei" panose="020B0503020204020204" pitchFamily="34" charset="-122"/>
                <a:cs typeface="Patrick Hand" pitchFamily="34" charset="-120"/>
              </a:rPr>
              <a:t>新约书信的比例</a:t>
            </a:r>
            <a:endParaRPr lang="en-US" sz="4000" b="1" dirty="0">
              <a:latin typeface="Microsoft YaHei" panose="020B0503020204020204" pitchFamily="34" charset="-122"/>
              <a:ea typeface="Microsoft YaHei" panose="020B0503020204020204" pitchFamily="34" charset="-122"/>
            </a:endParaRPr>
          </a:p>
        </p:txBody>
      </p:sp>
      <p:graphicFrame>
        <p:nvGraphicFramePr>
          <p:cNvPr id="7" name="Chart 6">
            <a:extLst>
              <a:ext uri="{FF2B5EF4-FFF2-40B4-BE49-F238E27FC236}">
                <a16:creationId xmlns:a16="http://schemas.microsoft.com/office/drawing/2014/main" id="{93EB0C8D-1337-48B6-87B2-8D656D9865FA}"/>
              </a:ext>
            </a:extLst>
          </p:cNvPr>
          <p:cNvGraphicFramePr/>
          <p:nvPr>
            <p:extLst>
              <p:ext uri="{D42A27DB-BD31-4B8C-83A1-F6EECF244321}">
                <p14:modId xmlns:p14="http://schemas.microsoft.com/office/powerpoint/2010/main" val="785423728"/>
              </p:ext>
            </p:extLst>
          </p:nvPr>
        </p:nvGraphicFramePr>
        <p:xfrm>
          <a:off x="601031" y="1742440"/>
          <a:ext cx="5516880" cy="474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03356E58-1E98-4274-B473-B6626ECFE2EB}"/>
              </a:ext>
            </a:extLst>
          </p:cNvPr>
          <p:cNvGraphicFramePr/>
          <p:nvPr>
            <p:extLst>
              <p:ext uri="{D42A27DB-BD31-4B8C-83A1-F6EECF244321}">
                <p14:modId xmlns:p14="http://schemas.microsoft.com/office/powerpoint/2010/main" val="1381235754"/>
              </p:ext>
            </p:extLst>
          </p:nvPr>
        </p:nvGraphicFramePr>
        <p:xfrm>
          <a:off x="6922265" y="1742440"/>
          <a:ext cx="6983777" cy="46558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06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1"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4193</Words>
  <Application>Microsoft Office PowerPoint</Application>
  <PresentationFormat>Custom</PresentationFormat>
  <Paragraphs>205</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Microsoft YaHei</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Jarod zhang</cp:lastModifiedBy>
  <cp:revision>54</cp:revision>
  <dcterms:created xsi:type="dcterms:W3CDTF">2025-05-18T03:07:18Z</dcterms:created>
  <dcterms:modified xsi:type="dcterms:W3CDTF">2025-07-25T03:38:04Z</dcterms:modified>
</cp:coreProperties>
</file>